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27"/>
  </p:notesMasterIdLst>
  <p:handoutMasterIdLst>
    <p:handoutMasterId r:id="rId28"/>
  </p:handoutMasterIdLst>
  <p:sldIdLst>
    <p:sldId id="267" r:id="rId2"/>
    <p:sldId id="268" r:id="rId3"/>
    <p:sldId id="262" r:id="rId4"/>
    <p:sldId id="332" r:id="rId5"/>
    <p:sldId id="309" r:id="rId6"/>
    <p:sldId id="310" r:id="rId7"/>
    <p:sldId id="311" r:id="rId8"/>
    <p:sldId id="312" r:id="rId9"/>
    <p:sldId id="272" r:id="rId10"/>
    <p:sldId id="313" r:id="rId11"/>
    <p:sldId id="314" r:id="rId12"/>
    <p:sldId id="320" r:id="rId13"/>
    <p:sldId id="321" r:id="rId14"/>
    <p:sldId id="323" r:id="rId15"/>
    <p:sldId id="322" r:id="rId16"/>
    <p:sldId id="324" r:id="rId17"/>
    <p:sldId id="325" r:id="rId18"/>
    <p:sldId id="329" r:id="rId19"/>
    <p:sldId id="326" r:id="rId20"/>
    <p:sldId id="327" r:id="rId21"/>
    <p:sldId id="328" r:id="rId22"/>
    <p:sldId id="305" r:id="rId23"/>
    <p:sldId id="330" r:id="rId24"/>
    <p:sldId id="331" r:id="rId25"/>
    <p:sldId id="333" r:id="rId26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3B7716-69BF-4BA6-96D6-0D68BAC948E9}">
          <p14:sldIdLst>
            <p14:sldId id="267"/>
            <p14:sldId id="268"/>
            <p14:sldId id="262"/>
            <p14:sldId id="332"/>
            <p14:sldId id="309"/>
            <p14:sldId id="310"/>
            <p14:sldId id="311"/>
            <p14:sldId id="312"/>
            <p14:sldId id="272"/>
            <p14:sldId id="313"/>
            <p14:sldId id="314"/>
            <p14:sldId id="320"/>
            <p14:sldId id="321"/>
            <p14:sldId id="323"/>
            <p14:sldId id="322"/>
            <p14:sldId id="324"/>
            <p14:sldId id="325"/>
            <p14:sldId id="329"/>
            <p14:sldId id="326"/>
            <p14:sldId id="327"/>
            <p14:sldId id="328"/>
            <p14:sldId id="305"/>
            <p14:sldId id="330"/>
            <p14:sldId id="331"/>
            <p14:sldId id="33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D1D"/>
    <a:srgbClr val="F329D6"/>
    <a:srgbClr val="E99417"/>
    <a:srgbClr val="FCCCF5"/>
    <a:srgbClr val="81171E"/>
    <a:srgbClr val="00794C"/>
    <a:srgbClr val="007434"/>
    <a:srgbClr val="F6C30A"/>
    <a:srgbClr val="FFD347"/>
    <a:srgbClr val="EED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22" autoAdjust="0"/>
  </p:normalViewPr>
  <p:slideViewPr>
    <p:cSldViewPr snapToGrid="0" snapToObjects="1">
      <p:cViewPr varScale="1">
        <p:scale>
          <a:sx n="110" d="100"/>
          <a:sy n="110" d="100"/>
        </p:scale>
        <p:origin x="-2112" y="-7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20.xml"/><Relationship Id="rId1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0B7D4-F17D-43AE-B64A-1A37B155E12C}" type="doc">
      <dgm:prSet loTypeId="urn:microsoft.com/office/officeart/2005/8/layout/gear1" loCatId="cycle" qsTypeId="urn:microsoft.com/office/officeart/2005/8/quickstyle/3d1" qsCatId="3D" csTypeId="urn:microsoft.com/office/officeart/2005/8/colors/colorful1#2" csCatId="colorful" phldr="1"/>
      <dgm:spPr/>
    </dgm:pt>
    <dgm:pt modelId="{98EE323F-1993-4DF0-B892-A5F41D032215}">
      <dgm:prSet phldrT="[Texte]" custT="1"/>
      <dgm:spPr/>
      <dgm:t>
        <a:bodyPr/>
        <a:lstStyle/>
        <a:p>
          <a:r>
            <a:rPr lang="fr-FR" sz="1600" b="1" dirty="0" smtClean="0">
              <a:latin typeface="+mn-lt"/>
              <a:hlinkClick xmlns:r="http://schemas.openxmlformats.org/officeDocument/2006/relationships" r:id="rId1" action="ppaction://hlinksldjump"/>
            </a:rPr>
            <a:t>Conséquences sur le projet </a:t>
          </a:r>
          <a:endParaRPr lang="fr-FR" sz="1600" b="1" dirty="0">
            <a:latin typeface="+mn-lt"/>
          </a:endParaRPr>
        </a:p>
      </dgm:t>
    </dgm:pt>
    <dgm:pt modelId="{16E0C58E-F365-4AF3-B6C6-BA2E572A265D}" type="parTrans" cxnId="{2ABE017B-6F32-4DD7-94F3-2CDD507814DF}">
      <dgm:prSet/>
      <dgm:spPr/>
      <dgm:t>
        <a:bodyPr/>
        <a:lstStyle/>
        <a:p>
          <a:endParaRPr lang="fr-FR"/>
        </a:p>
      </dgm:t>
    </dgm:pt>
    <dgm:pt modelId="{C64C20F9-6778-476E-9D45-11B965F4CDBD}" type="sibTrans" cxnId="{2ABE017B-6F32-4DD7-94F3-2CDD507814DF}">
      <dgm:prSet/>
      <dgm:spPr/>
      <dgm:t>
        <a:bodyPr/>
        <a:lstStyle/>
        <a:p>
          <a:endParaRPr lang="fr-FR"/>
        </a:p>
      </dgm:t>
    </dgm:pt>
    <dgm:pt modelId="{520E2A7D-1E27-4D7A-A51D-3463BEAF4F6B}">
      <dgm:prSet phldrT="[Texte]" custT="1"/>
      <dgm:spPr/>
      <dgm:t>
        <a:bodyPr/>
        <a:lstStyle/>
        <a:p>
          <a:r>
            <a:rPr lang="fr-FR" sz="1600" b="1" dirty="0" smtClean="0">
              <a:latin typeface="+mn-lt"/>
              <a:hlinkClick xmlns:r="http://schemas.openxmlformats.org/officeDocument/2006/relationships" r:id="rId2" action="ppaction://hlinksldjump"/>
            </a:rPr>
            <a:t>Plan d’actions </a:t>
          </a:r>
          <a:endParaRPr lang="fr-FR" sz="1600" b="1" dirty="0">
            <a:latin typeface="+mn-lt"/>
          </a:endParaRPr>
        </a:p>
      </dgm:t>
    </dgm:pt>
    <dgm:pt modelId="{BB650182-1A69-416D-B027-36EF93FE2709}" type="parTrans" cxnId="{158BD485-A70D-4260-BFF0-584FCBF670AB}">
      <dgm:prSet/>
      <dgm:spPr/>
      <dgm:t>
        <a:bodyPr/>
        <a:lstStyle/>
        <a:p>
          <a:endParaRPr lang="fr-FR"/>
        </a:p>
      </dgm:t>
    </dgm:pt>
    <dgm:pt modelId="{4DE730DF-0B33-41C3-AD61-902939AF3F42}" type="sibTrans" cxnId="{158BD485-A70D-4260-BFF0-584FCBF670AB}">
      <dgm:prSet/>
      <dgm:spPr/>
      <dgm:t>
        <a:bodyPr/>
        <a:lstStyle/>
        <a:p>
          <a:endParaRPr lang="fr-FR"/>
        </a:p>
      </dgm:t>
    </dgm:pt>
    <dgm:pt modelId="{911E9204-EFAD-4E9C-9182-5FB8C3D9195E}">
      <dgm:prSet phldrT="[Texte]" custT="1"/>
      <dgm:spPr/>
      <dgm:t>
        <a:bodyPr/>
        <a:lstStyle/>
        <a:p>
          <a:r>
            <a:rPr lang="fr-FR" sz="1600" b="1" dirty="0" smtClean="0">
              <a:latin typeface="+mn-lt"/>
              <a:hlinkClick xmlns:r="http://schemas.openxmlformats.org/officeDocument/2006/relationships" r:id="rId3" action="ppaction://hlinksldjump"/>
            </a:rPr>
            <a:t>Bilan de compétences</a:t>
          </a:r>
          <a:endParaRPr lang="fr-FR" sz="1600" b="1" dirty="0">
            <a:latin typeface="+mn-lt"/>
          </a:endParaRPr>
        </a:p>
      </dgm:t>
    </dgm:pt>
    <dgm:pt modelId="{014A845F-E559-4BEE-A9ED-C3ED5A83B678}" type="parTrans" cxnId="{97E4DF98-499F-464F-8139-E0CC9FD7EFB5}">
      <dgm:prSet/>
      <dgm:spPr/>
      <dgm:t>
        <a:bodyPr/>
        <a:lstStyle/>
        <a:p>
          <a:endParaRPr lang="fr-FR"/>
        </a:p>
      </dgm:t>
    </dgm:pt>
    <dgm:pt modelId="{886B9055-6B5F-474F-8050-7686492FBAC5}" type="sibTrans" cxnId="{97E4DF98-499F-464F-8139-E0CC9FD7EFB5}">
      <dgm:prSet/>
      <dgm:spPr/>
      <dgm:t>
        <a:bodyPr/>
        <a:lstStyle/>
        <a:p>
          <a:endParaRPr lang="fr-FR"/>
        </a:p>
      </dgm:t>
    </dgm:pt>
    <dgm:pt modelId="{43AF6C2E-F703-48BA-A936-F19653EB8644}" type="pres">
      <dgm:prSet presAssocID="{5480B7D4-F17D-43AE-B64A-1A37B155E1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91F7780-89E5-473D-A654-802B6071E056}" type="pres">
      <dgm:prSet presAssocID="{98EE323F-1993-4DF0-B892-A5F41D03221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DA4A89-1F78-43C6-8C34-6C5F6B4C7582}" type="pres">
      <dgm:prSet presAssocID="{98EE323F-1993-4DF0-B892-A5F41D032215}" presName="gear1srcNode" presStyleLbl="node1" presStyleIdx="0" presStyleCnt="3"/>
      <dgm:spPr/>
      <dgm:t>
        <a:bodyPr/>
        <a:lstStyle/>
        <a:p>
          <a:endParaRPr lang="fr-FR"/>
        </a:p>
      </dgm:t>
    </dgm:pt>
    <dgm:pt modelId="{0D1C5E85-F5F7-4779-A873-BEE636A67282}" type="pres">
      <dgm:prSet presAssocID="{98EE323F-1993-4DF0-B892-A5F41D032215}" presName="gear1dstNode" presStyleLbl="node1" presStyleIdx="0" presStyleCnt="3"/>
      <dgm:spPr/>
      <dgm:t>
        <a:bodyPr/>
        <a:lstStyle/>
        <a:p>
          <a:endParaRPr lang="fr-FR"/>
        </a:p>
      </dgm:t>
    </dgm:pt>
    <dgm:pt modelId="{6F084491-9046-45B3-87B8-F9BAE15AE199}" type="pres">
      <dgm:prSet presAssocID="{520E2A7D-1E27-4D7A-A51D-3463BEAF4F6B}" presName="gear2" presStyleLbl="node1" presStyleIdx="1" presStyleCnt="3" custLinFactNeighborX="1003" custLinFactNeighborY="10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929ACD-9BBF-46BE-AB94-ED98CC0CF155}" type="pres">
      <dgm:prSet presAssocID="{520E2A7D-1E27-4D7A-A51D-3463BEAF4F6B}" presName="gear2srcNode" presStyleLbl="node1" presStyleIdx="1" presStyleCnt="3"/>
      <dgm:spPr/>
      <dgm:t>
        <a:bodyPr/>
        <a:lstStyle/>
        <a:p>
          <a:endParaRPr lang="fr-FR"/>
        </a:p>
      </dgm:t>
    </dgm:pt>
    <dgm:pt modelId="{A56EA4B5-A314-40A5-AD9A-8FE64BA211AD}" type="pres">
      <dgm:prSet presAssocID="{520E2A7D-1E27-4D7A-A51D-3463BEAF4F6B}" presName="gear2dstNode" presStyleLbl="node1" presStyleIdx="1" presStyleCnt="3"/>
      <dgm:spPr/>
      <dgm:t>
        <a:bodyPr/>
        <a:lstStyle/>
        <a:p>
          <a:endParaRPr lang="fr-FR"/>
        </a:p>
      </dgm:t>
    </dgm:pt>
    <dgm:pt modelId="{2A108960-41C8-4238-864A-4BE8BCB283C5}" type="pres">
      <dgm:prSet presAssocID="{911E9204-EFAD-4E9C-9182-5FB8C3D9195E}" presName="gear3" presStyleLbl="node1" presStyleIdx="2" presStyleCnt="3" custScaleX="116973" custScaleY="113343" custLinFactNeighborX="8338" custLinFactNeighborY="-9957"/>
      <dgm:spPr/>
      <dgm:t>
        <a:bodyPr/>
        <a:lstStyle/>
        <a:p>
          <a:endParaRPr lang="fr-FR"/>
        </a:p>
      </dgm:t>
    </dgm:pt>
    <dgm:pt modelId="{48DE474C-6C69-4333-857C-5AA0E7C70620}" type="pres">
      <dgm:prSet presAssocID="{911E9204-EFAD-4E9C-9182-5FB8C3D9195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DE8D59-3A0A-4183-9CD3-F36B74C0F579}" type="pres">
      <dgm:prSet presAssocID="{911E9204-EFAD-4E9C-9182-5FB8C3D9195E}" presName="gear3srcNode" presStyleLbl="node1" presStyleIdx="2" presStyleCnt="3"/>
      <dgm:spPr/>
      <dgm:t>
        <a:bodyPr/>
        <a:lstStyle/>
        <a:p>
          <a:endParaRPr lang="fr-FR"/>
        </a:p>
      </dgm:t>
    </dgm:pt>
    <dgm:pt modelId="{5A635DB8-57BC-4394-A2B1-40E7252076F2}" type="pres">
      <dgm:prSet presAssocID="{911E9204-EFAD-4E9C-9182-5FB8C3D9195E}" presName="gear3dstNode" presStyleLbl="node1" presStyleIdx="2" presStyleCnt="3"/>
      <dgm:spPr/>
      <dgm:t>
        <a:bodyPr/>
        <a:lstStyle/>
        <a:p>
          <a:endParaRPr lang="fr-FR"/>
        </a:p>
      </dgm:t>
    </dgm:pt>
    <dgm:pt modelId="{0AAA987E-6B37-4F3B-B0C9-CEB240CE2145}" type="pres">
      <dgm:prSet presAssocID="{C64C20F9-6778-476E-9D45-11B965F4CDBD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B4959EA-43DB-4669-955E-1768DD14051E}" type="pres">
      <dgm:prSet presAssocID="{4DE730DF-0B33-41C3-AD61-902939AF3F42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B53DBA85-15AE-4F24-8D84-FA6AADB2A516}" type="pres">
      <dgm:prSet presAssocID="{886B9055-6B5F-474F-8050-7686492FBAC5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CBAEA189-FA5D-49C1-8259-3C421991044F}" type="presOf" srcId="{886B9055-6B5F-474F-8050-7686492FBAC5}" destId="{B53DBA85-15AE-4F24-8D84-FA6AADB2A516}" srcOrd="0" destOrd="0" presId="urn:microsoft.com/office/officeart/2005/8/layout/gear1"/>
    <dgm:cxn modelId="{A294C7F8-F0A6-489C-B3A6-A40CE9DF43DC}" type="presOf" srcId="{98EE323F-1993-4DF0-B892-A5F41D032215}" destId="{77DA4A89-1F78-43C6-8C34-6C5F6B4C7582}" srcOrd="1" destOrd="0" presId="urn:microsoft.com/office/officeart/2005/8/layout/gear1"/>
    <dgm:cxn modelId="{AC712917-80A1-4E02-8A44-057E09B072C3}" type="presOf" srcId="{520E2A7D-1E27-4D7A-A51D-3463BEAF4F6B}" destId="{A56EA4B5-A314-40A5-AD9A-8FE64BA211AD}" srcOrd="2" destOrd="0" presId="urn:microsoft.com/office/officeart/2005/8/layout/gear1"/>
    <dgm:cxn modelId="{35BC1C4F-7B63-42A7-A947-6ABA6AAD92C5}" type="presOf" srcId="{520E2A7D-1E27-4D7A-A51D-3463BEAF4F6B}" destId="{28929ACD-9BBF-46BE-AB94-ED98CC0CF155}" srcOrd="1" destOrd="0" presId="urn:microsoft.com/office/officeart/2005/8/layout/gear1"/>
    <dgm:cxn modelId="{158BD485-A70D-4260-BFF0-584FCBF670AB}" srcId="{5480B7D4-F17D-43AE-B64A-1A37B155E12C}" destId="{520E2A7D-1E27-4D7A-A51D-3463BEAF4F6B}" srcOrd="1" destOrd="0" parTransId="{BB650182-1A69-416D-B027-36EF93FE2709}" sibTransId="{4DE730DF-0B33-41C3-AD61-902939AF3F42}"/>
    <dgm:cxn modelId="{9C12067C-3CF3-4677-A595-ACE93EF9AE0E}" type="presOf" srcId="{4DE730DF-0B33-41C3-AD61-902939AF3F42}" destId="{0B4959EA-43DB-4669-955E-1768DD14051E}" srcOrd="0" destOrd="0" presId="urn:microsoft.com/office/officeart/2005/8/layout/gear1"/>
    <dgm:cxn modelId="{97E4DF98-499F-464F-8139-E0CC9FD7EFB5}" srcId="{5480B7D4-F17D-43AE-B64A-1A37B155E12C}" destId="{911E9204-EFAD-4E9C-9182-5FB8C3D9195E}" srcOrd="2" destOrd="0" parTransId="{014A845F-E559-4BEE-A9ED-C3ED5A83B678}" sibTransId="{886B9055-6B5F-474F-8050-7686492FBAC5}"/>
    <dgm:cxn modelId="{5F142A0C-9678-457E-B178-11753BE66C1F}" type="presOf" srcId="{5480B7D4-F17D-43AE-B64A-1A37B155E12C}" destId="{43AF6C2E-F703-48BA-A936-F19653EB8644}" srcOrd="0" destOrd="0" presId="urn:microsoft.com/office/officeart/2005/8/layout/gear1"/>
    <dgm:cxn modelId="{0010B18E-2480-483C-AA06-CA7A432EC0AA}" type="presOf" srcId="{C64C20F9-6778-476E-9D45-11B965F4CDBD}" destId="{0AAA987E-6B37-4F3B-B0C9-CEB240CE2145}" srcOrd="0" destOrd="0" presId="urn:microsoft.com/office/officeart/2005/8/layout/gear1"/>
    <dgm:cxn modelId="{ABB62DF0-A9B6-47A3-AEE8-BDEFDEFD4072}" type="presOf" srcId="{911E9204-EFAD-4E9C-9182-5FB8C3D9195E}" destId="{48DE474C-6C69-4333-857C-5AA0E7C70620}" srcOrd="1" destOrd="0" presId="urn:microsoft.com/office/officeart/2005/8/layout/gear1"/>
    <dgm:cxn modelId="{992134BF-9357-475A-990B-56CB317BBF14}" type="presOf" srcId="{911E9204-EFAD-4E9C-9182-5FB8C3D9195E}" destId="{5A635DB8-57BC-4394-A2B1-40E7252076F2}" srcOrd="3" destOrd="0" presId="urn:microsoft.com/office/officeart/2005/8/layout/gear1"/>
    <dgm:cxn modelId="{9B258D1A-B578-4D09-B818-520D99F4682B}" type="presOf" srcId="{520E2A7D-1E27-4D7A-A51D-3463BEAF4F6B}" destId="{6F084491-9046-45B3-87B8-F9BAE15AE199}" srcOrd="0" destOrd="0" presId="urn:microsoft.com/office/officeart/2005/8/layout/gear1"/>
    <dgm:cxn modelId="{2ABE017B-6F32-4DD7-94F3-2CDD507814DF}" srcId="{5480B7D4-F17D-43AE-B64A-1A37B155E12C}" destId="{98EE323F-1993-4DF0-B892-A5F41D032215}" srcOrd="0" destOrd="0" parTransId="{16E0C58E-F365-4AF3-B6C6-BA2E572A265D}" sibTransId="{C64C20F9-6778-476E-9D45-11B965F4CDBD}"/>
    <dgm:cxn modelId="{8005D7B0-E68A-40DC-B51A-C1ED34B5FF56}" type="presOf" srcId="{98EE323F-1993-4DF0-B892-A5F41D032215}" destId="{991F7780-89E5-473D-A654-802B6071E056}" srcOrd="0" destOrd="0" presId="urn:microsoft.com/office/officeart/2005/8/layout/gear1"/>
    <dgm:cxn modelId="{46F2163A-BDF5-4D35-A78D-64DFE7823477}" type="presOf" srcId="{911E9204-EFAD-4E9C-9182-5FB8C3D9195E}" destId="{2A108960-41C8-4238-864A-4BE8BCB283C5}" srcOrd="0" destOrd="0" presId="urn:microsoft.com/office/officeart/2005/8/layout/gear1"/>
    <dgm:cxn modelId="{B48F4C19-7D6B-41D6-B3C4-08F656742446}" type="presOf" srcId="{98EE323F-1993-4DF0-B892-A5F41D032215}" destId="{0D1C5E85-F5F7-4779-A873-BEE636A67282}" srcOrd="2" destOrd="0" presId="urn:microsoft.com/office/officeart/2005/8/layout/gear1"/>
    <dgm:cxn modelId="{D26B1554-AE5F-4BF5-81D8-4BB5CA91FEDC}" type="presOf" srcId="{911E9204-EFAD-4E9C-9182-5FB8C3D9195E}" destId="{EFDE8D59-3A0A-4183-9CD3-F36B74C0F579}" srcOrd="2" destOrd="0" presId="urn:microsoft.com/office/officeart/2005/8/layout/gear1"/>
    <dgm:cxn modelId="{AA041800-9A84-4696-B5A3-1E94D6DEA3D1}" type="presParOf" srcId="{43AF6C2E-F703-48BA-A936-F19653EB8644}" destId="{991F7780-89E5-473D-A654-802B6071E056}" srcOrd="0" destOrd="0" presId="urn:microsoft.com/office/officeart/2005/8/layout/gear1"/>
    <dgm:cxn modelId="{C98E366D-F63A-4392-9CD5-F0F9ED61EEB4}" type="presParOf" srcId="{43AF6C2E-F703-48BA-A936-F19653EB8644}" destId="{77DA4A89-1F78-43C6-8C34-6C5F6B4C7582}" srcOrd="1" destOrd="0" presId="urn:microsoft.com/office/officeart/2005/8/layout/gear1"/>
    <dgm:cxn modelId="{9EB25CB1-6BA1-477E-A283-DFA0BE9EF612}" type="presParOf" srcId="{43AF6C2E-F703-48BA-A936-F19653EB8644}" destId="{0D1C5E85-F5F7-4779-A873-BEE636A67282}" srcOrd="2" destOrd="0" presId="urn:microsoft.com/office/officeart/2005/8/layout/gear1"/>
    <dgm:cxn modelId="{17247CC9-8D8B-48D4-8460-34A8CBA94D88}" type="presParOf" srcId="{43AF6C2E-F703-48BA-A936-F19653EB8644}" destId="{6F084491-9046-45B3-87B8-F9BAE15AE199}" srcOrd="3" destOrd="0" presId="urn:microsoft.com/office/officeart/2005/8/layout/gear1"/>
    <dgm:cxn modelId="{FCD5486F-163C-492F-AB6A-5567799F114F}" type="presParOf" srcId="{43AF6C2E-F703-48BA-A936-F19653EB8644}" destId="{28929ACD-9BBF-46BE-AB94-ED98CC0CF155}" srcOrd="4" destOrd="0" presId="urn:microsoft.com/office/officeart/2005/8/layout/gear1"/>
    <dgm:cxn modelId="{7D028320-07F1-4019-8505-35EF2A12580C}" type="presParOf" srcId="{43AF6C2E-F703-48BA-A936-F19653EB8644}" destId="{A56EA4B5-A314-40A5-AD9A-8FE64BA211AD}" srcOrd="5" destOrd="0" presId="urn:microsoft.com/office/officeart/2005/8/layout/gear1"/>
    <dgm:cxn modelId="{2C7D03BA-94F9-40B2-92C5-8EFD3963F322}" type="presParOf" srcId="{43AF6C2E-F703-48BA-A936-F19653EB8644}" destId="{2A108960-41C8-4238-864A-4BE8BCB283C5}" srcOrd="6" destOrd="0" presId="urn:microsoft.com/office/officeart/2005/8/layout/gear1"/>
    <dgm:cxn modelId="{5F190D56-D57B-4CE6-9D7B-DEA1F258B76E}" type="presParOf" srcId="{43AF6C2E-F703-48BA-A936-F19653EB8644}" destId="{48DE474C-6C69-4333-857C-5AA0E7C70620}" srcOrd="7" destOrd="0" presId="urn:microsoft.com/office/officeart/2005/8/layout/gear1"/>
    <dgm:cxn modelId="{3CA3F102-1B3A-4D07-AEFE-E74A5B5D2058}" type="presParOf" srcId="{43AF6C2E-F703-48BA-A936-F19653EB8644}" destId="{EFDE8D59-3A0A-4183-9CD3-F36B74C0F579}" srcOrd="8" destOrd="0" presId="urn:microsoft.com/office/officeart/2005/8/layout/gear1"/>
    <dgm:cxn modelId="{07A1BF1D-2311-455F-BABF-258A06837D46}" type="presParOf" srcId="{43AF6C2E-F703-48BA-A936-F19653EB8644}" destId="{5A635DB8-57BC-4394-A2B1-40E7252076F2}" srcOrd="9" destOrd="0" presId="urn:microsoft.com/office/officeart/2005/8/layout/gear1"/>
    <dgm:cxn modelId="{1CA9E008-A108-4B5B-8791-35E91A7D9C3A}" type="presParOf" srcId="{43AF6C2E-F703-48BA-A936-F19653EB8644}" destId="{0AAA987E-6B37-4F3B-B0C9-CEB240CE2145}" srcOrd="10" destOrd="0" presId="urn:microsoft.com/office/officeart/2005/8/layout/gear1"/>
    <dgm:cxn modelId="{B21C7AD0-EABE-46B4-9057-B1E3F51D7D16}" type="presParOf" srcId="{43AF6C2E-F703-48BA-A936-F19653EB8644}" destId="{0B4959EA-43DB-4669-955E-1768DD14051E}" srcOrd="11" destOrd="0" presId="urn:microsoft.com/office/officeart/2005/8/layout/gear1"/>
    <dgm:cxn modelId="{A9F16596-D473-46C8-A128-C0D09FDB2715}" type="presParOf" srcId="{43AF6C2E-F703-48BA-A936-F19653EB8644}" destId="{B53DBA85-15AE-4F24-8D84-FA6AADB2A51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F7780-89E5-473D-A654-802B6071E056}">
      <dsp:nvSpPr>
        <dsp:cNvPr id="0" name=""/>
        <dsp:cNvSpPr/>
      </dsp:nvSpPr>
      <dsp:spPr>
        <a:xfrm>
          <a:off x="3073947" y="2114056"/>
          <a:ext cx="2495068" cy="249506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+mn-lt"/>
              <a:hlinkClick xmlns:r="http://schemas.openxmlformats.org/officeDocument/2006/relationships" r:id="" action="ppaction://hlinksldjump"/>
            </a:rPr>
            <a:t>Conséquences sur le projet </a:t>
          </a:r>
          <a:endParaRPr lang="fr-FR" sz="1600" b="1" kern="1200" dirty="0">
            <a:latin typeface="+mn-lt"/>
          </a:endParaRPr>
        </a:p>
      </dsp:txBody>
      <dsp:txXfrm>
        <a:off x="3575567" y="2698514"/>
        <a:ext cx="1491828" cy="1282516"/>
      </dsp:txXfrm>
    </dsp:sp>
    <dsp:sp modelId="{6F084491-9046-45B3-87B8-F9BAE15AE199}">
      <dsp:nvSpPr>
        <dsp:cNvPr id="0" name=""/>
        <dsp:cNvSpPr/>
      </dsp:nvSpPr>
      <dsp:spPr>
        <a:xfrm>
          <a:off x="1640471" y="1526272"/>
          <a:ext cx="1814595" cy="1814595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+mn-lt"/>
              <a:hlinkClick xmlns:r="http://schemas.openxmlformats.org/officeDocument/2006/relationships" r:id="" action="ppaction://hlinksldjump"/>
            </a:rPr>
            <a:t>Plan d’actions </a:t>
          </a:r>
          <a:endParaRPr lang="fr-FR" sz="1600" b="1" kern="1200" dirty="0">
            <a:latin typeface="+mn-lt"/>
          </a:endParaRPr>
        </a:p>
      </dsp:txBody>
      <dsp:txXfrm>
        <a:off x="2097301" y="1985863"/>
        <a:ext cx="900935" cy="895413"/>
      </dsp:txXfrm>
    </dsp:sp>
    <dsp:sp modelId="{2A108960-41C8-4238-864A-4BE8BCB283C5}">
      <dsp:nvSpPr>
        <dsp:cNvPr id="0" name=""/>
        <dsp:cNvSpPr/>
      </dsp:nvSpPr>
      <dsp:spPr>
        <a:xfrm rot="20700000">
          <a:off x="2657495" y="165623"/>
          <a:ext cx="2103324" cy="199154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+mn-lt"/>
              <a:hlinkClick xmlns:r="http://schemas.openxmlformats.org/officeDocument/2006/relationships" r:id="" action="ppaction://hlinksldjump"/>
            </a:rPr>
            <a:t>Bilan de compétences</a:t>
          </a:r>
          <a:endParaRPr lang="fr-FR" sz="1600" b="1" kern="1200" dirty="0">
            <a:latin typeface="+mn-lt"/>
          </a:endParaRPr>
        </a:p>
      </dsp:txBody>
      <dsp:txXfrm rot="-20700000">
        <a:off x="3125446" y="595796"/>
        <a:ext cx="1167422" cy="1131194"/>
      </dsp:txXfrm>
    </dsp:sp>
    <dsp:sp modelId="{0AAA987E-6B37-4F3B-B0C9-CEB240CE2145}">
      <dsp:nvSpPr>
        <dsp:cNvPr id="0" name=""/>
        <dsp:cNvSpPr/>
      </dsp:nvSpPr>
      <dsp:spPr>
        <a:xfrm>
          <a:off x="2885864" y="1735407"/>
          <a:ext cx="3193688" cy="3193688"/>
        </a:xfrm>
        <a:prstGeom prst="circularArrow">
          <a:avLst>
            <a:gd name="adj1" fmla="val 4688"/>
            <a:gd name="adj2" fmla="val 299029"/>
            <a:gd name="adj3" fmla="val 2523790"/>
            <a:gd name="adj4" fmla="val 1584495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4959EA-43DB-4669-955E-1768DD14051E}">
      <dsp:nvSpPr>
        <dsp:cNvPr id="0" name=""/>
        <dsp:cNvSpPr/>
      </dsp:nvSpPr>
      <dsp:spPr>
        <a:xfrm>
          <a:off x="1300909" y="1121343"/>
          <a:ext cx="2320414" cy="23204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DBA85-15AE-4F24-8D84-FA6AADB2A516}">
      <dsp:nvSpPr>
        <dsp:cNvPr id="0" name=""/>
        <dsp:cNvSpPr/>
      </dsp:nvSpPr>
      <dsp:spPr>
        <a:xfrm>
          <a:off x="2227375" y="-118475"/>
          <a:ext cx="2501873" cy="25018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pied de page 4"/>
          <p:cNvSpPr txBox="1">
            <a:spLocks/>
          </p:cNvSpPr>
          <p:nvPr/>
        </p:nvSpPr>
        <p:spPr>
          <a:xfrm>
            <a:off x="-23576" y="9450882"/>
            <a:ext cx="3850443" cy="2493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50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DA30E68-E565-C842-9E5B-C9DA2B617DCA}" type="datetimeFigureOut">
              <a:rPr lang="fr-FR"/>
              <a:pPr>
                <a:defRPr/>
              </a:pPr>
              <a:t>15/11/2016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03227F5-0DB8-974F-AC6D-BAC5CC1822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17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P-CMA-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2pPr marL="0" indent="0"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82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5E91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5E91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E91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895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125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11"/>
          <p:cNvSpPr txBox="1">
            <a:spLocks noChangeArrowheads="1"/>
          </p:cNvSpPr>
          <p:nvPr userDrawn="1"/>
        </p:nvSpPr>
        <p:spPr bwMode="auto">
          <a:xfrm>
            <a:off x="517527" y="6342063"/>
            <a:ext cx="1982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sz="1000" dirty="0" smtClean="0">
              <a:latin typeface="Arial-BoldMT" charset="0"/>
              <a:cs typeface="Arial-BoldMT" charset="0"/>
            </a:endParaRPr>
          </a:p>
          <a:p>
            <a:pPr eaLnBrk="1" hangingPunct="1">
              <a:defRPr/>
            </a:pPr>
            <a:endParaRPr lang="fr-FR" sz="800" dirty="0" smtClean="0">
              <a:solidFill>
                <a:srgbClr val="7F7F7F"/>
              </a:solidFill>
              <a:latin typeface="Arial-BoldMT" charset="0"/>
              <a:cs typeface="Arial-BoldMT" charset="0"/>
            </a:endParaRP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794C"/>
                </a:solidFill>
              </a:defRPr>
            </a:lvl1pPr>
            <a:lvl2pPr marL="0" indent="0">
              <a:defRPr>
                <a:solidFill>
                  <a:srgbClr val="00794C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951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794C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794C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94C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4C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00794C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175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6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75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794C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794C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94C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4C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71206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41325"/>
            <a:ext cx="850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800000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81171E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81171E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1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81171E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81171E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687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69D1D"/>
                </a:solidFill>
              </a:defRPr>
            </a:lvl1pPr>
            <a:lvl2pPr marL="0" indent="0">
              <a:defRPr>
                <a:solidFill>
                  <a:srgbClr val="D69D1D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583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D69D1D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D69D1D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9D1D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D69D1D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D69D1D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D69D1D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9D1D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5644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5E91"/>
                </a:solidFill>
              </a:defRPr>
            </a:lvl1pPr>
            <a:lvl2pPr marL="0" indent="0">
              <a:defRPr>
                <a:solidFill>
                  <a:srgbClr val="005E9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29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5E91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5E91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E91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005E9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9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ZoneTexte 11"/>
          <p:cNvSpPr txBox="1">
            <a:spLocks noChangeArrowheads="1"/>
          </p:cNvSpPr>
          <p:nvPr/>
        </p:nvSpPr>
        <p:spPr bwMode="auto">
          <a:xfrm>
            <a:off x="517527" y="6342063"/>
            <a:ext cx="1982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sz="1000" dirty="0" smtClean="0">
              <a:latin typeface="Arial-BoldMT" charset="0"/>
              <a:cs typeface="Arial-BoldMT" charset="0"/>
            </a:endParaRPr>
          </a:p>
          <a:p>
            <a:pPr eaLnBrk="1" hangingPunct="1">
              <a:defRPr/>
            </a:pPr>
            <a:endParaRPr lang="fr-FR" sz="800" dirty="0" smtClean="0">
              <a:solidFill>
                <a:srgbClr val="7F7F7F"/>
              </a:solidFill>
              <a:latin typeface="Arial-BoldMT" charset="0"/>
              <a:cs typeface="Arial-BoldM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4" r:id="rId3"/>
    <p:sldLayoutId id="2147483856" r:id="rId4"/>
    <p:sldLayoutId id="2147483854" r:id="rId5"/>
    <p:sldLayoutId id="2147483847" r:id="rId6"/>
    <p:sldLayoutId id="2147483848" r:id="rId7"/>
    <p:sldLayoutId id="2147483853" r:id="rId8"/>
    <p:sldLayoutId id="2147483849" r:id="rId9"/>
    <p:sldLayoutId id="2147483850" r:id="rId10"/>
    <p:sldLayoutId id="2147483855" r:id="rId11"/>
    <p:sldLayoutId id="2147483851" r:id="rId12"/>
    <p:sldLayoutId id="214748385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fr-FR" altLang="fr-FR" sz="2800" kern="1200" dirty="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lang="fr-FR" altLang="fr-FR" sz="1400" kern="1200" dirty="0">
          <a:solidFill>
            <a:srgbClr val="81171E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defRPr lang="fr-FR" altLang="fr-FR" sz="1400" kern="1200" dirty="0">
          <a:solidFill>
            <a:srgbClr val="81171E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9.png"/><Relationship Id="rId18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slide" Target="slide16.xml"/><Relationship Id="rId12" Type="http://schemas.openxmlformats.org/officeDocument/2006/relationships/slide" Target="slide13.xml"/><Relationship Id="rId17" Type="http://schemas.openxmlformats.org/officeDocument/2006/relationships/image" Target="../media/image23.png"/><Relationship Id="rId2" Type="http://schemas.openxmlformats.org/officeDocument/2006/relationships/slide" Target="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slide" Target="slide11.xml"/><Relationship Id="rId5" Type="http://schemas.openxmlformats.org/officeDocument/2006/relationships/image" Target="../media/image15.jpeg"/><Relationship Id="rId15" Type="http://schemas.openxmlformats.org/officeDocument/2006/relationships/image" Target="../media/image21.png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9.xml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12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5.gif"/><Relationship Id="rId5" Type="http://schemas.openxmlformats.org/officeDocument/2006/relationships/diagramColors" Target="../diagrams/colors1.xml"/><Relationship Id="rId10" Type="http://schemas.openxmlformats.org/officeDocument/2006/relationships/slide" Target="slide2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17.png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image" Target="../media/image15.jpe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87" y="2207497"/>
            <a:ext cx="8229600" cy="1143000"/>
          </a:xfrm>
        </p:spPr>
        <p:txBody>
          <a:bodyPr/>
          <a:lstStyle/>
          <a:p>
            <a:r>
              <a:rPr lang="fr-FR" dirty="0" smtClean="0"/>
              <a:t>Culture entrepreneuriale de l’Artisan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76389" y="5109845"/>
            <a:ext cx="5912803" cy="914400"/>
          </a:xfrm>
        </p:spPr>
        <p:txBody>
          <a:bodyPr/>
          <a:lstStyle/>
          <a:p>
            <a:r>
              <a:rPr dirty="0" smtClean="0"/>
              <a:t>Tronc commun</a:t>
            </a:r>
          </a:p>
          <a:p>
            <a:r>
              <a:rPr lang="fr-FR" dirty="0" smtClean="0"/>
              <a:t>Version n°3 – au 15/11/2016</a:t>
            </a:r>
            <a:r>
              <a:rPr dirty="0" smtClean="0"/>
              <a:t> </a:t>
            </a:r>
            <a:endParaRPr lang="fr-FR" dirty="0"/>
          </a:p>
        </p:txBody>
      </p:sp>
      <p:pic>
        <p:nvPicPr>
          <p:cNvPr id="9" name="Image 8" descr="Logo-provisoire-Auvergne-Rhone-Alpes-sans-contour-800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responsabilités à différents niveaux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1997497" y="5876927"/>
            <a:ext cx="6079701" cy="981075"/>
            <a:chOff x="1993320" y="5876925"/>
            <a:chExt cx="5953250" cy="981075"/>
          </a:xfrm>
        </p:grpSpPr>
        <p:pic>
          <p:nvPicPr>
            <p:cNvPr id="34" name="Image 33" descr="Logo-provisoire-Auvergne-Rhone-Alpes-160px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 rot="20343820">
              <a:off x="1993320" y="5984495"/>
              <a:ext cx="1787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4" action="ppaction://hlinksldjump"/>
                </a:rPr>
                <a:t>Métier de chef d’entreprise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7" name="Image 36" descr="LigneSeparationLongu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1050860" y="1604584"/>
            <a:ext cx="6938437" cy="3767611"/>
            <a:chOff x="1050860" y="1604584"/>
            <a:chExt cx="6938437" cy="3767611"/>
          </a:xfrm>
        </p:grpSpPr>
        <p:grpSp>
          <p:nvGrpSpPr>
            <p:cNvPr id="38" name="Groupe 108"/>
            <p:cNvGrpSpPr>
              <a:grpSpLocks/>
            </p:cNvGrpSpPr>
            <p:nvPr/>
          </p:nvGrpSpPr>
          <p:grpSpPr bwMode="auto">
            <a:xfrm>
              <a:off x="2844047" y="1604584"/>
              <a:ext cx="1254992" cy="1904130"/>
              <a:chOff x="4611367" y="1789905"/>
              <a:chExt cx="1409700" cy="2139475"/>
            </a:xfrm>
          </p:grpSpPr>
          <p:pic>
            <p:nvPicPr>
              <p:cNvPr id="39" name="Picture 7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11367" y="2341880"/>
                <a:ext cx="1409700" cy="158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1" name="Connecteur droit 40"/>
              <p:cNvCxnSpPr/>
              <p:nvPr/>
            </p:nvCxnSpPr>
            <p:spPr bwMode="auto">
              <a:xfrm rot="5400000" flipH="1" flipV="1">
                <a:off x="5715510" y="2056739"/>
                <a:ext cx="533667" cy="0"/>
              </a:xfrm>
              <a:prstGeom prst="line">
                <a:avLst/>
              </a:prstGeom>
              <a:ln>
                <a:solidFill>
                  <a:srgbClr val="F25C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/>
            <p:cNvGrpSpPr/>
            <p:nvPr/>
          </p:nvGrpSpPr>
          <p:grpSpPr>
            <a:xfrm>
              <a:off x="1050860" y="1842066"/>
              <a:ext cx="6938437" cy="3530129"/>
              <a:chOff x="1050860" y="1842066"/>
              <a:chExt cx="6938437" cy="3530129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050860" y="3229116"/>
                <a:ext cx="2469288" cy="3071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defRPr/>
                </a:pPr>
                <a:r>
                  <a:rPr lang="fr-FR" b="1" dirty="0">
                    <a:solidFill>
                      <a:srgbClr val="00B0F0"/>
                    </a:solidFill>
                    <a:hlinkClick r:id="rId7" action="ppaction://hlinksldjump"/>
                  </a:rPr>
                  <a:t>Commercial</a:t>
                </a:r>
                <a:endParaRPr lang="fr-FR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415976" y="4811727"/>
                <a:ext cx="1689256" cy="5027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defRPr/>
                </a:pPr>
                <a:r>
                  <a:rPr lang="fr-FR" b="1" dirty="0">
                    <a:solidFill>
                      <a:srgbClr val="F329D6"/>
                    </a:solidFill>
                    <a:hlinkClick r:id="rId8" action="ppaction://hlinksldjump"/>
                  </a:rPr>
                  <a:t>Social</a:t>
                </a:r>
                <a:endParaRPr lang="fr-FR" b="1" dirty="0">
                  <a:solidFill>
                    <a:srgbClr val="F329D6"/>
                  </a:solidFill>
                </a:endParaRPr>
              </a:p>
              <a:p>
                <a:pPr>
                  <a:lnSpc>
                    <a:spcPts val="1600"/>
                  </a:lnSpc>
                  <a:defRPr/>
                </a:pPr>
                <a:endPara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464296" y="4876739"/>
                <a:ext cx="1689256" cy="3071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defRPr/>
                </a:pP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hlinkClick r:id="rId9" action="ppaction://hlinksldjump"/>
                  </a:rPr>
                  <a:t>Fiscal</a:t>
                </a:r>
                <a:endParaRPr lang="fr-FR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4801442" y="1842066"/>
                <a:ext cx="2469287" cy="3071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defRPr/>
                </a:pPr>
                <a:r>
                  <a:rPr lang="fr-FR" b="1" dirty="0" smtClean="0">
                    <a:solidFill>
                      <a:srgbClr val="81171E"/>
                    </a:solidFill>
                    <a:hlinkClick r:id="rId10" action="ppaction://hlinksldjump"/>
                  </a:rPr>
                  <a:t>Financier et Comptable</a:t>
                </a:r>
                <a:endParaRPr lang="fr-FR" b="1" dirty="0">
                  <a:solidFill>
                    <a:srgbClr val="81171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196218" y="1995634"/>
                <a:ext cx="2469288" cy="3071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defRPr/>
                </a:pPr>
                <a:r>
                  <a:rPr lang="fr-FR" b="1" dirty="0">
                    <a:solidFill>
                      <a:srgbClr val="00B050"/>
                    </a:solidFill>
                    <a:hlinkClick r:id="rId11" action="ppaction://hlinksldjump"/>
                  </a:rPr>
                  <a:t>Technique</a:t>
                </a:r>
                <a:endParaRPr lang="fr-FR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576073" y="3181681"/>
                <a:ext cx="2413224" cy="3071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defRPr/>
                </a:pP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hlinkClick r:id="rId12" action="ppaction://hlinksldjump"/>
                  </a:rPr>
                  <a:t>Juridique</a:t>
                </a:r>
                <a:endParaRPr lang="fr-FR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42" name="Groupe 107"/>
              <p:cNvGrpSpPr>
                <a:grpSpLocks/>
              </p:cNvGrpSpPr>
              <p:nvPr/>
            </p:nvGrpSpPr>
            <p:grpSpPr bwMode="auto">
              <a:xfrm>
                <a:off x="1926559" y="2282797"/>
                <a:ext cx="2138009" cy="2432579"/>
                <a:chOff x="3618759" y="2560638"/>
                <a:chExt cx="2402309" cy="2732723"/>
              </a:xfrm>
            </p:grpSpPr>
            <p:cxnSp>
              <p:nvCxnSpPr>
                <p:cNvPr id="43" name="Connecteur droit 42"/>
                <p:cNvCxnSpPr/>
                <p:nvPr/>
              </p:nvCxnSpPr>
              <p:spPr bwMode="auto">
                <a:xfrm>
                  <a:off x="3618759" y="2560638"/>
                  <a:ext cx="1024408" cy="600863"/>
                </a:xfrm>
                <a:prstGeom prst="line">
                  <a:avLst/>
                </a:prstGeom>
                <a:ln>
                  <a:solidFill>
                    <a:srgbClr val="F25C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Picture 6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0868" y="3162300"/>
                  <a:ext cx="1600200" cy="161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6" name="Connecteur droit 45"/>
                <p:cNvCxnSpPr/>
                <p:nvPr/>
              </p:nvCxnSpPr>
              <p:spPr bwMode="auto">
                <a:xfrm flipV="1">
                  <a:off x="3921753" y="4613185"/>
                  <a:ext cx="1000361" cy="680176"/>
                </a:xfrm>
                <a:prstGeom prst="line">
                  <a:avLst/>
                </a:prstGeom>
                <a:ln>
                  <a:solidFill>
                    <a:srgbClr val="F25C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Picture 7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926503" y="3448810"/>
                <a:ext cx="1187287" cy="1413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0" name="Groupe 111"/>
              <p:cNvGrpSpPr>
                <a:grpSpLocks/>
              </p:cNvGrpSpPr>
              <p:nvPr/>
            </p:nvGrpSpPr>
            <p:grpSpPr bwMode="auto">
              <a:xfrm>
                <a:off x="3814172" y="3448809"/>
                <a:ext cx="1425146" cy="1923386"/>
                <a:chOff x="5722936" y="3874135"/>
                <a:chExt cx="1600200" cy="2160747"/>
              </a:xfrm>
            </p:grpSpPr>
            <p:cxnSp>
              <p:nvCxnSpPr>
                <p:cNvPr id="52" name="Connecteur droit 51"/>
                <p:cNvCxnSpPr/>
                <p:nvPr/>
              </p:nvCxnSpPr>
              <p:spPr bwMode="auto">
                <a:xfrm rot="5400000" flipH="1" flipV="1">
                  <a:off x="5715674" y="5768094"/>
                  <a:ext cx="533577" cy="0"/>
                </a:xfrm>
                <a:prstGeom prst="line">
                  <a:avLst/>
                </a:prstGeom>
                <a:ln>
                  <a:solidFill>
                    <a:srgbClr val="F25C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3" name="Picture 72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722936" y="3874135"/>
                  <a:ext cx="1600200" cy="1587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4" name="Groupe 110"/>
              <p:cNvGrpSpPr>
                <a:grpSpLocks/>
              </p:cNvGrpSpPr>
              <p:nvPr/>
            </p:nvGrpSpPr>
            <p:grpSpPr bwMode="auto">
              <a:xfrm>
                <a:off x="4105231" y="2768457"/>
                <a:ext cx="1990339" cy="2038918"/>
                <a:chOff x="6002017" y="3140075"/>
                <a:chExt cx="2287342" cy="2217420"/>
              </a:xfrm>
            </p:grpSpPr>
            <p:cxnSp>
              <p:nvCxnSpPr>
                <p:cNvPr id="55" name="Connecteur droit 54"/>
                <p:cNvCxnSpPr/>
                <p:nvPr/>
              </p:nvCxnSpPr>
              <p:spPr bwMode="auto">
                <a:xfrm>
                  <a:off x="7263744" y="4757186"/>
                  <a:ext cx="1025615" cy="600309"/>
                </a:xfrm>
                <a:prstGeom prst="line">
                  <a:avLst/>
                </a:prstGeom>
                <a:ln>
                  <a:solidFill>
                    <a:srgbClr val="F25C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7" name="Picture 71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6002017" y="3140075"/>
                  <a:ext cx="1600200" cy="1625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8" name="Groupe 109"/>
              <p:cNvGrpSpPr>
                <a:grpSpLocks/>
              </p:cNvGrpSpPr>
              <p:nvPr/>
            </p:nvGrpSpPr>
            <p:grpSpPr bwMode="auto">
              <a:xfrm>
                <a:off x="4008925" y="2088034"/>
                <a:ext cx="2206495" cy="1414263"/>
                <a:chOff x="5916928" y="2345690"/>
                <a:chExt cx="2478915" cy="1587500"/>
              </a:xfrm>
            </p:grpSpPr>
            <p:cxnSp>
              <p:nvCxnSpPr>
                <p:cNvPr id="60" name="Connecteur droit 59"/>
                <p:cNvCxnSpPr/>
                <p:nvPr/>
              </p:nvCxnSpPr>
              <p:spPr bwMode="auto">
                <a:xfrm flipV="1">
                  <a:off x="7378790" y="2619546"/>
                  <a:ext cx="1017053" cy="521135"/>
                </a:xfrm>
                <a:prstGeom prst="line">
                  <a:avLst/>
                </a:prstGeom>
                <a:ln>
                  <a:solidFill>
                    <a:srgbClr val="F25C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1" name="Picture 77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916928" y="2345690"/>
                  <a:ext cx="1460500" cy="1587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0" name="ZoneTexte 39"/>
          <p:cNvSpPr txBox="1"/>
          <p:nvPr/>
        </p:nvSpPr>
        <p:spPr>
          <a:xfrm rot="20313878">
            <a:off x="3370779" y="6010729"/>
            <a:ext cx="15503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60000">
              <a:spcBef>
                <a:spcPct val="20000"/>
              </a:spcBef>
              <a:buClr>
                <a:srgbClr val="800000"/>
              </a:buClr>
              <a:defRPr/>
            </a:pPr>
            <a:r>
              <a:rPr lang="fr-FR" altLang="fr-F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800" dirty="0" smtClean="0">
                <a:latin typeface="Arial" pitchFamily="34" charset="0"/>
                <a:cs typeface="Arial" pitchFamily="34" charset="0"/>
                <a:hlinkClick r:id="rId18" action="ppaction://hlinksldjump"/>
              </a:rPr>
              <a:t>Les différentes compétences</a:t>
            </a:r>
            <a:endParaRPr lang="fr-FR" altLang="fr-FR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15944" y="2038094"/>
            <a:ext cx="6081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Respecter les normes et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réglementations, 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pratiques du secteur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15944" y="639528"/>
            <a:ext cx="191757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TECHNIQUE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2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13241" y="702433"/>
            <a:ext cx="1651847" cy="1412873"/>
            <a:chOff x="129531" y="2225000"/>
            <a:chExt cx="1651847" cy="1412873"/>
          </a:xfrm>
        </p:grpSpPr>
        <p:pic>
          <p:nvPicPr>
            <p:cNvPr id="10" name="Picture 7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31" y="2225000"/>
              <a:ext cx="1254992" cy="1412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7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l="53650" t="67291" b="5166"/>
            <a:stretch/>
          </p:blipFill>
          <p:spPr bwMode="auto">
            <a:xfrm rot="18160222">
              <a:off x="1265532" y="2635935"/>
              <a:ext cx="626531" cy="40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534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15944" y="2038094"/>
            <a:ext cx="6538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Surveiller ses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comptes</a:t>
            </a:r>
          </a:p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Entretenir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ses relations avec la Banque,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l’Expert-comptable</a:t>
            </a:r>
          </a:p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Saisir sa comptabilité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02880" y="902842"/>
            <a:ext cx="375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 smtClean="0">
                <a:solidFill>
                  <a:srgbClr val="C00000"/>
                </a:solidFill>
              </a:rPr>
              <a:t>FINANCIER ET COMPTABLE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7" name="Picture 77"/>
          <p:cNvPicPr>
            <a:picLocks noChangeAspect="1" noChangeArrowheads="1"/>
          </p:cNvPicPr>
          <p:nvPr/>
        </p:nvPicPr>
        <p:blipFill rotWithShape="1">
          <a:blip r:embed="rId2" cstate="print"/>
          <a:srcRect l="26337"/>
          <a:stretch/>
        </p:blipFill>
        <p:spPr bwMode="auto">
          <a:xfrm rot="17885688">
            <a:off x="1005015" y="673358"/>
            <a:ext cx="995729" cy="147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2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Franck\AppData\Local\Microsoft\Windows\INetCache\IE\FXYCKBOF\fleche-droit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60836" y="1883403"/>
            <a:ext cx="7064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S’appuyer sur les responsabilités correspondantes à la forme juridique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retenue</a:t>
            </a:r>
          </a:p>
          <a:p>
            <a:pPr marL="571500" indent="-5715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Rédiger et suivre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contrats</a:t>
            </a:r>
          </a:p>
          <a:p>
            <a:pPr marL="571500" indent="-5715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Protéger ses créations, …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65612" y="902088"/>
            <a:ext cx="191757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JURIDIQUE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90882">
            <a:off x="684610" y="1071037"/>
            <a:ext cx="1032856" cy="110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2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Franck\AppData\Local\Microsoft\Windows\INetCache\IE\FXYCKBOF\fleche-droit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60836" y="2078712"/>
            <a:ext cx="7064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conformer aux règles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fiscales</a:t>
            </a:r>
          </a:p>
          <a:p>
            <a:pPr marL="571500" indent="-5715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S’acquitter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 échéance de ses obligations de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déclaration et de paiement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0429" y="1142713"/>
            <a:ext cx="1057131" cy="104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140374" y="1039196"/>
            <a:ext cx="191757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 smtClean="0">
                <a:solidFill>
                  <a:srgbClr val="E99417"/>
                </a:solidFill>
              </a:rPr>
              <a:t>FISCAL</a:t>
            </a:r>
            <a:endParaRPr lang="fr-FR" b="1" dirty="0">
              <a:solidFill>
                <a:srgbClr val="E99417"/>
              </a:solidFill>
            </a:endParaRPr>
          </a:p>
        </p:txBody>
      </p:sp>
      <p:pic>
        <p:nvPicPr>
          <p:cNvPr id="11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2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60836" y="1883403"/>
            <a:ext cx="7064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9A5DD"/>
              </a:buClr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conformer aux règles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sociales</a:t>
            </a:r>
          </a:p>
          <a:p>
            <a:pPr marL="571500" indent="-571500">
              <a:buClr>
                <a:srgbClr val="F9A5DD"/>
              </a:buClr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S’acquitter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 échéance de ses obligations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déclaration et de paiement</a:t>
            </a:r>
          </a:p>
          <a:p>
            <a:pPr marL="571500" indent="-571500">
              <a:buClr>
                <a:srgbClr val="F9A5DD"/>
              </a:buClr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Gérer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personnel en respectant les règles du droit du travail</a:t>
            </a:r>
          </a:p>
        </p:txBody>
      </p:sp>
      <p:pic>
        <p:nvPicPr>
          <p:cNvPr id="9" name="Picture 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74658">
            <a:off x="744648" y="774369"/>
            <a:ext cx="880695" cy="10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184994" y="845222"/>
            <a:ext cx="191757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 smtClean="0">
                <a:solidFill>
                  <a:srgbClr val="F329D6"/>
                </a:solidFill>
              </a:rPr>
              <a:t>SOCIAL</a:t>
            </a:r>
            <a:endParaRPr lang="fr-FR" b="1" dirty="0">
              <a:solidFill>
                <a:srgbClr val="F329D6"/>
              </a:solidFill>
            </a:endParaRPr>
          </a:p>
        </p:txBody>
      </p:sp>
      <p:pic>
        <p:nvPicPr>
          <p:cNvPr id="11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2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4436" y="2176366"/>
            <a:ext cx="7611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S’engager sur la qualité de sa prestation ou de ses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produits </a:t>
            </a:r>
          </a:p>
          <a:p>
            <a:pPr marL="571500" indent="-57150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S’engager sur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ses devis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 prix / délai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85629" y="970235"/>
            <a:ext cx="2980344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 smtClean="0">
                <a:solidFill>
                  <a:srgbClr val="00B0F0"/>
                </a:solidFill>
              </a:rPr>
              <a:t>COMMERCIAL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6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12453">
            <a:off x="671079" y="1140090"/>
            <a:ext cx="1056391" cy="10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2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ranck\AppData\Local\Microsoft\Windows\INetCache\IE\FXYCKBOF\fleche-droite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40319" y="290822"/>
            <a:ext cx="7703681" cy="1143000"/>
          </a:xfrm>
        </p:spPr>
        <p:txBody>
          <a:bodyPr/>
          <a:lstStyle/>
          <a:p>
            <a:r>
              <a:rPr lang="fr-FR" dirty="0" smtClean="0"/>
              <a:t>Se préparer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658015377"/>
              </p:ext>
            </p:extLst>
          </p:nvPr>
        </p:nvGraphicFramePr>
        <p:xfrm>
          <a:off x="751037" y="1198395"/>
          <a:ext cx="6601544" cy="453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 descr="Logo-provisoire-Auvergne-Rhone-Alpes-160px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000" y="5876927"/>
            <a:ext cx="954204" cy="981075"/>
          </a:xfrm>
          <a:prstGeom prst="rect">
            <a:avLst/>
          </a:prstGeom>
        </p:spPr>
      </p:pic>
      <p:pic>
        <p:nvPicPr>
          <p:cNvPr id="12" name="Image 11" descr="LigneSeparationLongu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pic>
        <p:nvPicPr>
          <p:cNvPr id="16" name="Picture 2" descr="http://cliparts.tout-images.com/bureautique/livres/003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0" y="610522"/>
            <a:ext cx="694000" cy="5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1997497" y="5876927"/>
            <a:ext cx="6079701" cy="981075"/>
            <a:chOff x="1993320" y="5876925"/>
            <a:chExt cx="5953250" cy="981075"/>
          </a:xfrm>
        </p:grpSpPr>
        <p:pic>
          <p:nvPicPr>
            <p:cNvPr id="18" name="Image 17" descr="Logo-provisoire-Auvergne-Rhone-Alpes-160px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 rot="20343820">
              <a:off x="1993320" y="5984495"/>
              <a:ext cx="1787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12" action="ppaction://hlinksldjump"/>
                </a:rPr>
                <a:t>Métier de chef d’entreprise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 rot="20313878">
            <a:off x="3370779" y="6010729"/>
            <a:ext cx="15503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60000">
              <a:spcBef>
                <a:spcPct val="20000"/>
              </a:spcBef>
              <a:buClr>
                <a:srgbClr val="800000"/>
              </a:buClr>
              <a:defRPr/>
            </a:pPr>
            <a:r>
              <a:rPr lang="fr-FR" altLang="fr-F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800" dirty="0" smtClean="0">
                <a:latin typeface="Arial" pitchFamily="34" charset="0"/>
                <a:cs typeface="Arial" pitchFamily="34" charset="0"/>
                <a:hlinkClick r:id="rId13" action="ppaction://hlinksldjump"/>
              </a:rPr>
              <a:t>Les différentes compétences</a:t>
            </a:r>
            <a:endParaRPr lang="fr-FR" altLang="fr-FR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 rot="835013">
            <a:off x="7455329" y="1216420"/>
            <a:ext cx="1811046" cy="1686758"/>
            <a:chOff x="2475934" y="165623"/>
            <a:chExt cx="2103324" cy="1991540"/>
          </a:xfrm>
          <a:scene3d>
            <a:camera prst="orthographicFront"/>
            <a:lightRig rig="flat" dir="t"/>
          </a:scene3d>
        </p:grpSpPr>
        <p:sp>
          <p:nvSpPr>
            <p:cNvPr id="10" name="Forme 9"/>
            <p:cNvSpPr/>
            <p:nvPr/>
          </p:nvSpPr>
          <p:spPr>
            <a:xfrm rot="20700000">
              <a:off x="2475934" y="165623"/>
              <a:ext cx="2103324" cy="1991540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4"/>
            <p:cNvSpPr/>
            <p:nvPr/>
          </p:nvSpPr>
          <p:spPr>
            <a:xfrm>
              <a:off x="2943885" y="595796"/>
              <a:ext cx="1167422" cy="1131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latin typeface="+mn-lt"/>
                </a:rPr>
                <a:t>Bilan de compétences</a:t>
              </a:r>
              <a:endParaRPr lang="fr-FR" sz="1200" b="1" kern="1200" dirty="0">
                <a:latin typeface="+mn-lt"/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93886"/>
              </p:ext>
            </p:extLst>
          </p:nvPr>
        </p:nvGraphicFramePr>
        <p:xfrm>
          <a:off x="501972" y="737028"/>
          <a:ext cx="8194090" cy="4480560"/>
        </p:xfrm>
        <a:graphic>
          <a:graphicData uri="http://schemas.openxmlformats.org/drawingml/2006/table">
            <a:tbl>
              <a:tblPr/>
              <a:tblGrid>
                <a:gridCol w="3580632"/>
                <a:gridCol w="1092774"/>
                <a:gridCol w="1213527"/>
                <a:gridCol w="1214383"/>
                <a:gridCol w="1092774"/>
              </a:tblGrid>
              <a:tr h="40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</a:rPr>
                        <a:t>Fonctions</a:t>
                      </a: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sais faire seul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</a:t>
                      </a:r>
                      <a:r>
                        <a:rPr lang="fr-FR" sz="1400" b="1" dirty="0" smtClean="0">
                          <a:latin typeface="+mn-lt"/>
                          <a:ea typeface="Times New Roman"/>
                        </a:rPr>
                        <a:t>dois </a:t>
                      </a: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apprendre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délègue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en interne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délègue en externe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4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latin typeface="+mn-lt"/>
                        </a:rPr>
                        <a:t>Compétence</a:t>
                      </a:r>
                      <a:r>
                        <a:rPr lang="fr-FR" sz="1400" b="1" i="1" baseline="0" dirty="0" smtClean="0">
                          <a:latin typeface="+mn-lt"/>
                        </a:rPr>
                        <a:t>s  personnelles et professionnelles</a:t>
                      </a:r>
                      <a:endParaRPr lang="fr-FR" sz="1400" b="1" i="1" dirty="0" smtClean="0"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Techniques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du métier choisi (formation adaptée)</a:t>
                      </a:r>
                      <a:endParaRPr lang="fr-FR" sz="140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Expériences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professionnelles suffisantes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</a:rPr>
                        <a:t>Adaptabilité aux changements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</a:rPr>
                        <a:t>Relations avec le client</a:t>
                      </a:r>
                      <a:endParaRPr lang="fr-FR" sz="1400" dirty="0"/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latin typeface="+mn-lt"/>
                        </a:rPr>
                        <a:t>Organisation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Définir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des priorités et les tenir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Evaluer son temps de production et les temps improductifs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Respecter les délais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Suivi des contacts et des appels (messagerie professionnelle, ..)</a:t>
                      </a:r>
                      <a:endParaRPr lang="fr-FR" dirty="0"/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latin typeface="+mn-lt"/>
                        </a:rPr>
                        <a:t>Marketing/communication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Savoir convaincre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Bâtir </a:t>
                      </a:r>
                      <a:r>
                        <a:rPr lang="fr-FR" sz="1400" dirty="0">
                          <a:latin typeface="+mn-lt"/>
                          <a:ea typeface="Times New Roman"/>
                        </a:rPr>
                        <a:t>des outils de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communication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Créer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un réseau professionnel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latin typeface="+mn-lt"/>
                          <a:ea typeface="Times New Roman"/>
                        </a:rPr>
                        <a:t>Organiser des actions de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promotion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et prospection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6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59" y="5787755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 rot="835013">
            <a:off x="7386315" y="765866"/>
            <a:ext cx="1811046" cy="1686758"/>
            <a:chOff x="2475933" y="165621"/>
            <a:chExt cx="2103323" cy="1991541"/>
          </a:xfrm>
          <a:scene3d>
            <a:camera prst="orthographicFront"/>
            <a:lightRig rig="flat" dir="t"/>
          </a:scene3d>
        </p:grpSpPr>
        <p:sp>
          <p:nvSpPr>
            <p:cNvPr id="10" name="Forme 9"/>
            <p:cNvSpPr/>
            <p:nvPr/>
          </p:nvSpPr>
          <p:spPr>
            <a:xfrm rot="20700000">
              <a:off x="2475933" y="165621"/>
              <a:ext cx="2103323" cy="1991541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4"/>
            <p:cNvSpPr/>
            <p:nvPr/>
          </p:nvSpPr>
          <p:spPr>
            <a:xfrm>
              <a:off x="2943885" y="595796"/>
              <a:ext cx="1167422" cy="1131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latin typeface="+mn-lt"/>
                </a:rPr>
                <a:t>Bilan de compétences</a:t>
              </a:r>
              <a:endParaRPr lang="fr-FR" sz="1200" b="1" kern="1200" dirty="0">
                <a:latin typeface="+mn-lt"/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2067"/>
              </p:ext>
            </p:extLst>
          </p:nvPr>
        </p:nvGraphicFramePr>
        <p:xfrm>
          <a:off x="501972" y="621102"/>
          <a:ext cx="8194090" cy="4684143"/>
        </p:xfrm>
        <a:graphic>
          <a:graphicData uri="http://schemas.openxmlformats.org/drawingml/2006/table">
            <a:tbl>
              <a:tblPr/>
              <a:tblGrid>
                <a:gridCol w="3580632"/>
                <a:gridCol w="1092774"/>
                <a:gridCol w="1213527"/>
                <a:gridCol w="1214383"/>
                <a:gridCol w="1092774"/>
              </a:tblGrid>
              <a:tr h="439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</a:rPr>
                        <a:t>Fonctions</a:t>
                      </a: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sais faire seul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</a:t>
                      </a:r>
                      <a:r>
                        <a:rPr lang="fr-FR" sz="1400" b="1" dirty="0" smtClean="0">
                          <a:latin typeface="+mn-lt"/>
                          <a:ea typeface="Times New Roman"/>
                        </a:rPr>
                        <a:t>dois</a:t>
                      </a:r>
                      <a:r>
                        <a:rPr lang="fr-FR" sz="1400" b="1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400" b="1" dirty="0" smtClean="0">
                          <a:latin typeface="+mn-lt"/>
                          <a:ea typeface="Times New Roman"/>
                        </a:rPr>
                        <a:t>apprendre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délègue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en interne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délègue en externe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latin typeface="+mn-lt"/>
                        </a:rPr>
                        <a:t>Comptabilité/Gestion</a:t>
                      </a:r>
                      <a:endParaRPr lang="fr-FR" sz="1400" b="1" i="1" dirty="0"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latin typeface="+mn-lt"/>
                          <a:ea typeface="Times New Roman"/>
                        </a:rPr>
                        <a:t>Suivre la comptabilité au quotidien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Analyser </a:t>
                      </a:r>
                      <a:r>
                        <a:rPr lang="fr-FR" sz="1400" dirty="0">
                          <a:latin typeface="+mn-lt"/>
                          <a:ea typeface="Times New Roman"/>
                        </a:rPr>
                        <a:t>les documents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comptables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Elaborer des documents de suivi, tableau de bord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Calculer le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coût de revient et déterminer le prix de vente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+mn-lt"/>
                        </a:rPr>
                        <a:t>Finance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Calculer le Chiffre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d’affaires minimum nécessaire la première année</a:t>
                      </a:r>
                      <a:endParaRPr lang="fr-FR" sz="140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Estimer les besoins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à financer</a:t>
                      </a:r>
                      <a:endParaRPr lang="fr-FR" sz="140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Négocier </a:t>
                      </a:r>
                      <a:r>
                        <a:rPr lang="fr-FR" sz="1400" dirty="0">
                          <a:latin typeface="+mn-lt"/>
                          <a:ea typeface="Times New Roman"/>
                        </a:rPr>
                        <a:t>avec son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banquier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+mn-lt"/>
                        </a:rPr>
                        <a:t>Management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Gérer </a:t>
                      </a:r>
                      <a:r>
                        <a:rPr lang="fr-FR" sz="1400" dirty="0">
                          <a:latin typeface="+mn-lt"/>
                          <a:ea typeface="Times New Roman"/>
                        </a:rPr>
                        <a:t>et motiver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des personnes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Organiser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le travail d’autres personnes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51">
                <a:tc>
                  <a:txBody>
                    <a:bodyPr/>
                    <a:lstStyle/>
                    <a:p>
                      <a:pPr marL="0" lvl="0" indent="0" algn="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Total 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6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59" y="5787755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 rot="20201735">
            <a:off x="653535" y="4881811"/>
            <a:ext cx="1811046" cy="1686758"/>
            <a:chOff x="2475933" y="165621"/>
            <a:chExt cx="2103323" cy="1991541"/>
          </a:xfrm>
          <a:scene3d>
            <a:camera prst="orthographicFront"/>
            <a:lightRig rig="flat" dir="t"/>
          </a:scene3d>
        </p:grpSpPr>
        <p:sp>
          <p:nvSpPr>
            <p:cNvPr id="15" name="Forme 14">
              <a:hlinkClick r:id="rId6" action="ppaction://hlinksldjump"/>
            </p:cNvPr>
            <p:cNvSpPr/>
            <p:nvPr/>
          </p:nvSpPr>
          <p:spPr>
            <a:xfrm rot="20700000">
              <a:off x="2475933" y="165621"/>
              <a:ext cx="2103323" cy="1991541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e 4"/>
            <p:cNvSpPr/>
            <p:nvPr/>
          </p:nvSpPr>
          <p:spPr>
            <a:xfrm>
              <a:off x="2943885" y="595796"/>
              <a:ext cx="1167422" cy="1131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latin typeface="+mn-lt"/>
                  <a:hlinkClick r:id="rId6" action="ppaction://hlinksldjump"/>
                </a:rPr>
                <a:t>Auto Evaluation</a:t>
              </a:r>
              <a:endParaRPr lang="fr-FR" sz="1200" b="1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01" y="1433825"/>
            <a:ext cx="7803675" cy="39219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2" action="ppaction://hlinksldjump"/>
              </a:rPr>
              <a:t>Métier de chef d’entreprise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3" action="ppaction://hlinksldjump"/>
              </a:rPr>
              <a:t>Les différentes compétences du métier de chef d’entreprise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4" action="ppaction://hlinksldjump"/>
              </a:rPr>
              <a:t>Exercices</a:t>
            </a:r>
            <a:r>
              <a:rPr lang="fr-FR" dirty="0" smtClean="0">
                <a:latin typeface="+mn-lt"/>
              </a:rPr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</a:t>
            </a:r>
            <a:endParaRPr lang="fr-FR" dirty="0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08582" y="1297262"/>
            <a:ext cx="5742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FR" sz="2800" dirty="0" smtClean="0"/>
              <a:t>Actions possibles : 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fr-FR" sz="2800" dirty="0" smtClean="0"/>
              <a:t>Se former 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fr-FR" sz="2800" dirty="0" smtClean="0"/>
              <a:t>Déléguer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fr-FR" sz="2800" dirty="0" smtClean="0"/>
              <a:t>Embaucher 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fr-FR" sz="2800" dirty="0" smtClean="0"/>
              <a:t>Sous-traiter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fr-FR" sz="2800" dirty="0" smtClean="0"/>
              <a:t>Travailler en partenariat, …</a:t>
            </a:r>
          </a:p>
        </p:txBody>
      </p:sp>
      <p:grpSp>
        <p:nvGrpSpPr>
          <p:cNvPr id="9" name="Groupe 8"/>
          <p:cNvGrpSpPr/>
          <p:nvPr/>
        </p:nvGrpSpPr>
        <p:grpSpPr>
          <a:xfrm rot="776195">
            <a:off x="5918616" y="536032"/>
            <a:ext cx="2482409" cy="2063821"/>
            <a:chOff x="1640471" y="1526272"/>
            <a:chExt cx="1814595" cy="1814595"/>
          </a:xfrm>
          <a:scene3d>
            <a:camera prst="orthographicFront"/>
            <a:lightRig rig="flat" dir="t"/>
          </a:scene3d>
        </p:grpSpPr>
        <p:sp>
          <p:nvSpPr>
            <p:cNvPr id="10" name="Forme 9"/>
            <p:cNvSpPr/>
            <p:nvPr/>
          </p:nvSpPr>
          <p:spPr>
            <a:xfrm>
              <a:off x="1640471" y="1526272"/>
              <a:ext cx="1814595" cy="1814595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4"/>
            <p:cNvSpPr/>
            <p:nvPr/>
          </p:nvSpPr>
          <p:spPr>
            <a:xfrm>
              <a:off x="2097301" y="1985863"/>
              <a:ext cx="900935" cy="8954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latin typeface="+mn-lt"/>
                </a:rPr>
                <a:t>Plan d’actions </a:t>
              </a:r>
              <a:endParaRPr lang="fr-FR" sz="1600" b="1" kern="1200" dirty="0">
                <a:latin typeface="+mn-lt"/>
              </a:endParaRPr>
            </a:p>
          </p:txBody>
        </p:sp>
      </p:grpSp>
      <p:pic>
        <p:nvPicPr>
          <p:cNvPr id="12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6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59" y="5787755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37269" y="1520248"/>
            <a:ext cx="8391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81171E"/>
              </a:buClr>
              <a:buFont typeface="Wingdings" pitchFamily="2" charset="2"/>
              <a:buChar char="§"/>
            </a:pPr>
            <a:r>
              <a:rPr lang="fr-FR" sz="2800" dirty="0"/>
              <a:t>3 types de conséquences : </a:t>
            </a:r>
          </a:p>
          <a:p>
            <a:pPr marL="719138" lvl="1" indent="-363538" algn="just">
              <a:buClr>
                <a:srgbClr val="81171E"/>
              </a:buClr>
              <a:buFont typeface="Wingdings" panose="05000000000000000000" pitchFamily="2" charset="2"/>
              <a:buChar char="§"/>
            </a:pPr>
            <a:r>
              <a:rPr lang="fr-FR" sz="2800" b="1" dirty="0" smtClean="0"/>
              <a:t>Financière</a:t>
            </a:r>
            <a:r>
              <a:rPr lang="fr-FR" sz="2800" dirty="0" smtClean="0"/>
              <a:t> : coût de sous-traitance, d’embauche, de formation, redevances en cas de franchise, ….</a:t>
            </a:r>
          </a:p>
          <a:p>
            <a:pPr marL="719138" lvl="1" indent="-363538" algn="just">
              <a:buClr>
                <a:srgbClr val="81171E"/>
              </a:buClr>
              <a:buFont typeface="Wingdings" panose="05000000000000000000" pitchFamily="2" charset="2"/>
              <a:buChar char="§"/>
            </a:pPr>
            <a:r>
              <a:rPr lang="fr-FR" sz="2800" b="1" dirty="0" smtClean="0"/>
              <a:t>Organisation </a:t>
            </a:r>
            <a:r>
              <a:rPr lang="fr-FR" sz="2800" dirty="0" smtClean="0"/>
              <a:t>:  fixer des priorités, prévoir toutes les tâches à assumer, organiser son agenda, trouver du personnel si besoin,…</a:t>
            </a:r>
          </a:p>
          <a:p>
            <a:pPr marL="719138" lvl="1" indent="-363538" algn="just">
              <a:buClr>
                <a:srgbClr val="81171E"/>
              </a:buClr>
              <a:buFont typeface="Wingdings" panose="05000000000000000000" pitchFamily="2" charset="2"/>
              <a:buChar char="§"/>
            </a:pPr>
            <a:r>
              <a:rPr lang="fr-FR" sz="2800" b="1" dirty="0" smtClean="0"/>
              <a:t>Vie personnelle </a:t>
            </a:r>
            <a:r>
              <a:rPr lang="fr-FR" sz="2800" dirty="0" smtClean="0"/>
              <a:t>: réorganisation familiale, équilibre entre famille et entreprise …</a:t>
            </a:r>
            <a:endParaRPr lang="fr-FR" sz="2800" dirty="0"/>
          </a:p>
        </p:txBody>
      </p:sp>
      <p:grpSp>
        <p:nvGrpSpPr>
          <p:cNvPr id="6" name="Groupe 5"/>
          <p:cNvGrpSpPr/>
          <p:nvPr/>
        </p:nvGrpSpPr>
        <p:grpSpPr>
          <a:xfrm rot="912456">
            <a:off x="6466542" y="82177"/>
            <a:ext cx="1935333" cy="1986600"/>
            <a:chOff x="3073947" y="2114056"/>
            <a:chExt cx="2495068" cy="2495068"/>
          </a:xfrm>
          <a:scene3d>
            <a:camera prst="orthographicFront"/>
            <a:lightRig rig="flat" dir="t"/>
          </a:scene3d>
        </p:grpSpPr>
        <p:sp>
          <p:nvSpPr>
            <p:cNvPr id="7" name="Forme 6"/>
            <p:cNvSpPr/>
            <p:nvPr/>
          </p:nvSpPr>
          <p:spPr>
            <a:xfrm>
              <a:off x="3073947" y="2114056"/>
              <a:ext cx="2495068" cy="2495068"/>
            </a:xfrm>
            <a:prstGeom prst="gear9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e 4"/>
            <p:cNvSpPr/>
            <p:nvPr/>
          </p:nvSpPr>
          <p:spPr>
            <a:xfrm>
              <a:off x="3575567" y="2698514"/>
              <a:ext cx="1491828" cy="1282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latin typeface="+mn-lt"/>
                </a:rPr>
                <a:t>Conséquences sur le projet </a:t>
              </a:r>
              <a:endParaRPr lang="fr-FR" sz="1400" b="1" kern="1200" dirty="0">
                <a:latin typeface="+mn-lt"/>
              </a:endParaRPr>
            </a:p>
          </p:txBody>
        </p:sp>
      </p:grpSp>
      <p:pic>
        <p:nvPicPr>
          <p:cNvPr id="9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6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59" y="5787755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564" y="180871"/>
            <a:ext cx="1409924" cy="134647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945792" y="4900249"/>
            <a:ext cx="1818751" cy="1238341"/>
            <a:chOff x="7235217" y="1889769"/>
            <a:chExt cx="1818751" cy="1238341"/>
          </a:xfrm>
        </p:grpSpPr>
        <p:pic>
          <p:nvPicPr>
            <p:cNvPr id="10" name="Picture 2" descr="http://cliparts.tout-images.com/bureautique/livres/003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9769"/>
              <a:ext cx="952500" cy="81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235217" y="2543335"/>
              <a:ext cx="181875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rush Script MT" panose="03060802040406070304" pitchFamily="66" charset="0"/>
                </a:rPr>
                <a:t>Exercices</a:t>
              </a:r>
              <a:endPara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anose="030608020404060703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2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 rot="835013">
            <a:off x="7455329" y="1216420"/>
            <a:ext cx="1811046" cy="1686758"/>
            <a:chOff x="2475934" y="165623"/>
            <a:chExt cx="2103324" cy="1991540"/>
          </a:xfrm>
          <a:scene3d>
            <a:camera prst="orthographicFront"/>
            <a:lightRig rig="flat" dir="t"/>
          </a:scene3d>
        </p:grpSpPr>
        <p:sp>
          <p:nvSpPr>
            <p:cNvPr id="10" name="Forme 9"/>
            <p:cNvSpPr/>
            <p:nvPr/>
          </p:nvSpPr>
          <p:spPr>
            <a:xfrm rot="20700000">
              <a:off x="2475934" y="165623"/>
              <a:ext cx="2103324" cy="1991540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4"/>
            <p:cNvSpPr/>
            <p:nvPr/>
          </p:nvSpPr>
          <p:spPr>
            <a:xfrm>
              <a:off x="2943885" y="595796"/>
              <a:ext cx="1167422" cy="1131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latin typeface="+mn-lt"/>
                </a:rPr>
                <a:t>Bilan de compétences</a:t>
              </a:r>
              <a:endParaRPr lang="fr-FR" sz="1200" b="1" kern="1200" dirty="0">
                <a:latin typeface="+mn-lt"/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141243"/>
              </p:ext>
            </p:extLst>
          </p:nvPr>
        </p:nvGraphicFramePr>
        <p:xfrm>
          <a:off x="501972" y="737028"/>
          <a:ext cx="8194090" cy="4693920"/>
        </p:xfrm>
        <a:graphic>
          <a:graphicData uri="http://schemas.openxmlformats.org/drawingml/2006/table">
            <a:tbl>
              <a:tblPr/>
              <a:tblGrid>
                <a:gridCol w="3580632"/>
                <a:gridCol w="1092774"/>
                <a:gridCol w="1213527"/>
                <a:gridCol w="1214383"/>
                <a:gridCol w="1092774"/>
              </a:tblGrid>
              <a:tr h="40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</a:rPr>
                        <a:t>Fonctions</a:t>
                      </a: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sais faire seul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</a:t>
                      </a:r>
                      <a:r>
                        <a:rPr lang="fr-FR" sz="1400" b="1" dirty="0" smtClean="0">
                          <a:latin typeface="+mn-lt"/>
                          <a:ea typeface="Times New Roman"/>
                        </a:rPr>
                        <a:t>dois</a:t>
                      </a:r>
                      <a:r>
                        <a:rPr lang="fr-FR" sz="1400" b="1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400" b="1" dirty="0" smtClean="0">
                          <a:latin typeface="+mn-lt"/>
                          <a:ea typeface="Times New Roman"/>
                        </a:rPr>
                        <a:t>apprendre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délègue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en interne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délègue en externe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4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latin typeface="+mn-lt"/>
                        </a:rPr>
                        <a:t>Compétence</a:t>
                      </a:r>
                      <a:r>
                        <a:rPr lang="fr-FR" sz="1400" b="1" i="1" baseline="0" dirty="0" smtClean="0">
                          <a:latin typeface="+mn-lt"/>
                        </a:rPr>
                        <a:t>s  personnelles et professionnelles</a:t>
                      </a:r>
                      <a:endParaRPr lang="fr-FR" sz="1400" b="1" i="1" dirty="0" smtClean="0"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Techniques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du métier choisi (formation adaptée)</a:t>
                      </a:r>
                      <a:endParaRPr lang="fr-FR" sz="140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Expériences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professionnelles suffisantes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</a:rPr>
                        <a:t>Adaptabilité aux changements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</a:rPr>
                        <a:t>Relations avec le client</a:t>
                      </a:r>
                      <a:endParaRPr lang="fr-FR" sz="1400" dirty="0"/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latin typeface="+mn-lt"/>
                        </a:rPr>
                        <a:t>Organisation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Définir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des priorités et les tenir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Evaluer son temps de production et les temps improductifs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Respecter les délais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Suivi des contacts et des appels (messagerie professionnelle, ..)</a:t>
                      </a:r>
                      <a:endParaRPr lang="fr-FR" dirty="0"/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latin typeface="+mn-lt"/>
                        </a:rPr>
                        <a:t>Marketing/communication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Savoir convaincre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Bâtir </a:t>
                      </a:r>
                      <a:r>
                        <a:rPr lang="fr-FR" sz="1400" dirty="0">
                          <a:latin typeface="+mn-lt"/>
                          <a:ea typeface="Times New Roman"/>
                        </a:rPr>
                        <a:t>des outils de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communication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Créer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un réseau professionnel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latin typeface="+mn-lt"/>
                          <a:ea typeface="Times New Roman"/>
                        </a:rPr>
                        <a:t>Organiser des actions de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promotion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400" baseline="0" smtClean="0">
                          <a:latin typeface="+mn-lt"/>
                          <a:ea typeface="Times New Roman"/>
                        </a:rPr>
                        <a:t>et prospection</a:t>
                      </a:r>
                      <a:endParaRPr lang="fr-FR" sz="1400" baseline="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6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52" y="5622927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 rot="835013">
            <a:off x="7377689" y="840016"/>
            <a:ext cx="1811046" cy="1686758"/>
            <a:chOff x="2475933" y="165621"/>
            <a:chExt cx="2103323" cy="1991541"/>
          </a:xfrm>
          <a:scene3d>
            <a:camera prst="orthographicFront"/>
            <a:lightRig rig="flat" dir="t"/>
          </a:scene3d>
        </p:grpSpPr>
        <p:sp>
          <p:nvSpPr>
            <p:cNvPr id="10" name="Forme 9"/>
            <p:cNvSpPr/>
            <p:nvPr/>
          </p:nvSpPr>
          <p:spPr>
            <a:xfrm rot="20700000">
              <a:off x="2475933" y="165621"/>
              <a:ext cx="2103323" cy="1991541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4"/>
            <p:cNvSpPr/>
            <p:nvPr/>
          </p:nvSpPr>
          <p:spPr>
            <a:xfrm>
              <a:off x="2943885" y="595796"/>
              <a:ext cx="1167422" cy="1131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latin typeface="+mn-lt"/>
                </a:rPr>
                <a:t>Bilan de compétences</a:t>
              </a:r>
              <a:endParaRPr lang="fr-FR" sz="1200" b="1" kern="1200" dirty="0">
                <a:latin typeface="+mn-lt"/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552011"/>
              </p:ext>
            </p:extLst>
          </p:nvPr>
        </p:nvGraphicFramePr>
        <p:xfrm>
          <a:off x="501972" y="670130"/>
          <a:ext cx="8194090" cy="4639898"/>
        </p:xfrm>
        <a:graphic>
          <a:graphicData uri="http://schemas.openxmlformats.org/drawingml/2006/table">
            <a:tbl>
              <a:tblPr/>
              <a:tblGrid>
                <a:gridCol w="3580632"/>
                <a:gridCol w="1092774"/>
                <a:gridCol w="1213527"/>
                <a:gridCol w="1214383"/>
                <a:gridCol w="1092774"/>
              </a:tblGrid>
              <a:tr h="40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</a:rPr>
                        <a:t>Fonctions</a:t>
                      </a: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sais faire seul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</a:t>
                      </a:r>
                      <a:r>
                        <a:rPr lang="fr-FR" sz="1400" b="1" dirty="0" smtClean="0">
                          <a:latin typeface="+mn-lt"/>
                          <a:ea typeface="Times New Roman"/>
                        </a:rPr>
                        <a:t>dois </a:t>
                      </a: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apprendre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délègue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en interne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Times New Roman"/>
                        </a:rPr>
                        <a:t>Je délègue en externe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latin typeface="+mn-lt"/>
                        </a:rPr>
                        <a:t>Comptabilité/Gestion</a:t>
                      </a:r>
                      <a:endParaRPr lang="fr-FR" sz="1400" b="1" i="1" dirty="0"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latin typeface="+mn-lt"/>
                          <a:ea typeface="Times New Roman"/>
                        </a:rPr>
                        <a:t>Suivre la comptabilité au quotidien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Analyser </a:t>
                      </a:r>
                      <a:r>
                        <a:rPr lang="fr-FR" sz="1400" dirty="0">
                          <a:latin typeface="+mn-lt"/>
                          <a:ea typeface="Times New Roman"/>
                        </a:rPr>
                        <a:t>les documents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comptables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Elaborer des documents de suivi, tableau de bord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Calculer le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coût de revient et déterminer le prix de vente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+mn-lt"/>
                        </a:rPr>
                        <a:t>Finance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Calculer le Chiffre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d’affaires minimum nécessaire la première année</a:t>
                      </a:r>
                      <a:endParaRPr lang="fr-FR" sz="140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Estimer les besoins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à financer</a:t>
                      </a:r>
                      <a:endParaRPr lang="fr-FR" sz="140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Négocier </a:t>
                      </a:r>
                      <a:r>
                        <a:rPr lang="fr-FR" sz="1400" dirty="0">
                          <a:latin typeface="+mn-lt"/>
                          <a:ea typeface="Times New Roman"/>
                        </a:rPr>
                        <a:t>avec son 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banquier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latin typeface="+mn-lt"/>
                        </a:rPr>
                        <a:t>Management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Gérer et motiver des personnes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Organiser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le travail d’autres personnes</a:t>
                      </a:r>
                      <a:endParaRPr lang="fr-FR" sz="1400" dirty="0" smtClean="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                                                                         Total 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16" y="5441382"/>
            <a:ext cx="1275774" cy="12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/>
          <p:cNvGrpSpPr/>
          <p:nvPr/>
        </p:nvGrpSpPr>
        <p:grpSpPr>
          <a:xfrm rot="20201735">
            <a:off x="653535" y="4881811"/>
            <a:ext cx="1811046" cy="1686758"/>
            <a:chOff x="2475933" y="165621"/>
            <a:chExt cx="2103323" cy="1991541"/>
          </a:xfrm>
          <a:scene3d>
            <a:camera prst="orthographicFront"/>
            <a:lightRig rig="flat" dir="t"/>
          </a:scene3d>
        </p:grpSpPr>
        <p:sp>
          <p:nvSpPr>
            <p:cNvPr id="15" name="Forme 14">
              <a:hlinkClick r:id="rId4" action="ppaction://hlinksldjump"/>
            </p:cNvPr>
            <p:cNvSpPr/>
            <p:nvPr/>
          </p:nvSpPr>
          <p:spPr>
            <a:xfrm rot="20700000">
              <a:off x="2475933" y="165621"/>
              <a:ext cx="2103323" cy="1991541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e 4"/>
            <p:cNvSpPr/>
            <p:nvPr/>
          </p:nvSpPr>
          <p:spPr>
            <a:xfrm>
              <a:off x="2943885" y="595796"/>
              <a:ext cx="1167422" cy="1131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latin typeface="+mn-lt"/>
                  <a:hlinkClick r:id="rId4" action="ppaction://hlinksldjump"/>
                </a:rPr>
                <a:t>Auto Evaluation</a:t>
              </a:r>
              <a:endParaRPr lang="fr-FR" sz="1200" b="1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0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08581" y="2017969"/>
            <a:ext cx="65618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FR" sz="2800" dirty="0" smtClean="0"/>
              <a:t>Critères d’auto-évaluation :</a:t>
            </a:r>
          </a:p>
          <a:p>
            <a:endParaRPr lang="fr-FR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fr-FR" sz="2800" dirty="0"/>
              <a:t>Avoir moins de 10 « je sais faire seul » </a:t>
            </a:r>
            <a:endParaRPr lang="fr-FR" sz="2800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fr-FR" sz="2800" dirty="0" smtClean="0"/>
              <a:t>Avoir </a:t>
            </a:r>
            <a:r>
              <a:rPr lang="fr-FR" sz="2800" dirty="0"/>
              <a:t>entre 10 et 15 « je sais faire seul </a:t>
            </a:r>
            <a:r>
              <a:rPr lang="fr-FR" sz="2800" dirty="0" smtClean="0"/>
              <a:t>»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fr-FR" sz="2800" dirty="0" smtClean="0"/>
              <a:t>Avoir </a:t>
            </a:r>
            <a:r>
              <a:rPr lang="fr-FR" sz="2800" dirty="0"/>
              <a:t>+ de 15 « je sais faire seul </a:t>
            </a:r>
            <a:r>
              <a:rPr lang="fr-FR" sz="2800" dirty="0" smtClean="0"/>
              <a:t>»</a:t>
            </a:r>
          </a:p>
        </p:txBody>
      </p:sp>
      <p:sp>
        <p:nvSpPr>
          <p:cNvPr id="11" name="Forme 4"/>
          <p:cNvSpPr/>
          <p:nvPr/>
        </p:nvSpPr>
        <p:spPr>
          <a:xfrm rot="776195">
            <a:off x="6543569" y="1058746"/>
            <a:ext cx="1232500" cy="101839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>
                <a:latin typeface="+mn-lt"/>
              </a:rPr>
              <a:t>Plan d’actions </a:t>
            </a:r>
            <a:endParaRPr lang="fr-FR" sz="1600" b="1" kern="1200" dirty="0">
              <a:latin typeface="+mn-lt"/>
            </a:endParaRPr>
          </a:p>
        </p:txBody>
      </p:sp>
      <p:pic>
        <p:nvPicPr>
          <p:cNvPr id="12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6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 rot="20201735">
            <a:off x="585487" y="448519"/>
            <a:ext cx="1811046" cy="1686758"/>
            <a:chOff x="2475933" y="165621"/>
            <a:chExt cx="2103323" cy="1991541"/>
          </a:xfrm>
          <a:scene3d>
            <a:camera prst="orthographicFront"/>
            <a:lightRig rig="flat" dir="t"/>
          </a:scene3d>
        </p:grpSpPr>
        <p:sp>
          <p:nvSpPr>
            <p:cNvPr id="16" name="Forme 15"/>
            <p:cNvSpPr/>
            <p:nvPr/>
          </p:nvSpPr>
          <p:spPr>
            <a:xfrm rot="20700000">
              <a:off x="2475933" y="165621"/>
              <a:ext cx="2103323" cy="1991541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e 4"/>
            <p:cNvSpPr/>
            <p:nvPr/>
          </p:nvSpPr>
          <p:spPr>
            <a:xfrm>
              <a:off x="2943885" y="595796"/>
              <a:ext cx="1167422" cy="1131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latin typeface="+mn-lt"/>
                </a:rPr>
                <a:t>Auto Evaluation</a:t>
              </a:r>
              <a:endParaRPr lang="fr-FR" sz="1200" b="1" kern="1200" dirty="0">
                <a:latin typeface="+mn-lt"/>
              </a:endParaRPr>
            </a:p>
          </p:txBody>
        </p:sp>
      </p:grpSp>
      <p:pic>
        <p:nvPicPr>
          <p:cNvPr id="18" name="Picture 2" descr="Description : Semaphore smileys seulement pour les enfants comme une illustration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74" y="2769081"/>
            <a:ext cx="1048752" cy="157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8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Métier du chef d’entreprise </a:t>
            </a:r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7221" y="4913644"/>
            <a:ext cx="5912803" cy="914400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171E"/>
                </a:solidFill>
                <a:effectLst/>
                <a:uLnTx/>
                <a:uFillTx/>
                <a:latin typeface="Arial Black" pitchFamily="34" charset="0"/>
                <a:ea typeface="ＭＳ Ｐゴシック" charset="0"/>
                <a:cs typeface="ＭＳ Ｐゴシック" charset="0"/>
              </a:rPr>
              <a:t>… de multiples</a:t>
            </a:r>
            <a:r>
              <a:rPr kumimoji="0" lang="fr-FR" alt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81171E"/>
                </a:solidFill>
                <a:effectLst/>
                <a:uLnTx/>
                <a:uFillTx/>
                <a:latin typeface="Arial Black" pitchFamily="34" charset="0"/>
                <a:ea typeface="ＭＳ Ｐゴシック" charset="0"/>
                <a:cs typeface="ＭＳ Ｐゴシック" charset="0"/>
              </a:rPr>
              <a:t> compétences 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81171E"/>
              </a:solidFill>
              <a:effectLst/>
              <a:uLnTx/>
              <a:uFillTx/>
              <a:latin typeface="Arial Black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Fonctions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11" name="Image 10" descr="Logo-provisoire-Auvergne-Rhone-Alpes-16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00" y="5876927"/>
            <a:ext cx="954204" cy="981075"/>
          </a:xfrm>
          <a:prstGeom prst="rect">
            <a:avLst/>
          </a:prstGeom>
        </p:spPr>
      </p:pic>
      <p:pic>
        <p:nvPicPr>
          <p:cNvPr id="19" name="Image 18" descr="LigneSeparationLong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997497" y="5876927"/>
            <a:ext cx="6079701" cy="981075"/>
            <a:chOff x="1993320" y="5876925"/>
            <a:chExt cx="5953250" cy="981075"/>
          </a:xfrm>
        </p:grpSpPr>
        <p:pic>
          <p:nvPicPr>
            <p:cNvPr id="15" name="Image 14" descr="Logo-provisoire-Auvergne-Rhone-Alpes-160px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2213" y="5876925"/>
              <a:ext cx="934357" cy="981075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 rot="20343820">
              <a:off x="1993320" y="5984495"/>
              <a:ext cx="1787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5" action="ppaction://hlinksldjump"/>
                </a:rPr>
                <a:t>Métier de chef d’entreprise</a:t>
              </a:r>
              <a:endParaRPr lang="fr-FR" altLang="fr-FR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20313878">
              <a:off x="3338039" y="6010727"/>
              <a:ext cx="15181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6" action="ppaction://hlinksldjump"/>
                </a:rPr>
                <a:t>Les différentes compétences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Forme libre 17"/>
          <p:cNvSpPr/>
          <p:nvPr/>
        </p:nvSpPr>
        <p:spPr>
          <a:xfrm>
            <a:off x="3122807" y="957533"/>
            <a:ext cx="2536121" cy="2636898"/>
          </a:xfrm>
          <a:custGeom>
            <a:avLst/>
            <a:gdLst>
              <a:gd name="connsiteX0" fmla="*/ 0 w 2368159"/>
              <a:gd name="connsiteY0" fmla="*/ 1184080 h 2368159"/>
              <a:gd name="connsiteX1" fmla="*/ 1184080 w 2368159"/>
              <a:gd name="connsiteY1" fmla="*/ 0 h 2368159"/>
              <a:gd name="connsiteX2" fmla="*/ 2368160 w 2368159"/>
              <a:gd name="connsiteY2" fmla="*/ 1184080 h 2368159"/>
              <a:gd name="connsiteX3" fmla="*/ 1184080 w 2368159"/>
              <a:gd name="connsiteY3" fmla="*/ 2368160 h 2368159"/>
              <a:gd name="connsiteX4" fmla="*/ 0 w 2368159"/>
              <a:gd name="connsiteY4" fmla="*/ 1184080 h 236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9" h="2368159">
                <a:moveTo>
                  <a:pt x="0" y="1184080"/>
                </a:moveTo>
                <a:cubicBezTo>
                  <a:pt x="0" y="530131"/>
                  <a:pt x="530131" y="0"/>
                  <a:pt x="1184080" y="0"/>
                </a:cubicBezTo>
                <a:cubicBezTo>
                  <a:pt x="1838029" y="0"/>
                  <a:pt x="2368160" y="530131"/>
                  <a:pt x="2368160" y="1184080"/>
                </a:cubicBezTo>
                <a:cubicBezTo>
                  <a:pt x="2368160" y="1838029"/>
                  <a:pt x="1838029" y="2368160"/>
                  <a:pt x="1184080" y="2368160"/>
                </a:cubicBezTo>
                <a:cubicBezTo>
                  <a:pt x="530131" y="2368160"/>
                  <a:pt x="0" y="1838029"/>
                  <a:pt x="0" y="118408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2">
                  <a:alpha val="50000"/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3249" tIns="318791" rIns="273249" bIns="129793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hlinkClick r:id="rId7" action="ppaction://hlinksldjump"/>
              </a:rPr>
              <a:t>PILOTER </a:t>
            </a:r>
            <a:endParaRPr lang="fr-FR" b="1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4170262" y="2009956"/>
            <a:ext cx="2765376" cy="2631930"/>
          </a:xfrm>
          <a:custGeom>
            <a:avLst/>
            <a:gdLst>
              <a:gd name="connsiteX0" fmla="*/ 0 w 2368159"/>
              <a:gd name="connsiteY0" fmla="*/ 1184080 h 2368159"/>
              <a:gd name="connsiteX1" fmla="*/ 1184080 w 2368159"/>
              <a:gd name="connsiteY1" fmla="*/ 0 h 2368159"/>
              <a:gd name="connsiteX2" fmla="*/ 2368160 w 2368159"/>
              <a:gd name="connsiteY2" fmla="*/ 1184080 h 2368159"/>
              <a:gd name="connsiteX3" fmla="*/ 1184080 w 2368159"/>
              <a:gd name="connsiteY3" fmla="*/ 2368160 h 2368159"/>
              <a:gd name="connsiteX4" fmla="*/ 0 w 2368159"/>
              <a:gd name="connsiteY4" fmla="*/ 1184080 h 236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9" h="2368159">
                <a:moveTo>
                  <a:pt x="0" y="1184080"/>
                </a:moveTo>
                <a:cubicBezTo>
                  <a:pt x="0" y="530131"/>
                  <a:pt x="530131" y="0"/>
                  <a:pt x="1184080" y="0"/>
                </a:cubicBezTo>
                <a:cubicBezTo>
                  <a:pt x="1838029" y="0"/>
                  <a:pt x="2368160" y="530131"/>
                  <a:pt x="2368160" y="1184080"/>
                </a:cubicBezTo>
                <a:cubicBezTo>
                  <a:pt x="2368160" y="1838029"/>
                  <a:pt x="1838029" y="2368160"/>
                  <a:pt x="1184080" y="2368160"/>
                </a:cubicBezTo>
                <a:cubicBezTo>
                  <a:pt x="530131" y="2368160"/>
                  <a:pt x="0" y="1838029"/>
                  <a:pt x="0" y="118408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1560506"/>
              <a:satOff val="-1946"/>
              <a:lumOff val="458"/>
              <a:alphaOff val="0"/>
            </a:schemeClr>
          </a:fillRef>
          <a:effectRef idx="3">
            <a:schemeClr val="accent2">
              <a:alpha val="50000"/>
              <a:hueOff val="1560506"/>
              <a:satOff val="-1946"/>
              <a:lumOff val="45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5163" tIns="273249" rIns="182166" bIns="2732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hlinkClick r:id="rId8" action="ppaction://hlinksldjump"/>
              </a:rPr>
              <a:t>VENDRE COMMUNIQUER  </a:t>
            </a:r>
            <a:endParaRPr lang="fr-FR" sz="1400" b="1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1708030" y="2078967"/>
            <a:ext cx="2765321" cy="2708694"/>
          </a:xfrm>
          <a:custGeom>
            <a:avLst/>
            <a:gdLst>
              <a:gd name="connsiteX0" fmla="*/ 0 w 2368159"/>
              <a:gd name="connsiteY0" fmla="*/ 1184080 h 2368159"/>
              <a:gd name="connsiteX1" fmla="*/ 1184080 w 2368159"/>
              <a:gd name="connsiteY1" fmla="*/ 0 h 2368159"/>
              <a:gd name="connsiteX2" fmla="*/ 2368160 w 2368159"/>
              <a:gd name="connsiteY2" fmla="*/ 1184080 h 2368159"/>
              <a:gd name="connsiteX3" fmla="*/ 1184080 w 2368159"/>
              <a:gd name="connsiteY3" fmla="*/ 2368160 h 2368159"/>
              <a:gd name="connsiteX4" fmla="*/ 0 w 2368159"/>
              <a:gd name="connsiteY4" fmla="*/ 1184080 h 236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9" h="2368159">
                <a:moveTo>
                  <a:pt x="0" y="1184080"/>
                </a:moveTo>
                <a:cubicBezTo>
                  <a:pt x="0" y="530131"/>
                  <a:pt x="530131" y="0"/>
                  <a:pt x="1184080" y="0"/>
                </a:cubicBezTo>
                <a:cubicBezTo>
                  <a:pt x="1838029" y="0"/>
                  <a:pt x="2368160" y="530131"/>
                  <a:pt x="2368160" y="1184080"/>
                </a:cubicBezTo>
                <a:cubicBezTo>
                  <a:pt x="2368160" y="1838029"/>
                  <a:pt x="1838029" y="2368160"/>
                  <a:pt x="1184080" y="2368160"/>
                </a:cubicBezTo>
                <a:cubicBezTo>
                  <a:pt x="530131" y="2368160"/>
                  <a:pt x="0" y="1838029"/>
                  <a:pt x="0" y="118408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4681519"/>
              <a:satOff val="-5839"/>
              <a:lumOff val="1373"/>
              <a:alphaOff val="0"/>
            </a:schemeClr>
          </a:fillRef>
          <a:effectRef idx="3">
            <a:schemeClr val="accent2">
              <a:alpha val="50000"/>
              <a:hueOff val="4681519"/>
              <a:satOff val="-5839"/>
              <a:lumOff val="137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2166" tIns="273249" rIns="1275163" bIns="2732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/>
              <a:t>       </a:t>
            </a:r>
            <a:r>
              <a:rPr lang="fr-FR" b="1" kern="1200" dirty="0" smtClean="0">
                <a:hlinkClick r:id="rId9" action="ppaction://hlinksldjump"/>
              </a:rPr>
              <a:t>GERER </a:t>
            </a:r>
            <a:r>
              <a:rPr lang="fr-FR" sz="2000" b="1" kern="1200" dirty="0" smtClean="0">
                <a:hlinkMouseOver r:id="rId9" action="ppaction://hlinksldjump"/>
              </a:rPr>
              <a:t>     </a:t>
            </a:r>
            <a:endParaRPr lang="fr-FR" sz="2000" b="1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3205290" y="3321181"/>
            <a:ext cx="2536121" cy="2648298"/>
          </a:xfrm>
          <a:custGeom>
            <a:avLst/>
            <a:gdLst>
              <a:gd name="connsiteX0" fmla="*/ 0 w 2368159"/>
              <a:gd name="connsiteY0" fmla="*/ 1184080 h 2368159"/>
              <a:gd name="connsiteX1" fmla="*/ 1184080 w 2368159"/>
              <a:gd name="connsiteY1" fmla="*/ 0 h 2368159"/>
              <a:gd name="connsiteX2" fmla="*/ 2368160 w 2368159"/>
              <a:gd name="connsiteY2" fmla="*/ 1184080 h 2368159"/>
              <a:gd name="connsiteX3" fmla="*/ 1184080 w 2368159"/>
              <a:gd name="connsiteY3" fmla="*/ 2368160 h 2368159"/>
              <a:gd name="connsiteX4" fmla="*/ 0 w 2368159"/>
              <a:gd name="connsiteY4" fmla="*/ 1184080 h 236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9" h="2368159">
                <a:moveTo>
                  <a:pt x="0" y="1184080"/>
                </a:moveTo>
                <a:cubicBezTo>
                  <a:pt x="0" y="530131"/>
                  <a:pt x="530131" y="0"/>
                  <a:pt x="1184080" y="0"/>
                </a:cubicBezTo>
                <a:cubicBezTo>
                  <a:pt x="1838029" y="0"/>
                  <a:pt x="2368160" y="530131"/>
                  <a:pt x="2368160" y="1184080"/>
                </a:cubicBezTo>
                <a:cubicBezTo>
                  <a:pt x="2368160" y="1838029"/>
                  <a:pt x="1838029" y="2368160"/>
                  <a:pt x="1184080" y="2368160"/>
                </a:cubicBezTo>
                <a:cubicBezTo>
                  <a:pt x="530131" y="2368160"/>
                  <a:pt x="0" y="1838029"/>
                  <a:pt x="0" y="118408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3121013"/>
              <a:satOff val="-3893"/>
              <a:lumOff val="915"/>
              <a:alphaOff val="0"/>
            </a:schemeClr>
          </a:fillRef>
          <a:effectRef idx="3">
            <a:schemeClr val="accent2">
              <a:alpha val="50000"/>
              <a:hueOff val="3121013"/>
              <a:satOff val="-3893"/>
              <a:lumOff val="91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3249" tIns="1297934" rIns="273249" bIns="3187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hlinkClick r:id="rId10" action="ppaction://hlinksldjump"/>
              </a:rPr>
              <a:t>PRODUIRE</a:t>
            </a:r>
            <a:endParaRPr lang="fr-FR" b="1" kern="1200" dirty="0"/>
          </a:p>
        </p:txBody>
      </p:sp>
    </p:spTree>
    <p:extLst>
      <p:ext uri="{BB962C8B-B14F-4D97-AF65-F5344CB8AC3E}">
        <p14:creationId xmlns:p14="http://schemas.microsoft.com/office/powerpoint/2010/main" val="3170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 rot="429387">
            <a:off x="6500293" y="698141"/>
            <a:ext cx="1953088" cy="2034118"/>
            <a:chOff x="2586232" y="45541"/>
            <a:chExt cx="2368159" cy="2368159"/>
          </a:xfrm>
        </p:grpSpPr>
        <p:sp>
          <p:nvSpPr>
            <p:cNvPr id="12" name="Ellipse 11"/>
            <p:cNvSpPr/>
            <p:nvPr/>
          </p:nvSpPr>
          <p:spPr>
            <a:xfrm>
              <a:off x="2586232" y="45541"/>
              <a:ext cx="2368159" cy="236815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2859480" y="853904"/>
              <a:ext cx="1821662" cy="7514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b="1" kern="1200" dirty="0" smtClean="0"/>
                <a:t>PILOTER</a:t>
              </a:r>
              <a:r>
                <a:rPr lang="fr-FR" sz="2100" kern="1200" dirty="0" smtClean="0"/>
                <a:t> </a:t>
              </a:r>
              <a:endParaRPr lang="fr-FR" sz="2100" kern="1200" dirty="0"/>
            </a:p>
          </p:txBody>
        </p:sp>
      </p:grpSp>
      <p:pic>
        <p:nvPicPr>
          <p:cNvPr id="14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88" y="529949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60717" y="1513838"/>
            <a:ext cx="8410755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1600"/>
              </a:lnSpc>
              <a:buClr>
                <a:srgbClr val="81171E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Entretenir le relationnel et le réseau</a:t>
            </a:r>
          </a:p>
          <a:p>
            <a:pPr>
              <a:lnSpc>
                <a:spcPts val="1600"/>
              </a:lnSpc>
              <a:buClr>
                <a:srgbClr val="81171E"/>
              </a:buClr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buClr>
                <a:srgbClr val="81171E"/>
              </a:buClr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rgbClr val="81171E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 former</a:t>
            </a:r>
          </a:p>
          <a:p>
            <a:pPr>
              <a:lnSpc>
                <a:spcPts val="1600"/>
              </a:lnSpc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rgbClr val="81171E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Définir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des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objectifs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rgbClr val="81171E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Développer une stratégie</a:t>
            </a:r>
          </a:p>
          <a:p>
            <a:pPr>
              <a:lnSpc>
                <a:spcPts val="1600"/>
              </a:lnSpc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rgbClr val="81171E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Anticiper</a:t>
            </a:r>
          </a:p>
          <a:p>
            <a:pPr marL="571500" indent="-571500">
              <a:lnSpc>
                <a:spcPts val="1600"/>
              </a:lnSpc>
              <a:buClr>
                <a:srgbClr val="81171E"/>
              </a:buClr>
              <a:buFont typeface="Wingdings" panose="05000000000000000000" pitchFamily="2" charset="2"/>
              <a:buChar char="§"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rgbClr val="81171E"/>
              </a:buClr>
              <a:buFont typeface="Wingdings" panose="05000000000000000000" pitchFamily="2" charset="2"/>
              <a:buChar char="§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rgbClr val="81171E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Savoir répartir les tâches avec : conjoint, salarié, comptable…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0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 rot="481702">
            <a:off x="6815696" y="858939"/>
            <a:ext cx="1830537" cy="1789981"/>
            <a:chOff x="3633687" y="1092996"/>
            <a:chExt cx="2368159" cy="2368159"/>
          </a:xfrm>
        </p:grpSpPr>
        <p:sp>
          <p:nvSpPr>
            <p:cNvPr id="7" name="Ellipse 6"/>
            <p:cNvSpPr/>
            <p:nvPr/>
          </p:nvSpPr>
          <p:spPr>
            <a:xfrm>
              <a:off x="3633687" y="1092996"/>
              <a:ext cx="2368159" cy="236815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1560506"/>
                <a:satOff val="-1946"/>
                <a:lumOff val="458"/>
                <a:alphaOff val="0"/>
              </a:schemeClr>
            </a:fillRef>
            <a:effectRef idx="3">
              <a:schemeClr val="accent2">
                <a:alpha val="50000"/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3957515" y="1366245"/>
              <a:ext cx="1862165" cy="182166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VENDRE </a:t>
              </a:r>
              <a:endParaRPr lang="fr-FR" sz="2000" b="1" kern="1200" dirty="0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5199" y="1055197"/>
            <a:ext cx="71021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16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Choisir un emplacement (magasin, …)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Savoir agencer son point de vente</a:t>
            </a:r>
          </a:p>
          <a:p>
            <a:pPr marL="571500" indent="-571500">
              <a:lnSpc>
                <a:spcPts val="16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vitrines, …)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Définir sa gamme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produits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Mettre en place la publicité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Prospecter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Rédiger les documents commerciaux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Écouter les clients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47" y="529949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9054" y="654985"/>
            <a:ext cx="7403977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Développer ses compétences techniques</a:t>
            </a: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S’appuyer sur son Savoir-faire</a:t>
            </a: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Concevoir les produits   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Organiser (ateliers …)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rgbClr val="C4BD97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Planifier (chantiers …)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Savoir acheter (Approvisionnement)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Choisir son équipement : matériel, outils …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Assurer un contrôle qualité </a:t>
            </a:r>
          </a:p>
          <a:p>
            <a:pPr>
              <a:lnSpc>
                <a:spcPts val="1600"/>
              </a:lnSpc>
              <a:defRPr/>
            </a:pP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buClr>
                <a:schemeClr val="accent6">
                  <a:lumMod val="75000"/>
                </a:schemeClr>
              </a:buClr>
              <a:defRPr/>
            </a:pP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pSp>
        <p:nvGrpSpPr>
          <p:cNvPr id="5" name="Groupe 4"/>
          <p:cNvGrpSpPr/>
          <p:nvPr/>
        </p:nvGrpSpPr>
        <p:grpSpPr>
          <a:xfrm rot="934673">
            <a:off x="6521154" y="679917"/>
            <a:ext cx="1784685" cy="1751631"/>
            <a:chOff x="2586232" y="2140451"/>
            <a:chExt cx="2368159" cy="2368159"/>
          </a:xfrm>
        </p:grpSpPr>
        <p:sp>
          <p:nvSpPr>
            <p:cNvPr id="7" name="Ellipse 6"/>
            <p:cNvSpPr/>
            <p:nvPr/>
          </p:nvSpPr>
          <p:spPr>
            <a:xfrm>
              <a:off x="2586232" y="2140451"/>
              <a:ext cx="2368159" cy="236815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alpha val="50000"/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2859479" y="2948813"/>
              <a:ext cx="1821661" cy="751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PRODUIRE</a:t>
              </a:r>
              <a:endParaRPr lang="fr-FR" sz="2000" b="1" kern="1200" dirty="0"/>
            </a:p>
          </p:txBody>
        </p:sp>
      </p:grpSp>
      <p:pic>
        <p:nvPicPr>
          <p:cNvPr id="10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3" y="5299490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2858" y="881072"/>
            <a:ext cx="8389401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defRPr/>
            </a:pP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Gérer c’est « Anticiper, Prévoir et Prendre</a:t>
            </a:r>
          </a:p>
          <a:p>
            <a:pPr>
              <a:lnSpc>
                <a:spcPts val="16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ts val="16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des décisions »</a:t>
            </a:r>
          </a:p>
          <a:p>
            <a:pPr>
              <a:lnSpc>
                <a:spcPts val="1600"/>
              </a:lnSpc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ts val="1600"/>
              </a:lnSpc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Exemples : 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rgbClr val="76923C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Mettre en place des tableaux de bord </a:t>
            </a:r>
          </a:p>
          <a:p>
            <a:pPr>
              <a:lnSpc>
                <a:spcPts val="1600"/>
              </a:lnSpc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Suivre sa Trésorerie (gestion financière)</a:t>
            </a:r>
          </a:p>
          <a:p>
            <a:pPr>
              <a:lnSpc>
                <a:spcPts val="1600"/>
              </a:lnSpc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Investir</a:t>
            </a: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Anticiper les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harges sociales </a:t>
            </a:r>
          </a:p>
          <a:p>
            <a:pPr marL="571500" indent="-571500">
              <a:lnSpc>
                <a:spcPts val="16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Gérer du personnel </a:t>
            </a: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Organiser le secrétariat (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factures, contrats, devis) </a:t>
            </a: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>
              <a:lnSpc>
                <a:spcPts val="16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 </a:t>
            </a:r>
          </a:p>
          <a:p>
            <a:pPr>
              <a:lnSpc>
                <a:spcPts val="1600"/>
              </a:lnSpc>
              <a:buClr>
                <a:schemeClr val="bg2">
                  <a:lumMod val="75000"/>
                </a:schemeClr>
              </a:buClr>
              <a:defRPr/>
            </a:pP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ts val="1600"/>
              </a:lnSpc>
              <a:defRPr/>
            </a:pP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	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defRPr/>
            </a:pP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buClr>
                <a:schemeClr val="accent6">
                  <a:lumMod val="75000"/>
                </a:schemeClr>
              </a:buClr>
              <a:defRPr/>
            </a:pP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8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2" y="5316934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0" y="5516312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 rot="609661">
            <a:off x="6134946" y="247724"/>
            <a:ext cx="1928020" cy="1816613"/>
            <a:chOff x="1528730" y="1043265"/>
            <a:chExt cx="2408045" cy="2368159"/>
          </a:xfrm>
        </p:grpSpPr>
        <p:sp>
          <p:nvSpPr>
            <p:cNvPr id="6" name="Ellipse 5"/>
            <p:cNvSpPr/>
            <p:nvPr/>
          </p:nvSpPr>
          <p:spPr>
            <a:xfrm>
              <a:off x="1568616" y="1043265"/>
              <a:ext cx="2368159" cy="236815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1528730" y="1860081"/>
              <a:ext cx="2185993" cy="783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  </a:t>
              </a:r>
              <a:r>
                <a:rPr lang="fr-FR" sz="2000" b="1" kern="1200" dirty="0" smtClean="0"/>
                <a:t>GERER      </a:t>
              </a:r>
              <a:endParaRPr lang="fr-FR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56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différentes compétences du chef d’entreprise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- CRMA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4419</TotalTime>
  <Words>777</Words>
  <Application>Microsoft Office PowerPoint</Application>
  <PresentationFormat>Affichage à l'écran (4:3)</PresentationFormat>
  <Paragraphs>268</Paragraphs>
  <Slides>25</Slides>
  <Notes>0</Notes>
  <HiddenSlides>15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PPT - CRMA</vt:lpstr>
      <vt:lpstr>Culture entrepreneuriale de l’Artisan</vt:lpstr>
      <vt:lpstr>Menu </vt:lpstr>
      <vt:lpstr>Le Métier du chef d’entreprise </vt:lpstr>
      <vt:lpstr>4 Fonctions</vt:lpstr>
      <vt:lpstr>Présentation PowerPoint</vt:lpstr>
      <vt:lpstr>Présentation PowerPoint</vt:lpstr>
      <vt:lpstr>Présentation PowerPoint</vt:lpstr>
      <vt:lpstr>Présentation PowerPoint</vt:lpstr>
      <vt:lpstr>Les différentes compétences du chef d’entreprise </vt:lpstr>
      <vt:lpstr>Des responsabilités à différents niveaux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 préparer </vt:lpstr>
      <vt:lpstr>Présentation PowerPoint</vt:lpstr>
      <vt:lpstr>Présentation PowerPoint</vt:lpstr>
      <vt:lpstr>Présentation PowerPoint</vt:lpstr>
      <vt:lpstr>Présentation PowerPoint</vt:lpstr>
      <vt:lpstr>EXERCICES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Préparer son installation</dc:title>
  <dc:creator>im</dc:creator>
  <cp:lastModifiedBy>Claire JACONELLI</cp:lastModifiedBy>
  <cp:revision>487</cp:revision>
  <dcterms:created xsi:type="dcterms:W3CDTF">2016-03-29T13:38:16Z</dcterms:created>
  <dcterms:modified xsi:type="dcterms:W3CDTF">2016-11-15T15:01:20Z</dcterms:modified>
</cp:coreProperties>
</file>