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62"/>
  </p:notesMasterIdLst>
  <p:handoutMasterIdLst>
    <p:handoutMasterId r:id="rId63"/>
  </p:handoutMasterIdLst>
  <p:sldIdLst>
    <p:sldId id="267" r:id="rId2"/>
    <p:sldId id="268" r:id="rId3"/>
    <p:sldId id="262" r:id="rId4"/>
    <p:sldId id="269" r:id="rId5"/>
    <p:sldId id="270" r:id="rId6"/>
    <p:sldId id="271" r:id="rId7"/>
    <p:sldId id="272" r:id="rId8"/>
    <p:sldId id="329" r:id="rId9"/>
    <p:sldId id="339" r:id="rId10"/>
    <p:sldId id="274" r:id="rId11"/>
    <p:sldId id="340" r:id="rId12"/>
    <p:sldId id="275" r:id="rId13"/>
    <p:sldId id="330" r:id="rId14"/>
    <p:sldId id="331" r:id="rId15"/>
    <p:sldId id="279" r:id="rId16"/>
    <p:sldId id="280" r:id="rId17"/>
    <p:sldId id="281" r:id="rId18"/>
    <p:sldId id="282" r:id="rId19"/>
    <p:sldId id="347" r:id="rId20"/>
    <p:sldId id="285" r:id="rId21"/>
    <p:sldId id="337" r:id="rId22"/>
    <p:sldId id="287" r:id="rId23"/>
    <p:sldId id="288" r:id="rId24"/>
    <p:sldId id="289" r:id="rId25"/>
    <p:sldId id="290" r:id="rId26"/>
    <p:sldId id="333" r:id="rId27"/>
    <p:sldId id="348" r:id="rId28"/>
    <p:sldId id="291" r:id="rId29"/>
    <p:sldId id="292" r:id="rId30"/>
    <p:sldId id="294" r:id="rId31"/>
    <p:sldId id="295" r:id="rId32"/>
    <p:sldId id="296" r:id="rId33"/>
    <p:sldId id="297" r:id="rId34"/>
    <p:sldId id="338" r:id="rId35"/>
    <p:sldId id="299" r:id="rId36"/>
    <p:sldId id="341" r:id="rId37"/>
    <p:sldId id="300" r:id="rId38"/>
    <p:sldId id="344" r:id="rId39"/>
    <p:sldId id="343" r:id="rId40"/>
    <p:sldId id="349" r:id="rId41"/>
    <p:sldId id="302" r:id="rId42"/>
    <p:sldId id="305" r:id="rId43"/>
    <p:sldId id="306" r:id="rId44"/>
    <p:sldId id="307" r:id="rId45"/>
    <p:sldId id="308" r:id="rId46"/>
    <p:sldId id="319" r:id="rId47"/>
    <p:sldId id="320" r:id="rId48"/>
    <p:sldId id="312" r:id="rId49"/>
    <p:sldId id="313" r:id="rId50"/>
    <p:sldId id="345" r:id="rId51"/>
    <p:sldId id="346" r:id="rId52"/>
    <p:sldId id="315" r:id="rId53"/>
    <p:sldId id="350" r:id="rId54"/>
    <p:sldId id="326" r:id="rId55"/>
    <p:sldId id="321" r:id="rId56"/>
    <p:sldId id="322" r:id="rId57"/>
    <p:sldId id="318" r:id="rId58"/>
    <p:sldId id="323" r:id="rId59"/>
    <p:sldId id="316" r:id="rId60"/>
    <p:sldId id="324" r:id="rId61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3B7716-69BF-4BA6-96D6-0D68BAC948E9}">
          <p14:sldIdLst>
            <p14:sldId id="267"/>
            <p14:sldId id="268"/>
            <p14:sldId id="262"/>
            <p14:sldId id="269"/>
            <p14:sldId id="270"/>
            <p14:sldId id="271"/>
            <p14:sldId id="272"/>
            <p14:sldId id="329"/>
            <p14:sldId id="339"/>
            <p14:sldId id="274"/>
            <p14:sldId id="340"/>
            <p14:sldId id="275"/>
            <p14:sldId id="330"/>
            <p14:sldId id="331"/>
            <p14:sldId id="279"/>
            <p14:sldId id="280"/>
            <p14:sldId id="281"/>
            <p14:sldId id="282"/>
            <p14:sldId id="347"/>
            <p14:sldId id="285"/>
            <p14:sldId id="337"/>
            <p14:sldId id="287"/>
            <p14:sldId id="288"/>
            <p14:sldId id="289"/>
            <p14:sldId id="290"/>
            <p14:sldId id="333"/>
            <p14:sldId id="348"/>
            <p14:sldId id="291"/>
            <p14:sldId id="292"/>
            <p14:sldId id="294"/>
            <p14:sldId id="295"/>
            <p14:sldId id="296"/>
            <p14:sldId id="297"/>
            <p14:sldId id="338"/>
            <p14:sldId id="299"/>
            <p14:sldId id="341"/>
            <p14:sldId id="300"/>
            <p14:sldId id="344"/>
            <p14:sldId id="343"/>
            <p14:sldId id="349"/>
            <p14:sldId id="302"/>
            <p14:sldId id="305"/>
            <p14:sldId id="306"/>
            <p14:sldId id="307"/>
            <p14:sldId id="308"/>
            <p14:sldId id="319"/>
            <p14:sldId id="320"/>
            <p14:sldId id="312"/>
            <p14:sldId id="313"/>
            <p14:sldId id="345"/>
            <p14:sldId id="346"/>
            <p14:sldId id="315"/>
            <p14:sldId id="350"/>
            <p14:sldId id="326"/>
            <p14:sldId id="321"/>
            <p14:sldId id="322"/>
            <p14:sldId id="318"/>
            <p14:sldId id="323"/>
            <p14:sldId id="316"/>
            <p14:sldId id="32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4C"/>
    <a:srgbClr val="81171E"/>
    <a:srgbClr val="D69D1D"/>
    <a:srgbClr val="007434"/>
    <a:srgbClr val="E99417"/>
    <a:srgbClr val="F6C30A"/>
    <a:srgbClr val="FFD347"/>
    <a:srgbClr val="EEDC6E"/>
    <a:srgbClr val="E6C91A"/>
    <a:srgbClr val="FC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5" autoAdjust="0"/>
    <p:restoredTop sz="94579" autoAdjust="0"/>
  </p:normalViewPr>
  <p:slideViewPr>
    <p:cSldViewPr snapToGrid="0" snapToObjects="1">
      <p:cViewPr varScale="1">
        <p:scale>
          <a:sx n="110" d="100"/>
          <a:sy n="110" d="100"/>
        </p:scale>
        <p:origin x="-2124" y="-7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91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0B7D4-F17D-43AE-B64A-1A37B155E12C}" type="doc">
      <dgm:prSet loTypeId="urn:microsoft.com/office/officeart/2005/8/layout/gear1" loCatId="cycle" qsTypeId="urn:microsoft.com/office/officeart/2005/8/quickstyle/3d3" qsCatId="3D" csTypeId="urn:microsoft.com/office/officeart/2005/8/colors/colorful1#2" csCatId="colorful" phldr="1"/>
      <dgm:spPr/>
    </dgm:pt>
    <dgm:pt modelId="{98EE323F-1993-4DF0-B892-A5F41D032215}">
      <dgm:prSet phldrT="[Texte]" custT="1"/>
      <dgm:spPr/>
      <dgm:t>
        <a:bodyPr/>
        <a:lstStyle/>
        <a:p>
          <a:r>
            <a:rPr lang="fr-FR" sz="1600" dirty="0" smtClean="0">
              <a:latin typeface="Arial Black" panose="020B0A04020102020204" pitchFamily="34" charset="0"/>
            </a:rPr>
            <a:t>Le plan de trésorerie</a:t>
          </a:r>
          <a:endParaRPr lang="fr-FR" sz="1600" dirty="0">
            <a:latin typeface="Arial Black" panose="020B0A04020102020204" pitchFamily="34" charset="0"/>
          </a:endParaRPr>
        </a:p>
      </dgm:t>
    </dgm:pt>
    <dgm:pt modelId="{16E0C58E-F365-4AF3-B6C6-BA2E572A265D}" type="parTrans" cxnId="{2ABE017B-6F32-4DD7-94F3-2CDD507814DF}">
      <dgm:prSet/>
      <dgm:spPr/>
      <dgm:t>
        <a:bodyPr/>
        <a:lstStyle/>
        <a:p>
          <a:endParaRPr lang="fr-FR"/>
        </a:p>
      </dgm:t>
    </dgm:pt>
    <dgm:pt modelId="{C64C20F9-6778-476E-9D45-11B965F4CDBD}" type="sibTrans" cxnId="{2ABE017B-6F32-4DD7-94F3-2CDD507814DF}">
      <dgm:prSet/>
      <dgm:spPr/>
      <dgm:t>
        <a:bodyPr/>
        <a:lstStyle/>
        <a:p>
          <a:endParaRPr lang="fr-FR"/>
        </a:p>
      </dgm:t>
    </dgm:pt>
    <dgm:pt modelId="{520E2A7D-1E27-4D7A-A51D-3463BEAF4F6B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Le plan de financement</a:t>
          </a:r>
          <a:endParaRPr lang="fr-FR" dirty="0">
            <a:latin typeface="Arial Black" panose="020B0A04020102020204" pitchFamily="34" charset="0"/>
          </a:endParaRPr>
        </a:p>
      </dgm:t>
    </dgm:pt>
    <dgm:pt modelId="{BB650182-1A69-416D-B027-36EF93FE2709}" type="parTrans" cxnId="{158BD485-A70D-4260-BFF0-584FCBF670AB}">
      <dgm:prSet/>
      <dgm:spPr/>
      <dgm:t>
        <a:bodyPr/>
        <a:lstStyle/>
        <a:p>
          <a:endParaRPr lang="fr-FR"/>
        </a:p>
      </dgm:t>
    </dgm:pt>
    <dgm:pt modelId="{4DE730DF-0B33-41C3-AD61-902939AF3F42}" type="sibTrans" cxnId="{158BD485-A70D-4260-BFF0-584FCBF670AB}">
      <dgm:prSet/>
      <dgm:spPr/>
      <dgm:t>
        <a:bodyPr/>
        <a:lstStyle/>
        <a:p>
          <a:endParaRPr lang="fr-FR"/>
        </a:p>
      </dgm:t>
    </dgm:pt>
    <dgm:pt modelId="{911E9204-EFAD-4E9C-9182-5FB8C3D9195E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Le compte de résultat</a:t>
          </a:r>
          <a:endParaRPr lang="fr-FR" dirty="0">
            <a:latin typeface="Arial Black" panose="020B0A04020102020204" pitchFamily="34" charset="0"/>
          </a:endParaRPr>
        </a:p>
      </dgm:t>
    </dgm:pt>
    <dgm:pt modelId="{014A845F-E559-4BEE-A9ED-C3ED5A83B678}" type="parTrans" cxnId="{97E4DF98-499F-464F-8139-E0CC9FD7EFB5}">
      <dgm:prSet/>
      <dgm:spPr/>
      <dgm:t>
        <a:bodyPr/>
        <a:lstStyle/>
        <a:p>
          <a:endParaRPr lang="fr-FR"/>
        </a:p>
      </dgm:t>
    </dgm:pt>
    <dgm:pt modelId="{886B9055-6B5F-474F-8050-7686492FBAC5}" type="sibTrans" cxnId="{97E4DF98-499F-464F-8139-E0CC9FD7EFB5}">
      <dgm:prSet/>
      <dgm:spPr/>
      <dgm:t>
        <a:bodyPr/>
        <a:lstStyle/>
        <a:p>
          <a:endParaRPr lang="fr-FR"/>
        </a:p>
      </dgm:t>
    </dgm:pt>
    <dgm:pt modelId="{43AF6C2E-F703-48BA-A936-F19653EB8644}" type="pres">
      <dgm:prSet presAssocID="{5480B7D4-F17D-43AE-B64A-1A37B155E1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1F7780-89E5-473D-A654-802B6071E056}" type="pres">
      <dgm:prSet presAssocID="{98EE323F-1993-4DF0-B892-A5F41D03221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DA4A89-1F78-43C6-8C34-6C5F6B4C7582}" type="pres">
      <dgm:prSet presAssocID="{98EE323F-1993-4DF0-B892-A5F41D032215}" presName="gear1srcNode" presStyleLbl="node1" presStyleIdx="0" presStyleCnt="3"/>
      <dgm:spPr/>
      <dgm:t>
        <a:bodyPr/>
        <a:lstStyle/>
        <a:p>
          <a:endParaRPr lang="fr-FR"/>
        </a:p>
      </dgm:t>
    </dgm:pt>
    <dgm:pt modelId="{0D1C5E85-F5F7-4779-A873-BEE636A67282}" type="pres">
      <dgm:prSet presAssocID="{98EE323F-1993-4DF0-B892-A5F41D032215}" presName="gear1dstNode" presStyleLbl="node1" presStyleIdx="0" presStyleCnt="3"/>
      <dgm:spPr/>
      <dgm:t>
        <a:bodyPr/>
        <a:lstStyle/>
        <a:p>
          <a:endParaRPr lang="fr-FR"/>
        </a:p>
      </dgm:t>
    </dgm:pt>
    <dgm:pt modelId="{6F084491-9046-45B3-87B8-F9BAE15AE199}" type="pres">
      <dgm:prSet presAssocID="{520E2A7D-1E27-4D7A-A51D-3463BEAF4F6B}" presName="gear2" presStyleLbl="node1" presStyleIdx="1" presStyleCnt="3" custLinFactNeighborX="1003" custLinFactNeighborY="1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929ACD-9BBF-46BE-AB94-ED98CC0CF155}" type="pres">
      <dgm:prSet presAssocID="{520E2A7D-1E27-4D7A-A51D-3463BEAF4F6B}" presName="gear2srcNode" presStyleLbl="node1" presStyleIdx="1" presStyleCnt="3"/>
      <dgm:spPr/>
      <dgm:t>
        <a:bodyPr/>
        <a:lstStyle/>
        <a:p>
          <a:endParaRPr lang="fr-FR"/>
        </a:p>
      </dgm:t>
    </dgm:pt>
    <dgm:pt modelId="{A56EA4B5-A314-40A5-AD9A-8FE64BA211AD}" type="pres">
      <dgm:prSet presAssocID="{520E2A7D-1E27-4D7A-A51D-3463BEAF4F6B}" presName="gear2dstNode" presStyleLbl="node1" presStyleIdx="1" presStyleCnt="3"/>
      <dgm:spPr/>
      <dgm:t>
        <a:bodyPr/>
        <a:lstStyle/>
        <a:p>
          <a:endParaRPr lang="fr-FR"/>
        </a:p>
      </dgm:t>
    </dgm:pt>
    <dgm:pt modelId="{2A108960-41C8-4238-864A-4BE8BCB283C5}" type="pres">
      <dgm:prSet presAssocID="{911E9204-EFAD-4E9C-9182-5FB8C3D9195E}" presName="gear3" presStyleLbl="node1" presStyleIdx="2" presStyleCnt="3"/>
      <dgm:spPr/>
      <dgm:t>
        <a:bodyPr/>
        <a:lstStyle/>
        <a:p>
          <a:endParaRPr lang="fr-FR"/>
        </a:p>
      </dgm:t>
    </dgm:pt>
    <dgm:pt modelId="{48DE474C-6C69-4333-857C-5AA0E7C70620}" type="pres">
      <dgm:prSet presAssocID="{911E9204-EFAD-4E9C-9182-5FB8C3D919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E8D59-3A0A-4183-9CD3-F36B74C0F579}" type="pres">
      <dgm:prSet presAssocID="{911E9204-EFAD-4E9C-9182-5FB8C3D9195E}" presName="gear3srcNode" presStyleLbl="node1" presStyleIdx="2" presStyleCnt="3"/>
      <dgm:spPr/>
      <dgm:t>
        <a:bodyPr/>
        <a:lstStyle/>
        <a:p>
          <a:endParaRPr lang="fr-FR"/>
        </a:p>
      </dgm:t>
    </dgm:pt>
    <dgm:pt modelId="{5A635DB8-57BC-4394-A2B1-40E7252076F2}" type="pres">
      <dgm:prSet presAssocID="{911E9204-EFAD-4E9C-9182-5FB8C3D9195E}" presName="gear3dstNode" presStyleLbl="node1" presStyleIdx="2" presStyleCnt="3"/>
      <dgm:spPr/>
      <dgm:t>
        <a:bodyPr/>
        <a:lstStyle/>
        <a:p>
          <a:endParaRPr lang="fr-FR"/>
        </a:p>
      </dgm:t>
    </dgm:pt>
    <dgm:pt modelId="{0AAA987E-6B37-4F3B-B0C9-CEB240CE2145}" type="pres">
      <dgm:prSet presAssocID="{C64C20F9-6778-476E-9D45-11B965F4CDBD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B4959EA-43DB-4669-955E-1768DD14051E}" type="pres">
      <dgm:prSet presAssocID="{4DE730DF-0B33-41C3-AD61-902939AF3F42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53DBA85-15AE-4F24-8D84-FA6AADB2A516}" type="pres">
      <dgm:prSet presAssocID="{886B9055-6B5F-474F-8050-7686492FBAC5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D0301EF7-7221-4AC9-974F-3513B03CDE33}" type="presOf" srcId="{911E9204-EFAD-4E9C-9182-5FB8C3D9195E}" destId="{2A108960-41C8-4238-864A-4BE8BCB283C5}" srcOrd="0" destOrd="0" presId="urn:microsoft.com/office/officeart/2005/8/layout/gear1"/>
    <dgm:cxn modelId="{97C95CFA-395B-4FBF-9884-4BBBBF3B5610}" type="presOf" srcId="{98EE323F-1993-4DF0-B892-A5F41D032215}" destId="{77DA4A89-1F78-43C6-8C34-6C5F6B4C7582}" srcOrd="1" destOrd="0" presId="urn:microsoft.com/office/officeart/2005/8/layout/gear1"/>
    <dgm:cxn modelId="{578EF9F8-062F-4F19-9074-081FC7BECF8C}" type="presOf" srcId="{520E2A7D-1E27-4D7A-A51D-3463BEAF4F6B}" destId="{6F084491-9046-45B3-87B8-F9BAE15AE199}" srcOrd="0" destOrd="0" presId="urn:microsoft.com/office/officeart/2005/8/layout/gear1"/>
    <dgm:cxn modelId="{158BD485-A70D-4260-BFF0-584FCBF670AB}" srcId="{5480B7D4-F17D-43AE-B64A-1A37B155E12C}" destId="{520E2A7D-1E27-4D7A-A51D-3463BEAF4F6B}" srcOrd="1" destOrd="0" parTransId="{BB650182-1A69-416D-B027-36EF93FE2709}" sibTransId="{4DE730DF-0B33-41C3-AD61-902939AF3F42}"/>
    <dgm:cxn modelId="{97E4DF98-499F-464F-8139-E0CC9FD7EFB5}" srcId="{5480B7D4-F17D-43AE-B64A-1A37B155E12C}" destId="{911E9204-EFAD-4E9C-9182-5FB8C3D9195E}" srcOrd="2" destOrd="0" parTransId="{014A845F-E559-4BEE-A9ED-C3ED5A83B678}" sibTransId="{886B9055-6B5F-474F-8050-7686492FBAC5}"/>
    <dgm:cxn modelId="{093D8B24-DE8C-4D45-8540-471D38D7843A}" type="presOf" srcId="{5480B7D4-F17D-43AE-B64A-1A37B155E12C}" destId="{43AF6C2E-F703-48BA-A936-F19653EB8644}" srcOrd="0" destOrd="0" presId="urn:microsoft.com/office/officeart/2005/8/layout/gear1"/>
    <dgm:cxn modelId="{2587DAFB-1F3E-46F0-B967-7D96864037AE}" type="presOf" srcId="{520E2A7D-1E27-4D7A-A51D-3463BEAF4F6B}" destId="{A56EA4B5-A314-40A5-AD9A-8FE64BA211AD}" srcOrd="2" destOrd="0" presId="urn:microsoft.com/office/officeart/2005/8/layout/gear1"/>
    <dgm:cxn modelId="{D4442810-521C-4E73-AB33-9E0F979077E5}" type="presOf" srcId="{C64C20F9-6778-476E-9D45-11B965F4CDBD}" destId="{0AAA987E-6B37-4F3B-B0C9-CEB240CE2145}" srcOrd="0" destOrd="0" presId="urn:microsoft.com/office/officeart/2005/8/layout/gear1"/>
    <dgm:cxn modelId="{309E1EAE-BA2A-4643-80E1-A938D0E726CE}" type="presOf" srcId="{4DE730DF-0B33-41C3-AD61-902939AF3F42}" destId="{0B4959EA-43DB-4669-955E-1768DD14051E}" srcOrd="0" destOrd="0" presId="urn:microsoft.com/office/officeart/2005/8/layout/gear1"/>
    <dgm:cxn modelId="{50B1E974-E881-480F-BF22-48F016A14A02}" type="presOf" srcId="{911E9204-EFAD-4E9C-9182-5FB8C3D9195E}" destId="{5A635DB8-57BC-4394-A2B1-40E7252076F2}" srcOrd="3" destOrd="0" presId="urn:microsoft.com/office/officeart/2005/8/layout/gear1"/>
    <dgm:cxn modelId="{1D036AC2-F7F9-42A8-BDB3-057CD03EBCF9}" type="presOf" srcId="{911E9204-EFAD-4E9C-9182-5FB8C3D9195E}" destId="{EFDE8D59-3A0A-4183-9CD3-F36B74C0F579}" srcOrd="2" destOrd="0" presId="urn:microsoft.com/office/officeart/2005/8/layout/gear1"/>
    <dgm:cxn modelId="{8F029EB7-872B-4888-B7D3-DB08279701D0}" type="presOf" srcId="{98EE323F-1993-4DF0-B892-A5F41D032215}" destId="{991F7780-89E5-473D-A654-802B6071E056}" srcOrd="0" destOrd="0" presId="urn:microsoft.com/office/officeart/2005/8/layout/gear1"/>
    <dgm:cxn modelId="{701D7867-E4B5-493D-A129-02D773DA0FEC}" type="presOf" srcId="{520E2A7D-1E27-4D7A-A51D-3463BEAF4F6B}" destId="{28929ACD-9BBF-46BE-AB94-ED98CC0CF155}" srcOrd="1" destOrd="0" presId="urn:microsoft.com/office/officeart/2005/8/layout/gear1"/>
    <dgm:cxn modelId="{2ABE017B-6F32-4DD7-94F3-2CDD507814DF}" srcId="{5480B7D4-F17D-43AE-B64A-1A37B155E12C}" destId="{98EE323F-1993-4DF0-B892-A5F41D032215}" srcOrd="0" destOrd="0" parTransId="{16E0C58E-F365-4AF3-B6C6-BA2E572A265D}" sibTransId="{C64C20F9-6778-476E-9D45-11B965F4CDBD}"/>
    <dgm:cxn modelId="{F2A0F108-E5BD-45A3-8E23-CE2F10C87097}" type="presOf" srcId="{886B9055-6B5F-474F-8050-7686492FBAC5}" destId="{B53DBA85-15AE-4F24-8D84-FA6AADB2A516}" srcOrd="0" destOrd="0" presId="urn:microsoft.com/office/officeart/2005/8/layout/gear1"/>
    <dgm:cxn modelId="{9B8EE912-DBBC-493A-BC32-AC4F799E2C74}" type="presOf" srcId="{98EE323F-1993-4DF0-B892-A5F41D032215}" destId="{0D1C5E85-F5F7-4779-A873-BEE636A67282}" srcOrd="2" destOrd="0" presId="urn:microsoft.com/office/officeart/2005/8/layout/gear1"/>
    <dgm:cxn modelId="{8863BCCF-8E1C-4944-9FA9-9C3CA31C8B1F}" type="presOf" srcId="{911E9204-EFAD-4E9C-9182-5FB8C3D9195E}" destId="{48DE474C-6C69-4333-857C-5AA0E7C70620}" srcOrd="1" destOrd="0" presId="urn:microsoft.com/office/officeart/2005/8/layout/gear1"/>
    <dgm:cxn modelId="{6FEBB341-46A3-47A6-A145-011911B35BA8}" type="presParOf" srcId="{43AF6C2E-F703-48BA-A936-F19653EB8644}" destId="{991F7780-89E5-473D-A654-802B6071E056}" srcOrd="0" destOrd="0" presId="urn:microsoft.com/office/officeart/2005/8/layout/gear1"/>
    <dgm:cxn modelId="{CA581703-8EC3-4A83-AB79-34992A352985}" type="presParOf" srcId="{43AF6C2E-F703-48BA-A936-F19653EB8644}" destId="{77DA4A89-1F78-43C6-8C34-6C5F6B4C7582}" srcOrd="1" destOrd="0" presId="urn:microsoft.com/office/officeart/2005/8/layout/gear1"/>
    <dgm:cxn modelId="{A7221375-0C60-4908-BE36-BC350E6D806C}" type="presParOf" srcId="{43AF6C2E-F703-48BA-A936-F19653EB8644}" destId="{0D1C5E85-F5F7-4779-A873-BEE636A67282}" srcOrd="2" destOrd="0" presId="urn:microsoft.com/office/officeart/2005/8/layout/gear1"/>
    <dgm:cxn modelId="{91D15841-710A-437E-9FF8-28BAD0C5EF64}" type="presParOf" srcId="{43AF6C2E-F703-48BA-A936-F19653EB8644}" destId="{6F084491-9046-45B3-87B8-F9BAE15AE199}" srcOrd="3" destOrd="0" presId="urn:microsoft.com/office/officeart/2005/8/layout/gear1"/>
    <dgm:cxn modelId="{CE12858B-A1B2-498D-BF76-6C68E02467C9}" type="presParOf" srcId="{43AF6C2E-F703-48BA-A936-F19653EB8644}" destId="{28929ACD-9BBF-46BE-AB94-ED98CC0CF155}" srcOrd="4" destOrd="0" presId="urn:microsoft.com/office/officeart/2005/8/layout/gear1"/>
    <dgm:cxn modelId="{2AD1407A-FA29-45E5-AF58-2D4270711F01}" type="presParOf" srcId="{43AF6C2E-F703-48BA-A936-F19653EB8644}" destId="{A56EA4B5-A314-40A5-AD9A-8FE64BA211AD}" srcOrd="5" destOrd="0" presId="urn:microsoft.com/office/officeart/2005/8/layout/gear1"/>
    <dgm:cxn modelId="{E48BEB89-B07E-4110-B143-134362C095E9}" type="presParOf" srcId="{43AF6C2E-F703-48BA-A936-F19653EB8644}" destId="{2A108960-41C8-4238-864A-4BE8BCB283C5}" srcOrd="6" destOrd="0" presId="urn:microsoft.com/office/officeart/2005/8/layout/gear1"/>
    <dgm:cxn modelId="{DD12C95B-D001-42E7-B38A-76F720DD4FBE}" type="presParOf" srcId="{43AF6C2E-F703-48BA-A936-F19653EB8644}" destId="{48DE474C-6C69-4333-857C-5AA0E7C70620}" srcOrd="7" destOrd="0" presId="urn:microsoft.com/office/officeart/2005/8/layout/gear1"/>
    <dgm:cxn modelId="{73B98D2A-5D8B-4946-AF85-65BE6987D36F}" type="presParOf" srcId="{43AF6C2E-F703-48BA-A936-F19653EB8644}" destId="{EFDE8D59-3A0A-4183-9CD3-F36B74C0F579}" srcOrd="8" destOrd="0" presId="urn:microsoft.com/office/officeart/2005/8/layout/gear1"/>
    <dgm:cxn modelId="{34AE734A-8F17-47F4-B4A5-333ADE509B81}" type="presParOf" srcId="{43AF6C2E-F703-48BA-A936-F19653EB8644}" destId="{5A635DB8-57BC-4394-A2B1-40E7252076F2}" srcOrd="9" destOrd="0" presId="urn:microsoft.com/office/officeart/2005/8/layout/gear1"/>
    <dgm:cxn modelId="{78E9D4A1-8905-4DEE-A59C-12469275502C}" type="presParOf" srcId="{43AF6C2E-F703-48BA-A936-F19653EB8644}" destId="{0AAA987E-6B37-4F3B-B0C9-CEB240CE2145}" srcOrd="10" destOrd="0" presId="urn:microsoft.com/office/officeart/2005/8/layout/gear1"/>
    <dgm:cxn modelId="{D92CC0D6-8A38-45AD-A2F2-C3AD195D9190}" type="presParOf" srcId="{43AF6C2E-F703-48BA-A936-F19653EB8644}" destId="{0B4959EA-43DB-4669-955E-1768DD14051E}" srcOrd="11" destOrd="0" presId="urn:microsoft.com/office/officeart/2005/8/layout/gear1"/>
    <dgm:cxn modelId="{7D949F1D-2AD1-4A27-A84D-0FE320A22D96}" type="presParOf" srcId="{43AF6C2E-F703-48BA-A936-F19653EB8644}" destId="{B53DBA85-15AE-4F24-8D84-FA6AADB2A5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F7780-89E5-473D-A654-802B6071E056}">
      <dsp:nvSpPr>
        <dsp:cNvPr id="0" name=""/>
        <dsp:cNvSpPr/>
      </dsp:nvSpPr>
      <dsp:spPr>
        <a:xfrm>
          <a:off x="3238918" y="2224539"/>
          <a:ext cx="2718882" cy="271888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 Black" panose="020B0A04020102020204" pitchFamily="34" charset="0"/>
            </a:rPr>
            <a:t>Le plan de trésorerie</a:t>
          </a:r>
          <a:endParaRPr lang="fr-FR" sz="1600" kern="1200" dirty="0">
            <a:latin typeface="Arial Black" panose="020B0A04020102020204" pitchFamily="34" charset="0"/>
          </a:endParaRPr>
        </a:p>
      </dsp:txBody>
      <dsp:txXfrm>
        <a:off x="3785534" y="2861424"/>
        <a:ext cx="1625650" cy="1397562"/>
      </dsp:txXfrm>
    </dsp:sp>
    <dsp:sp modelId="{6F084491-9046-45B3-87B8-F9BAE15AE199}">
      <dsp:nvSpPr>
        <dsp:cNvPr id="0" name=""/>
        <dsp:cNvSpPr/>
      </dsp:nvSpPr>
      <dsp:spPr>
        <a:xfrm>
          <a:off x="1676856" y="1584030"/>
          <a:ext cx="1977368" cy="1977368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Arial Black" panose="020B0A04020102020204" pitchFamily="34" charset="0"/>
            </a:rPr>
            <a:t>Le plan de financement</a:t>
          </a:r>
          <a:endParaRPr lang="fr-FR" sz="1000" kern="1200" dirty="0">
            <a:latin typeface="Arial Black" panose="020B0A04020102020204" pitchFamily="34" charset="0"/>
          </a:endParaRPr>
        </a:p>
      </dsp:txBody>
      <dsp:txXfrm>
        <a:off x="2174664" y="2084847"/>
        <a:ext cx="981752" cy="975734"/>
      </dsp:txXfrm>
    </dsp:sp>
    <dsp:sp modelId="{2A108960-41C8-4238-864A-4BE8BCB283C5}">
      <dsp:nvSpPr>
        <dsp:cNvPr id="0" name=""/>
        <dsp:cNvSpPr/>
      </dsp:nvSpPr>
      <dsp:spPr>
        <a:xfrm rot="20700000">
          <a:off x="2764551" y="217712"/>
          <a:ext cx="1937417" cy="193741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Arial Black" panose="020B0A04020102020204" pitchFamily="34" charset="0"/>
            </a:rPr>
            <a:t>Le compte de résultat</a:t>
          </a:r>
          <a:endParaRPr lang="fr-FR" sz="1000" kern="1200" dirty="0">
            <a:latin typeface="Arial Black" panose="020B0A04020102020204" pitchFamily="34" charset="0"/>
          </a:endParaRPr>
        </a:p>
      </dsp:txBody>
      <dsp:txXfrm rot="-20700000">
        <a:off x="3189484" y="642644"/>
        <a:ext cx="1087552" cy="1087552"/>
      </dsp:txXfrm>
    </dsp:sp>
    <dsp:sp modelId="{0AAA987E-6B37-4F3B-B0C9-CEB240CE2145}">
      <dsp:nvSpPr>
        <dsp:cNvPr id="0" name=""/>
        <dsp:cNvSpPr/>
      </dsp:nvSpPr>
      <dsp:spPr>
        <a:xfrm>
          <a:off x="3038164" y="1809522"/>
          <a:ext cx="3480169" cy="3480169"/>
        </a:xfrm>
        <a:prstGeom prst="circularArrow">
          <a:avLst>
            <a:gd name="adj1" fmla="val 4687"/>
            <a:gd name="adj2" fmla="val 299029"/>
            <a:gd name="adj3" fmla="val 2531553"/>
            <a:gd name="adj4" fmla="val 1582851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959EA-43DB-4669-955E-1768DD14051E}">
      <dsp:nvSpPr>
        <dsp:cNvPr id="0" name=""/>
        <dsp:cNvSpPr/>
      </dsp:nvSpPr>
      <dsp:spPr>
        <a:xfrm>
          <a:off x="1306835" y="1141163"/>
          <a:ext cx="2528560" cy="25285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DBA85-15AE-4F24-8D84-FA6AADB2A516}">
      <dsp:nvSpPr>
        <dsp:cNvPr id="0" name=""/>
        <dsp:cNvSpPr/>
      </dsp:nvSpPr>
      <dsp:spPr>
        <a:xfrm>
          <a:off x="2316406" y="-209869"/>
          <a:ext cx="2726297" cy="27262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6867" y="1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6867" y="9428584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pied de page 4"/>
          <p:cNvSpPr txBox="1">
            <a:spLocks/>
          </p:cNvSpPr>
          <p:nvPr/>
        </p:nvSpPr>
        <p:spPr>
          <a:xfrm>
            <a:off x="-23576" y="9450882"/>
            <a:ext cx="3850443" cy="2493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0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DA30E68-E565-C842-9E5B-C9DA2B617DCA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3227F5-0DB8-974F-AC6D-BAC5CC182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17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227F5-0DB8-974F-AC6D-BAC5CC1822C2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87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P-CMA-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2pPr marL="0" indent="0"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82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895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25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794C"/>
                </a:solidFill>
              </a:defRPr>
            </a:lvl1pPr>
            <a:lvl2pPr marL="0" indent="0">
              <a:defRPr>
                <a:solidFill>
                  <a:srgbClr val="00794C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95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794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120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41325"/>
            <a:ext cx="850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00000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81171E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1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1171E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687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69D1D"/>
                </a:solidFill>
              </a:defRPr>
            </a:lvl1pPr>
            <a:lvl2pPr marL="0" indent="0">
              <a:defRPr>
                <a:solidFill>
                  <a:srgbClr val="D69D1D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58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D69D1D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644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5E91"/>
                </a:solidFill>
              </a:defRPr>
            </a:lvl1pPr>
            <a:lvl2pPr marL="0" indent="0">
              <a:defRPr>
                <a:solidFill>
                  <a:srgbClr val="005E9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29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5E9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ZoneTexte 11"/>
          <p:cNvSpPr txBox="1">
            <a:spLocks noChangeArrowheads="1"/>
          </p:cNvSpPr>
          <p:nvPr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4" r:id="rId3"/>
    <p:sldLayoutId id="2147483856" r:id="rId4"/>
    <p:sldLayoutId id="2147483854" r:id="rId5"/>
    <p:sldLayoutId id="2147483847" r:id="rId6"/>
    <p:sldLayoutId id="2147483848" r:id="rId7"/>
    <p:sldLayoutId id="2147483853" r:id="rId8"/>
    <p:sldLayoutId id="2147483849" r:id="rId9"/>
    <p:sldLayoutId id="2147483850" r:id="rId10"/>
    <p:sldLayoutId id="2147483855" r:id="rId11"/>
    <p:sldLayoutId id="2147483851" r:id="rId12"/>
    <p:sldLayoutId id="214748385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altLang="fr-FR" sz="2800" kern="1200" dirty="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0.xml"/><Relationship Id="rId3" Type="http://schemas.openxmlformats.org/officeDocument/2006/relationships/slide" Target="slide13.xml"/><Relationship Id="rId7" Type="http://schemas.openxmlformats.org/officeDocument/2006/relationships/image" Target="../media/image18.png"/><Relationship Id="rId12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image" Target="../media/image17.jpeg"/><Relationship Id="rId9" Type="http://schemas.openxmlformats.org/officeDocument/2006/relationships/slide" Target="slide7.xml"/><Relationship Id="rId14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35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image" Target="../media/image18.png"/><Relationship Id="rId9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35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image" Target="../media/image18.png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2.xml"/><Relationship Id="rId3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slide" Target="slide15.xml"/><Relationship Id="rId17" Type="http://schemas.openxmlformats.org/officeDocument/2006/relationships/image" Target="../media/image24.gif"/><Relationship Id="rId2" Type="http://schemas.openxmlformats.org/officeDocument/2006/relationships/slide" Target="slide18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slide" Target="slide10.xml"/><Relationship Id="rId5" Type="http://schemas.openxmlformats.org/officeDocument/2006/relationships/slide" Target="slide21.xml"/><Relationship Id="rId15" Type="http://schemas.openxmlformats.org/officeDocument/2006/relationships/slide" Target="slide35.xml"/><Relationship Id="rId10" Type="http://schemas.openxmlformats.org/officeDocument/2006/relationships/slide" Target="slide7.xml"/><Relationship Id="rId4" Type="http://schemas.openxmlformats.org/officeDocument/2006/relationships/slide" Target="slide19.xml"/><Relationship Id="rId9" Type="http://schemas.openxmlformats.org/officeDocument/2006/relationships/slide" Target="slide3.xml"/><Relationship Id="rId1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2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7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10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2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slide" Target="slide7.xml"/><Relationship Id="rId12" Type="http://schemas.openxmlformats.org/officeDocument/2006/relationships/slide" Target="slide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0.xml"/><Relationship Id="rId5" Type="http://schemas.openxmlformats.org/officeDocument/2006/relationships/image" Target="../media/image18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2.xml"/><Relationship Id="rId3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5.xml"/><Relationship Id="rId17" Type="http://schemas.openxmlformats.org/officeDocument/2006/relationships/image" Target="../media/image24.gif"/><Relationship Id="rId2" Type="http://schemas.openxmlformats.org/officeDocument/2006/relationships/slide" Target="slide25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0.xml"/><Relationship Id="rId5" Type="http://schemas.openxmlformats.org/officeDocument/2006/relationships/slide" Target="slide28.xml"/><Relationship Id="rId15" Type="http://schemas.openxmlformats.org/officeDocument/2006/relationships/slide" Target="slide35.xml"/><Relationship Id="rId10" Type="http://schemas.openxmlformats.org/officeDocument/2006/relationships/slide" Target="slide7.xml"/><Relationship Id="rId4" Type="http://schemas.openxmlformats.org/officeDocument/2006/relationships/slide" Target="slide27.xml"/><Relationship Id="rId9" Type="http://schemas.openxmlformats.org/officeDocument/2006/relationships/slide" Target="slide3.xml"/><Relationship Id="rId14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5.xml"/><Relationship Id="rId3" Type="http://schemas.openxmlformats.org/officeDocument/2006/relationships/image" Target="../media/image28.png"/><Relationship Id="rId7" Type="http://schemas.openxmlformats.org/officeDocument/2006/relationships/slide" Target="slide3.xml"/><Relationship Id="rId12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17.jpe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jpeg"/><Relationship Id="rId7" Type="http://schemas.openxmlformats.org/officeDocument/2006/relationships/slide" Target="slide7.xml"/><Relationship Id="rId12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30.xml"/><Relationship Id="rId5" Type="http://schemas.openxmlformats.org/officeDocument/2006/relationships/image" Target="../media/image18.pn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5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5.xml"/><Relationship Id="rId3" Type="http://schemas.openxmlformats.org/officeDocument/2006/relationships/slide" Target="slide39.xml"/><Relationship Id="rId7" Type="http://schemas.openxmlformats.org/officeDocument/2006/relationships/slide" Target="slide3.xml"/><Relationship Id="rId12" Type="http://schemas.openxmlformats.org/officeDocument/2006/relationships/slide" Target="slide30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17.jpeg"/><Relationship Id="rId9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0.xm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slide" Target="slide22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image" Target="../media/image17.jpeg"/><Relationship Id="rId10" Type="http://schemas.openxmlformats.org/officeDocument/2006/relationships/slide" Target="slide10.xml"/><Relationship Id="rId4" Type="http://schemas.openxmlformats.org/officeDocument/2006/relationships/image" Target="../media/image16.wmf"/><Relationship Id="rId9" Type="http://schemas.openxmlformats.org/officeDocument/2006/relationships/slide" Target="slide7.xml"/><Relationship Id="rId14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48.xml"/><Relationship Id="rId7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slide" Target="slide5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emf"/><Relationship Id="rId7" Type="http://schemas.openxmlformats.org/officeDocument/2006/relationships/slide" Target="slide44.xml"/><Relationship Id="rId2" Type="http://schemas.openxmlformats.org/officeDocument/2006/relationships/hyperlink" Target="file:///\\srv-fichiers\Partage\CRMRA\05%20-%20Formation\URMA\isa\pp%20gestion%20financiere%20ok\exercic%20Plan%20financement%20TRESOR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47.xml"/><Relationship Id="rId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slide" Target="slide45.xml"/><Relationship Id="rId9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emf"/><Relationship Id="rId7" Type="http://schemas.openxmlformats.org/officeDocument/2006/relationships/image" Target="../media/image25.png"/><Relationship Id="rId2" Type="http://schemas.openxmlformats.org/officeDocument/2006/relationships/hyperlink" Target="Corrige%20Plan%20%20Financement%20TRESO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image" Target="../media/image31.png"/><Relationship Id="rId4" Type="http://schemas.openxmlformats.org/officeDocument/2006/relationships/slide" Target="slide17.xml"/><Relationship Id="rId9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0.xml"/><Relationship Id="rId7" Type="http://schemas.openxmlformats.org/officeDocument/2006/relationships/slide" Target="slide4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slide" Target="slide29.xml"/><Relationship Id="rId10" Type="http://schemas.openxmlformats.org/officeDocument/2006/relationships/image" Target="../media/image18.png"/><Relationship Id="rId4" Type="http://schemas.openxmlformats.org/officeDocument/2006/relationships/slide" Target="slide52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1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12" Type="http://schemas.openxmlformats.org/officeDocument/2006/relationships/slide" Target="slide10.xml"/><Relationship Id="rId17" Type="http://schemas.openxmlformats.org/officeDocument/2006/relationships/slide" Target="slide6.xml"/><Relationship Id="rId2" Type="http://schemas.openxmlformats.org/officeDocument/2006/relationships/diagramData" Target="../diagrams/data1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slide" Target="slide7.xml"/><Relationship Id="rId5" Type="http://schemas.openxmlformats.org/officeDocument/2006/relationships/diagramColors" Target="../diagrams/colors1.xml"/><Relationship Id="rId15" Type="http://schemas.openxmlformats.org/officeDocument/2006/relationships/slide" Target="slide30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slide" Target="slide2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34.emf"/><Relationship Id="rId7" Type="http://schemas.openxmlformats.org/officeDocument/2006/relationships/slide" Target="slide51.xml"/><Relationship Id="rId2" Type="http://schemas.openxmlformats.org/officeDocument/2006/relationships/hyperlink" Target="exercic%20Plan%20financement%20TRESOR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47.xml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slide" Target="slide2.xml"/><Relationship Id="rId4" Type="http://schemas.openxmlformats.org/officeDocument/2006/relationships/slide" Target="slide45.xml"/><Relationship Id="rId9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5.emf"/><Relationship Id="rId7" Type="http://schemas.openxmlformats.org/officeDocument/2006/relationships/image" Target="../media/image25.png"/><Relationship Id="rId2" Type="http://schemas.openxmlformats.org/officeDocument/2006/relationships/hyperlink" Target="Corrige%20Plan%20%20Financement%20TRESO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49.xml"/><Relationship Id="rId5" Type="http://schemas.openxmlformats.org/officeDocument/2006/relationships/image" Target="../media/image31.png"/><Relationship Id="rId4" Type="http://schemas.openxmlformats.org/officeDocument/2006/relationships/slide" Target="slide24.xml"/><Relationship Id="rId9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36.jpeg"/><Relationship Id="rId4" Type="http://schemas.openxmlformats.org/officeDocument/2006/relationships/slide" Target="slide44.xml"/><Relationship Id="rId9" Type="http://schemas.openxmlformats.org/officeDocument/2006/relationships/hyperlink" Target="tableau%20vierge%20du%20Compte%20de%20R&#233;sultat.pdf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Corrig&#233;%20calcul%20pr&#233;paration%20du%20compte%20de%20r&#233;sultat.pdf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slide" Target="slide49.xml"/><Relationship Id="rId9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Corrig&#233;%20Compte%20de%20R&#233;sultat.pdf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slide" Target="slide44.xml"/><Relationship Id="rId9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31.png"/><Relationship Id="rId4" Type="http://schemas.openxmlformats.org/officeDocument/2006/relationships/slide" Target="slide4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5.xml"/><Relationship Id="rId7" Type="http://schemas.openxmlformats.org/officeDocument/2006/relationships/slide" Target="slide44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1.png"/><Relationship Id="rId9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package" Target="../embeddings/Feuille_de_calcul_Microsoft_Excel1.xlsx"/><Relationship Id="rId7" Type="http://schemas.openxmlformats.org/officeDocument/2006/relationships/slide" Target="slide5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slide" Target="slide55.xml"/><Relationship Id="rId10" Type="http://schemas.openxmlformats.org/officeDocument/2006/relationships/slide" Target="slide2.xml"/><Relationship Id="rId4" Type="http://schemas.openxmlformats.org/officeDocument/2006/relationships/image" Target="../media/image39.emf"/><Relationship Id="rId9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emf"/><Relationship Id="rId7" Type="http://schemas.openxmlformats.org/officeDocument/2006/relationships/slide" Target="slide2.xml"/><Relationship Id="rId2" Type="http://schemas.openxmlformats.org/officeDocument/2006/relationships/hyperlink" Target="exercice%20Plan%20Tresoreri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0.xml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slide" Target="slide55.xml"/><Relationship Id="rId9" Type="http://schemas.openxmlformats.org/officeDocument/2006/relationships/slide" Target="slide4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9.xml"/><Relationship Id="rId7" Type="http://schemas.openxmlformats.org/officeDocument/2006/relationships/slide" Target="slide44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slide" Target="slide58.xml"/><Relationship Id="rId4" Type="http://schemas.openxmlformats.org/officeDocument/2006/relationships/image" Target="../media/image31.png"/><Relationship Id="rId9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Corrig&#233;%20Plan%20de%20Tr&#233;sorerie.pdf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slide" Target="slide44.xml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5.xml"/><Relationship Id="rId3" Type="http://schemas.openxmlformats.org/officeDocument/2006/relationships/slide" Target="slide9.xml"/><Relationship Id="rId7" Type="http://schemas.openxmlformats.org/officeDocument/2006/relationships/slide" Target="slide3.xml"/><Relationship Id="rId12" Type="http://schemas.openxmlformats.org/officeDocument/2006/relationships/slide" Target="slide3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87" y="2207497"/>
            <a:ext cx="8229600" cy="1143000"/>
          </a:xfrm>
        </p:spPr>
        <p:txBody>
          <a:bodyPr/>
          <a:lstStyle/>
          <a:p>
            <a:r>
              <a:rPr lang="fr-FR" dirty="0" smtClean="0"/>
              <a:t>GESTION PREVISIONNELLE ET FINANCIERE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76389" y="5109845"/>
            <a:ext cx="5912803" cy="914400"/>
          </a:xfrm>
        </p:spPr>
        <p:txBody>
          <a:bodyPr/>
          <a:lstStyle/>
          <a:p>
            <a:r>
              <a:rPr dirty="0" smtClean="0"/>
              <a:t>Tronc commun</a:t>
            </a:r>
          </a:p>
          <a:p>
            <a:r>
              <a:rPr lang="fr-FR" dirty="0" smtClean="0"/>
              <a:t>Version </a:t>
            </a:r>
            <a:r>
              <a:rPr lang="fr-FR" dirty="0" smtClean="0"/>
              <a:t>n°3 </a:t>
            </a:r>
            <a:r>
              <a:rPr lang="fr-FR" dirty="0" smtClean="0"/>
              <a:t>– au </a:t>
            </a:r>
            <a:r>
              <a:rPr lang="fr-FR" dirty="0" smtClean="0"/>
              <a:t>15</a:t>
            </a:r>
            <a:r>
              <a:rPr lang="fr-FR" dirty="0" smtClean="0"/>
              <a:t> </a:t>
            </a:r>
            <a:r>
              <a:rPr lang="fr-FR" dirty="0" err="1" smtClean="0"/>
              <a:t>nov</a:t>
            </a:r>
            <a:r>
              <a:rPr lang="fr-FR" dirty="0" smtClean="0"/>
              <a:t> 2016</a:t>
            </a:r>
            <a:r>
              <a:rPr dirty="0" smtClean="0"/>
              <a:t> </a:t>
            </a:r>
            <a:endParaRPr dirty="0" smtClean="0"/>
          </a:p>
        </p:txBody>
      </p:sp>
      <p:pic>
        <p:nvPicPr>
          <p:cNvPr id="9" name="Image 8" descr="Logo-provisoire-Auvergne-Rhone-Alpes-sans-contour-800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Seuil de rentabilité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>
          <a:xfrm>
            <a:off x="444504" y="1993348"/>
            <a:ext cx="8403665" cy="1341524"/>
          </a:xfrm>
        </p:spPr>
        <p:txBody>
          <a:bodyPr/>
          <a:lstStyle/>
          <a:p>
            <a:r>
              <a:rPr sz="3600" b="1" dirty="0" smtClean="0">
                <a:latin typeface="+mn-lt"/>
              </a:rPr>
              <a:t>A </a:t>
            </a:r>
            <a:r>
              <a:rPr sz="3600" b="1" dirty="0" smtClean="0">
                <a:latin typeface="+mn-lt"/>
                <a:hlinkClick r:id="rId2" action="ppaction://hlinksldjump"/>
              </a:rPr>
              <a:t>quoi</a:t>
            </a:r>
            <a:r>
              <a:rPr sz="3600" b="1" dirty="0" smtClean="0">
                <a:latin typeface="+mn-lt"/>
              </a:rPr>
              <a:t> cela sert-il ?</a:t>
            </a:r>
          </a:p>
          <a:p>
            <a:endParaRPr lang="fr-FR" sz="1600" b="1" dirty="0">
              <a:latin typeface="+mn-lt"/>
            </a:endParaRPr>
          </a:p>
          <a:p>
            <a:endParaRPr lang="fr-FR" sz="1600" b="1" dirty="0" smtClean="0">
              <a:latin typeface="+mn-lt"/>
            </a:endParaRPr>
          </a:p>
          <a:p>
            <a:endParaRPr lang="fr-FR" sz="1600" b="1" dirty="0">
              <a:latin typeface="+mn-lt"/>
            </a:endParaRPr>
          </a:p>
          <a:p>
            <a:endParaRPr lang="fr-FR" sz="1600" b="1" dirty="0" smtClean="0">
              <a:latin typeface="+mn-lt"/>
            </a:endParaRPr>
          </a:p>
          <a:p>
            <a:endParaRPr lang="fr-FR" sz="1600" b="1" dirty="0" smtClean="0">
              <a:latin typeface="+mn-lt"/>
            </a:endParaRPr>
          </a:p>
          <a:p>
            <a:endParaRPr sz="1600" b="1" dirty="0" smtClean="0">
              <a:latin typeface="+mn-lt"/>
            </a:endParaRPr>
          </a:p>
          <a:p>
            <a:r>
              <a:rPr lang="fr-FR" sz="3600" b="1" dirty="0" smtClean="0">
                <a:latin typeface="+mn-lt"/>
              </a:rPr>
              <a:t>Les </a:t>
            </a:r>
            <a:r>
              <a:rPr lang="fr-FR" sz="3600" b="1" dirty="0" smtClean="0">
                <a:latin typeface="+mn-lt"/>
                <a:hlinkClick r:id="rId3" action="ppaction://hlinksldjump"/>
              </a:rPr>
              <a:t>différentes</a:t>
            </a:r>
            <a:r>
              <a:rPr lang="fr-FR" sz="3600" b="1" dirty="0" smtClean="0">
                <a:latin typeface="+mn-lt"/>
              </a:rPr>
              <a:t> formules</a:t>
            </a:r>
            <a:r>
              <a:rPr sz="3600" b="1" dirty="0" smtClean="0">
                <a:latin typeface="+mn-lt"/>
              </a:rPr>
              <a:t>  </a:t>
            </a:r>
          </a:p>
          <a:p>
            <a:pPr marL="717550" lvl="2" indent="-269875">
              <a:buFont typeface="Wingdings" pitchFamily="2" charset="2"/>
              <a:buChar char="§"/>
            </a:pPr>
            <a:endParaRPr sz="1600" dirty="0" smtClean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 seuil de rentabilité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23" name="Image 22" descr="LigneSeparationLo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20583" y="2876906"/>
            <a:ext cx="7971945" cy="12926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90488" lvl="3" algn="ctr">
              <a:buNone/>
            </a:pPr>
            <a:r>
              <a:rPr lang="fr-FR" sz="2600" b="1" dirty="0" smtClean="0">
                <a:solidFill>
                  <a:schemeClr val="accent1">
                    <a:lumMod val="50000"/>
                  </a:schemeClr>
                </a:solidFill>
              </a:rPr>
              <a:t>Définition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</a:rPr>
              <a:t> : volume d’activité, donc de chiffre d’affaires, pour lequel l’entreprise ne réalisera ni bénéfice, ni perte. Son résultat est égale à 0 </a:t>
            </a:r>
          </a:p>
        </p:txBody>
      </p:sp>
      <p:pic>
        <p:nvPicPr>
          <p:cNvPr id="20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7842388" y="2435663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31" name="Image 30" descr="Logo-provisoire-Auvergne-Rhone-Alpes-160px.pn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36" name="ZoneTexte 35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4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9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>
          <a:xfrm>
            <a:off x="444504" y="1993348"/>
            <a:ext cx="8403665" cy="1341524"/>
          </a:xfrm>
        </p:spPr>
        <p:txBody>
          <a:bodyPr/>
          <a:lstStyle/>
          <a:p>
            <a:r>
              <a:rPr sz="2600" b="1" dirty="0" smtClean="0">
                <a:latin typeface="+mn-lt"/>
              </a:rPr>
              <a:t>A quoi cela sert-il ?  </a:t>
            </a:r>
          </a:p>
          <a:p>
            <a:pPr marL="717550" lvl="2" indent="-269875" algn="just">
              <a:buFont typeface="Wingdings" pitchFamily="2" charset="2"/>
              <a:buChar char="§"/>
            </a:pPr>
            <a:r>
              <a:rPr sz="2600" dirty="0" smtClean="0">
                <a:latin typeface="+mn-lt"/>
              </a:rPr>
              <a:t>Calculer le CA minimum à atteindre afin de permettre de couvrir l'ensemble des charges de l'entreprise  </a:t>
            </a:r>
          </a:p>
          <a:p>
            <a:pPr marL="717550" lvl="2" indent="-269875" algn="just">
              <a:buFont typeface="Wingdings" pitchFamily="2" charset="2"/>
              <a:buChar char="§"/>
            </a:pPr>
            <a:r>
              <a:rPr sz="2600" dirty="0" smtClean="0">
                <a:latin typeface="+mn-lt"/>
              </a:rPr>
              <a:t>Pour calculer ce montant, il faut tenir compte des charges variables et des charges fixes</a:t>
            </a:r>
          </a:p>
          <a:p>
            <a:pPr marL="717550" lvl="2" indent="-269875" algn="just">
              <a:buFont typeface="Wingdings" pitchFamily="2" charset="2"/>
              <a:buChar char="§"/>
            </a:pPr>
            <a:r>
              <a:rPr sz="2600" dirty="0" smtClean="0">
                <a:latin typeface="+mn-lt"/>
              </a:rPr>
              <a:t>Le seuil de rentabilité sera atteint lorsque la marge brute dégagée couvrira la totalité des charges fixes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 seuil de rentabilité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58" y="1240432"/>
            <a:ext cx="1814767" cy="1333686"/>
          </a:xfrm>
          <a:prstGeom prst="rect">
            <a:avLst/>
          </a:prstGeom>
        </p:spPr>
      </p:pic>
      <p:pic>
        <p:nvPicPr>
          <p:cNvPr id="18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Formules du seuil de rentabilité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75448" y="1609858"/>
            <a:ext cx="760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SEUIL DE RENTABILITE </a:t>
            </a:r>
            <a:r>
              <a:rPr lang="fr-FR" sz="2000" dirty="0" smtClean="0">
                <a:solidFill>
                  <a:prstClr val="black"/>
                </a:solidFill>
              </a:rPr>
              <a:t>=  charges fixes / taux de marge sur coût variable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44887" y="3921917"/>
            <a:ext cx="814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MARGE sur COUT VARIABLE - % </a:t>
            </a:r>
            <a:r>
              <a:rPr lang="fr-FR" sz="2000" dirty="0" smtClean="0">
                <a:solidFill>
                  <a:prstClr val="black"/>
                </a:solidFill>
              </a:rPr>
              <a:t>= (marge sur coût variable/ chiffre d’affaires) x 100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5451" y="4984224"/>
            <a:ext cx="808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 SUR COUT VARIABLE </a:t>
            </a:r>
            <a:r>
              <a:rPr lang="fr-FR" sz="2000" dirty="0" smtClean="0">
                <a:solidFill>
                  <a:prstClr val="black"/>
                </a:solidFill>
              </a:rPr>
              <a:t>= Chiffre d’affaires – charges variables 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1" y="4487423"/>
            <a:ext cx="1302589" cy="128304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93938" y="2032421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Variantes : </a:t>
            </a:r>
          </a:p>
          <a:p>
            <a:pPr marL="717550" indent="-269875" algn="just"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</a:rPr>
              <a:t> Seuil de rentabilité par unité d’œuvre : seuil de rentabilité / nombre de prestation, produit, ..</a:t>
            </a:r>
          </a:p>
          <a:p>
            <a:pPr marL="717550" indent="-269875" algn="just"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</a:rPr>
              <a:t> Seuil de rentabilité journalier = seuil de rentabilité / nombre de jours d’ouverture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4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contenu 40"/>
          <p:cNvSpPr>
            <a:spLocks noGrp="1"/>
          </p:cNvSpPr>
          <p:nvPr>
            <p:ph idx="1"/>
          </p:nvPr>
        </p:nvSpPr>
        <p:spPr>
          <a:xfrm>
            <a:off x="536579" y="1433823"/>
            <a:ext cx="8024719" cy="1568824"/>
          </a:xfrm>
        </p:spPr>
        <p:txBody>
          <a:bodyPr/>
          <a:lstStyle/>
          <a:p>
            <a:pPr>
              <a:buFont typeface="Wingdings" pitchFamily="2" charset="2"/>
              <a:buChar char="¨"/>
            </a:pPr>
            <a:r>
              <a:rPr b="1" dirty="0">
                <a:latin typeface="+mn-lt"/>
              </a:rPr>
              <a:t>L'entreprise TL vend des T </a:t>
            </a:r>
            <a:r>
              <a:rPr b="1" dirty="0" err="1" smtClean="0">
                <a:latin typeface="+mn-lt"/>
              </a:rPr>
              <a:t>Shirts</a:t>
            </a:r>
            <a:endParaRPr b="1" dirty="0" smtClean="0">
              <a:latin typeface="+mn-lt"/>
            </a:endParaRPr>
          </a:p>
          <a:p>
            <a:pPr marL="719138" lvl="3" indent="-363538"/>
            <a:r>
              <a:rPr sz="1400" dirty="0" smtClean="0">
                <a:latin typeface="+mn-lt"/>
              </a:rPr>
              <a:t>Ses coûts fixes sont de 50 000€</a:t>
            </a:r>
          </a:p>
          <a:p>
            <a:pPr marL="722313" lvl="3" indent="-366713"/>
            <a:r>
              <a:rPr sz="1400" dirty="0" smtClean="0">
                <a:latin typeface="+mn-lt"/>
              </a:rPr>
              <a:t>Le prix de vente d'un T-shirt est de 10€</a:t>
            </a:r>
          </a:p>
          <a:p>
            <a:pPr marL="722313" lvl="3" indent="-366713"/>
            <a:r>
              <a:rPr sz="1400" dirty="0" smtClean="0">
                <a:latin typeface="+mn-lt"/>
              </a:rPr>
              <a:t>Le coût variable de fabrication est de 6€</a:t>
            </a:r>
          </a:p>
          <a:p>
            <a:pPr marL="719138" lvl="3" indent="-363538"/>
            <a:r>
              <a:rPr sz="1400" dirty="0" smtClean="0">
                <a:latin typeface="+mn-lt"/>
              </a:rPr>
              <a:t>Le chiffre d'affaires prévisionnel 2015 est de 140 000€ (soit 14 000 T shirt vendus)</a:t>
            </a:r>
          </a:p>
          <a:p>
            <a:pPr lvl="3"/>
            <a:endParaRPr sz="1400" dirty="0" smtClean="0">
              <a:latin typeface="+mn-lt"/>
            </a:endParaRPr>
          </a:p>
          <a:p>
            <a:pPr>
              <a:buFont typeface="Wingdings" pitchFamily="2" charset="2"/>
              <a:buChar char="¨"/>
            </a:pPr>
            <a:r>
              <a:rPr b="1" dirty="0" smtClean="0">
                <a:latin typeface="+mn-lt"/>
              </a:rPr>
              <a:t>Calcul du seuil de rentabilité</a:t>
            </a:r>
            <a:endParaRPr lang="fr-FR" b="1" dirty="0">
              <a:latin typeface="+mn-lt"/>
            </a:endParaRPr>
          </a:p>
        </p:txBody>
      </p:sp>
      <p:sp>
        <p:nvSpPr>
          <p:cNvPr id="39" name="Titr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Exemple de seuil de rentabilité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3" name="Image 22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938186" y="3273673"/>
            <a:ext cx="78200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c</a:t>
            </a:r>
            <a:r>
              <a:rPr lang="fr-FR" dirty="0" smtClean="0">
                <a:solidFill>
                  <a:prstClr val="black"/>
                </a:solidFill>
              </a:rPr>
              <a:t>hiffre d’affaires   –   charges variables  = 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 SUR COUT VARIABLE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</a:p>
          <a:p>
            <a:pPr>
              <a:tabLst>
                <a:tab pos="896938" algn="ctr"/>
                <a:tab pos="1703388" algn="ctr"/>
                <a:tab pos="2689225" algn="ctr"/>
                <a:tab pos="3675063" algn="ctr"/>
                <a:tab pos="5110163" algn="ctr"/>
              </a:tabLst>
            </a:pPr>
            <a:r>
              <a:rPr lang="fr-FR" dirty="0" smtClean="0">
                <a:solidFill>
                  <a:prstClr val="black"/>
                </a:solidFill>
              </a:rPr>
              <a:t>	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	-	6	=	4 €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38183" y="4089892"/>
            <a:ext cx="78303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marge sur coût variable / chiffre d’affaires  = 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MARGE sur COUT VARIABLE</a:t>
            </a:r>
          </a:p>
          <a:p>
            <a:pPr>
              <a:tabLst>
                <a:tab pos="985838" algn="ctr"/>
                <a:tab pos="2241550" algn="ctr"/>
                <a:tab pos="3048000" algn="ctr"/>
                <a:tab pos="4033838" algn="ctr"/>
                <a:tab pos="5557838" algn="ctr"/>
              </a:tabLst>
            </a:pP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	/	10	=	0.4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948513" y="5059390"/>
            <a:ext cx="78200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charges fixes / taux de marge sur coût variable = 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SEUIL DE RENTABILITE</a:t>
            </a:r>
          </a:p>
          <a:p>
            <a:pPr>
              <a:tabLst>
                <a:tab pos="627063" algn="ctr"/>
                <a:tab pos="1255713" algn="ctr"/>
                <a:tab pos="2779713" algn="ctr"/>
                <a:tab pos="4392613" algn="ctr"/>
                <a:tab pos="5378450" algn="ctr"/>
              </a:tabLst>
            </a:pP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	/ 	0.4	=	125 000€ 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21" name="Image 20" descr="Logo-provisoire-Auvergne-Rhone-Alpes-160px.pn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6" action="ppaction://hlinksldjump"/>
                </a:rPr>
                <a:t>Estimation du CA 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Seuil de rentabilité </a:t>
              </a:r>
              <a:endParaRPr lang="fr-FR" altLang="fr-F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Plan de financement </a:t>
              </a:r>
              <a:endParaRPr lang="fr-FR" altLang="fr-F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Compte de résultat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0" action="ppaction://hlinksldjump"/>
                </a:rPr>
                <a:t>Plan de trésorerie 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1" action="ppaction://hlinksldjump"/>
                </a:rPr>
                <a:t>Coût de revient 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Plan de financement au démarrage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925673" y="123735"/>
            <a:ext cx="1515035" cy="148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783" y="123734"/>
            <a:ext cx="1409924" cy="134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2512" y="1980901"/>
            <a:ext cx="7803675" cy="2716774"/>
          </a:xfrm>
        </p:spPr>
        <p:txBody>
          <a:bodyPr/>
          <a:lstStyle/>
          <a:p>
            <a:r>
              <a:rPr sz="2500" dirty="0" smtClean="0">
                <a:latin typeface="+mn-lt"/>
              </a:rPr>
              <a:t>Le plan de financement initial a pour objectif principal de lister : </a:t>
            </a:r>
          </a:p>
          <a:p>
            <a:pPr>
              <a:buNone/>
            </a:pPr>
            <a:endParaRPr sz="1000" dirty="0" smtClean="0">
              <a:latin typeface="+mn-lt"/>
            </a:endParaRPr>
          </a:p>
          <a:p>
            <a:pPr marL="717550" lvl="2" indent="-269875">
              <a:buFont typeface="Wingdings" pitchFamily="2" charset="2"/>
              <a:buChar char="§"/>
            </a:pPr>
            <a:r>
              <a:rPr sz="2500" dirty="0" smtClean="0">
                <a:latin typeface="+mn-lt"/>
              </a:rPr>
              <a:t>Les </a:t>
            </a:r>
            <a:r>
              <a:rPr sz="2500" b="1" dirty="0" smtClean="0">
                <a:latin typeface="+mn-lt"/>
              </a:rPr>
              <a:t>besoins permanents </a:t>
            </a:r>
            <a:r>
              <a:rPr sz="2500" dirty="0" smtClean="0">
                <a:latin typeface="+mn-lt"/>
              </a:rPr>
              <a:t> de l'entreprise,  nécessaires au démarrage de l'entreprise mais aussi pendant toute son activité</a:t>
            </a:r>
          </a:p>
          <a:p>
            <a:pPr marL="717550" lvl="2" indent="-269875">
              <a:buFont typeface="Wingdings" pitchFamily="2" charset="2"/>
              <a:buChar char="§"/>
            </a:pPr>
            <a:endParaRPr sz="2500" dirty="0">
              <a:latin typeface="+mn-lt"/>
            </a:endParaRPr>
          </a:p>
          <a:p>
            <a:pPr marL="717550" lvl="2" indent="-269875">
              <a:buFont typeface="Wingdings" pitchFamily="2" charset="2"/>
              <a:buChar char="§"/>
            </a:pPr>
            <a:r>
              <a:rPr sz="2500" dirty="0" smtClean="0">
                <a:latin typeface="+mn-lt"/>
              </a:rPr>
              <a:t>Les </a:t>
            </a:r>
            <a:r>
              <a:rPr sz="2500" b="1" dirty="0" smtClean="0">
                <a:latin typeface="+mn-lt"/>
              </a:rPr>
              <a:t>ressources durables </a:t>
            </a:r>
            <a:r>
              <a:rPr sz="2500" dirty="0" smtClean="0">
                <a:latin typeface="+mn-lt"/>
              </a:rPr>
              <a:t>qu'elle peut affecter à ces besoins </a:t>
            </a:r>
            <a:endParaRPr lang="fr-FR" sz="2500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 Plan de financement  </a:t>
            </a:r>
            <a:br>
              <a:rPr dirty="0" smtClean="0"/>
            </a:br>
            <a:r>
              <a:rPr dirty="0" smtClean="0"/>
              <a:t>Principe général</a:t>
            </a:r>
            <a:endParaRPr lang="fr-FR" dirty="0"/>
          </a:p>
        </p:txBody>
      </p:sp>
      <p:pic>
        <p:nvPicPr>
          <p:cNvPr id="7" name="Image 6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9" name="Image 8" descr="Logo-provisoire-Auvergne-Rhone-Alpes-160px.pn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11" name="ZoneTexte 10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6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7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8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 plan de financement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31446"/>
              </p:ext>
            </p:extLst>
          </p:nvPr>
        </p:nvGraphicFramePr>
        <p:xfrm>
          <a:off x="798989" y="1385141"/>
          <a:ext cx="7661429" cy="43853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4173"/>
                <a:gridCol w="790494"/>
                <a:gridCol w="3241021"/>
                <a:gridCol w="1185741"/>
              </a:tblGrid>
              <a:tr h="4531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>
                          <a:effectLst/>
                        </a:rPr>
                        <a:t>BESOINS (en HT)</a:t>
                      </a:r>
                      <a:endParaRPr lang="fr-FR" sz="14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>
                          <a:effectLst/>
                        </a:rPr>
                        <a:t>RESSOURCES</a:t>
                      </a:r>
                      <a:endParaRPr lang="fr-FR" sz="14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3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001E"/>
                    </a:solidFill>
                  </a:tcPr>
                </a:tc>
              </a:tr>
              <a:tr h="271515"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  <a:hlinkClick r:id="rId2" action="ppaction://hlinksldjump"/>
                        </a:rPr>
                        <a:t>Investissements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</a:t>
                      </a:r>
                      <a:r>
                        <a:rPr lang="fr-FR" sz="1400" kern="1200" baseline="0" dirty="0" smtClean="0">
                          <a:effectLst/>
                        </a:rPr>
                        <a:t> </a:t>
                      </a:r>
                      <a:r>
                        <a:rPr lang="fr-FR" sz="1400" kern="1200" dirty="0" smtClean="0">
                          <a:effectLst/>
                        </a:rPr>
                        <a:t>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rowSpan="2"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fr-FR" sz="1400" kern="1200" dirty="0" smtClean="0">
                          <a:effectLst/>
                          <a:hlinkClick r:id="rId3" action="ppaction://hlinksldjump"/>
                        </a:rPr>
                        <a:t>Apport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rowSpan="2"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  <a:tr h="460218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Frais d’établissement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  <a:hlinkClick r:id="rId4" action="ppaction://hlinksldjump"/>
                        </a:rPr>
                        <a:t>Fonds</a:t>
                      </a:r>
                      <a:r>
                        <a:rPr lang="fr-FR" sz="1400" kern="1200" baseline="0" dirty="0" smtClean="0">
                          <a:effectLst/>
                          <a:hlinkClick r:id="rId4" action="ppaction://hlinksldjump"/>
                        </a:rPr>
                        <a:t> de commerce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Aides et Subventions</a:t>
                      </a:r>
                    </a:p>
                  </a:txBody>
                  <a:tcPr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Matériel de production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Matériel de</a:t>
                      </a:r>
                      <a:r>
                        <a:rPr lang="fr-FR" sz="1400" kern="1200" baseline="0" dirty="0" smtClean="0">
                          <a:effectLst/>
                        </a:rPr>
                        <a:t> transport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Emprunts</a:t>
                      </a:r>
                      <a:r>
                        <a:rPr lang="fr-FR" sz="1400" kern="1200" baseline="0" dirty="0" smtClean="0">
                          <a:effectLst/>
                        </a:rPr>
                        <a:t> à moyen et long terme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  <a:tr h="460218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Matériel</a:t>
                      </a:r>
                      <a:r>
                        <a:rPr lang="fr-FR" sz="1400" kern="1200" baseline="0" dirty="0" smtClean="0">
                          <a:effectLst/>
                        </a:rPr>
                        <a:t> et mobilier de bureau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pitchFamily="34" charset="0"/>
                        <a:buNone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  <a:tr h="325694"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  <a:hlinkClick r:id="rId5" action="ppaction://hlinksldjump"/>
                        </a:rPr>
                        <a:t>BFR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algn="r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  <a:tr h="729263"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TVA sur agencement, </a:t>
                      </a:r>
                      <a:r>
                        <a:rPr lang="fr-FR" sz="1400" kern="1200" baseline="0" dirty="0" smtClean="0">
                          <a:effectLst/>
                        </a:rPr>
                        <a:t>mobiliers, travaux, stock</a:t>
                      </a:r>
                      <a:endParaRPr lang="fr-FR" sz="14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marR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     XX €</a:t>
                      </a:r>
                    </a:p>
                    <a:p>
                      <a:pPr marL="288925" indent="-288925" eaLnBrk="1" hangingPunct="1">
                        <a:buFontTx/>
                        <a:buNone/>
                      </a:pPr>
                      <a:endParaRPr lang="fr-FR" sz="1400" b="1" kern="1200" dirty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Crédit de TVA</a:t>
                      </a:r>
                      <a:endParaRPr lang="fr-FR" sz="14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XX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b="1" kern="1200" dirty="0" smtClean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  <a:tr h="594740"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Total</a:t>
                      </a:r>
                      <a:endParaRPr lang="fr-FR" sz="1400" b="1" kern="1200" dirty="0" smtClean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288925" indent="-288925" eaLnBrk="1" hangingPunct="1">
                        <a:buFontTx/>
                        <a:buNone/>
                      </a:pPr>
                      <a:r>
                        <a:rPr lang="fr-FR" sz="1400" kern="1200" dirty="0" smtClean="0">
                          <a:effectLst/>
                        </a:rPr>
                        <a:t>    XX€</a:t>
                      </a:r>
                      <a:endParaRPr lang="fr-FR" sz="1400" b="1" kern="1200" dirty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Total</a:t>
                      </a:r>
                      <a:endParaRPr lang="fr-FR" sz="1400" b="1" kern="1200" dirty="0" smtClean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effectLst/>
                        </a:rPr>
                        <a:t>XX€</a:t>
                      </a:r>
                      <a:endParaRPr lang="fr-FR" sz="1400" b="1" kern="1200" dirty="0" smtClean="0">
                        <a:solidFill>
                          <a:srgbClr val="66003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5" marB="45725" anchor="ctr"/>
                </a:tc>
              </a:tr>
            </a:tbl>
          </a:graphicData>
        </a:graphic>
      </p:graphicFrame>
      <p:pic>
        <p:nvPicPr>
          <p:cNvPr id="17" name="Image 16" descr="LigneSeparationLong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9" name="Image 18" descr="Logo-provisoire-Auvergne-Rhone-Alpes-160px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A quoi cela sert-il ? </a:t>
              </a:r>
              <a:endParaRPr lang="fr-FR" altLang="fr-FR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21" name="ZoneTexte 20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22" name="ZoneTexte 21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4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5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" descr="http://cliparts.tout-images.com/bureautique/livres/003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4" y="548379"/>
            <a:ext cx="842933" cy="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9975" y="2500276"/>
            <a:ext cx="87047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Rénovation, personnalisation et adaptation des locaux à votre activité</a:t>
            </a:r>
          </a:p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Changement du chauffage</a:t>
            </a:r>
          </a:p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Respect des normes de sécurité incendie </a:t>
            </a:r>
            <a:r>
              <a:rPr lang="fr-FR" sz="2000" i="1" dirty="0" smtClean="0"/>
              <a:t>(plan des locaux, extincteur, désenfumage, etc.)</a:t>
            </a:r>
          </a:p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Respect des normes de sécurité électriques </a:t>
            </a:r>
            <a:r>
              <a:rPr lang="fr-FR" sz="2000" i="1" dirty="0" smtClean="0"/>
              <a:t>(protection des personnes, etc.)</a:t>
            </a:r>
          </a:p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Respect des normes d’accessibilité</a:t>
            </a:r>
          </a:p>
          <a:p>
            <a:pPr marL="355600" indent="-355600" algn="just">
              <a:spcBef>
                <a:spcPct val="20000"/>
              </a:spcBef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2000" dirty="0" smtClean="0"/>
              <a:t>Respect des normes d’hygiène et de qualité environnementale …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9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5245098" y="1095299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9975" y="304803"/>
            <a:ext cx="8625557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Investissements</a:t>
            </a:r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10" y="5292956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39269" y="1452452"/>
            <a:ext cx="87047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007434"/>
                </a:solidFill>
              </a:rPr>
              <a:t>Attention  </a:t>
            </a:r>
          </a:p>
          <a:p>
            <a:pPr algn="ctr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007434"/>
                </a:solidFill>
              </a:rPr>
              <a:t>un aménagement est souvent lié à des travaux, ce qui est synonyme de coûts !</a:t>
            </a:r>
          </a:p>
          <a:p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9975" y="304803"/>
            <a:ext cx="8625557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Fonds de commerce</a:t>
            </a:r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10" y="5292956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9975" y="1005589"/>
            <a:ext cx="8340066" cy="2677656"/>
          </a:xfrm>
          <a:prstGeom prst="rect">
            <a:avLst/>
          </a:prstGeom>
          <a:noFill/>
          <a:effectLst>
            <a:glow rad="127000">
              <a:srgbClr val="00794C"/>
            </a:glow>
          </a:effectLst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Fonds de commerce ou artisanal</a:t>
            </a:r>
          </a:p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</a:rPr>
              <a:t>Droit au Bail / Pas de porte</a:t>
            </a:r>
          </a:p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</a:rPr>
              <a:t>Frais d’actes </a:t>
            </a:r>
          </a:p>
          <a:p>
            <a:endParaRPr lang="fr-FR" sz="2400" dirty="0">
              <a:solidFill>
                <a:prstClr val="black"/>
              </a:solidFill>
            </a:endParaRPr>
          </a:p>
          <a:p>
            <a:r>
              <a:rPr lang="fr-FR" sz="2400" dirty="0" smtClean="0">
                <a:solidFill>
                  <a:prstClr val="black"/>
                </a:solidFill>
              </a:rPr>
              <a:t>Etc… 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14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184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433825"/>
            <a:ext cx="7803675" cy="39219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2" action="ppaction://hlinksldjump"/>
              </a:rPr>
              <a:t>Tableaux financiers : A quoi cela sert-il ?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3" action="ppaction://hlinksldjump"/>
              </a:rPr>
              <a:t>Estimation du CA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dirty="0" smtClean="0">
                <a:latin typeface="+mn-lt"/>
                <a:hlinkClick r:id="rId4" action="ppaction://hlinksldjump"/>
              </a:rPr>
              <a:t>Seuil de rentabilité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5" action="ppaction://hlinksldjump"/>
              </a:rPr>
              <a:t>Plan de Financement au démarrage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6" action="ppaction://hlinksldjump"/>
              </a:rPr>
              <a:t>Compte de résultat Prévisionnel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7" action="ppaction://hlinksldjump"/>
              </a:rPr>
              <a:t>Plan de trésorerie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8" action="ppaction://hlinksldjump"/>
              </a:rPr>
              <a:t>Coût de revient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9" action="ppaction://hlinksldjump"/>
              </a:rPr>
              <a:t>Exercices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9977" y="1346537"/>
            <a:ext cx="8704731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363538" algn="just">
              <a:lnSpc>
                <a:spcPct val="90000"/>
              </a:lnSpc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3200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007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quelle hauteur et pourquoi ?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Le ratio d’apport en fonds propres du créateur souhaité par les banques </a:t>
            </a:r>
            <a:r>
              <a:rPr lang="fr-FR" sz="2000" b="1" dirty="0">
                <a:solidFill>
                  <a:srgbClr val="00794C"/>
                </a:solidFill>
              </a:rPr>
              <a:t>est compris entre 20% et 40% des besoins.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Ce ratio mesure le niveau d’engagement financier du créateur exprimé en pourcentage d’apport en fonds propres directs et indirects par rapport aux besoins.</a:t>
            </a:r>
            <a:endParaRPr lang="fr-FR" sz="2000" dirty="0" smtClean="0">
              <a:solidFill>
                <a:srgbClr val="660033"/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  <a:defRPr/>
            </a:pPr>
            <a:endParaRPr lang="fr-FR" sz="2000" dirty="0" smtClean="0"/>
          </a:p>
          <a:p>
            <a:pPr marL="719138" indent="-363538" algn="just">
              <a:lnSpc>
                <a:spcPct val="90000"/>
              </a:lnSpc>
              <a:buClr>
                <a:srgbClr val="007434"/>
              </a:buClr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rgbClr val="007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Sous quelle forme ?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fr-FR" sz="2000" dirty="0" smtClean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Pour les Entreprises individuelles : apport personnel en numéraire </a:t>
            </a:r>
            <a:r>
              <a:rPr lang="fr-FR" sz="2000" dirty="0"/>
              <a:t>ou en nature </a:t>
            </a:r>
            <a:endParaRPr lang="fr-FR" sz="2000" dirty="0" smtClean="0"/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fr-FR" sz="2000" dirty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Pour les Sociétés </a:t>
            </a:r>
            <a:r>
              <a:rPr lang="fr-FR" sz="2000" dirty="0"/>
              <a:t>: en numéraire ou en nature affecté </a:t>
            </a:r>
            <a:r>
              <a:rPr lang="fr-FR" sz="2000" dirty="0" smtClean="0"/>
              <a:t>au </a:t>
            </a:r>
            <a:r>
              <a:rPr lang="fr-FR" sz="2000" dirty="0"/>
              <a:t>capital social et/ou </a:t>
            </a:r>
            <a:r>
              <a:rPr lang="fr-FR" sz="2000" dirty="0" smtClean="0"/>
              <a:t>aux </a:t>
            </a:r>
            <a:r>
              <a:rPr lang="fr-FR" sz="2000" dirty="0"/>
              <a:t>comptes </a:t>
            </a:r>
            <a:r>
              <a:rPr lang="fr-FR" sz="2000" dirty="0" smtClean="0"/>
              <a:t>courants d’associés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fr-FR" sz="2000" b="1" dirty="0">
              <a:solidFill>
                <a:srgbClr val="00794C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33" y="5483947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9975" y="535635"/>
            <a:ext cx="8625557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4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7" y="5226312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6901" y="535635"/>
            <a:ext cx="7780635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BFR - Trésorerie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596901" y="1387567"/>
            <a:ext cx="7780636" cy="32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 dirty="0" smtClean="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 dirty="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 dirty="0" smtClean="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 dirty="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dirty="0" smtClean="0"/>
              <a:t>Le </a:t>
            </a:r>
            <a:r>
              <a:rPr lang="fr-FR" sz="2000" b="1" dirty="0">
                <a:solidFill>
                  <a:srgbClr val="00794C"/>
                </a:solidFill>
              </a:rPr>
              <a:t>besoin en fonds de roulement</a:t>
            </a:r>
            <a:r>
              <a:rPr lang="fr-FR" sz="2000" dirty="0">
                <a:solidFill>
                  <a:srgbClr val="00794C"/>
                </a:solidFill>
              </a:rPr>
              <a:t> </a:t>
            </a:r>
            <a:r>
              <a:rPr lang="fr-FR" sz="2000" dirty="0"/>
              <a:t>(BFR) représente le montant qu'une entreprise doit financer afin de couvrir le </a:t>
            </a:r>
            <a:r>
              <a:rPr lang="fr-FR" sz="2000" b="1" dirty="0">
                <a:solidFill>
                  <a:srgbClr val="00794C"/>
                </a:solidFill>
              </a:rPr>
              <a:t>besoin</a:t>
            </a:r>
            <a:r>
              <a:rPr lang="fr-FR" sz="2000" dirty="0"/>
              <a:t> résultant des décalages des flux de trésorerie correspondant aux décaissements (dépenses) et aux encaissements (recettes) liés à son activité</a:t>
            </a:r>
            <a:r>
              <a:rPr lang="fr-FR" altLang="fr-FR" sz="2000" dirty="0"/>
              <a:t>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2000" dirty="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2000" i="1" dirty="0" smtClean="0"/>
              <a:t>Important</a:t>
            </a:r>
            <a:r>
              <a:rPr lang="fr-FR" altLang="fr-FR" sz="2000" dirty="0" smtClean="0"/>
              <a:t> : les choix relatifs à la politique commerciale de l’entreprise auront une incidence sur le BFR</a:t>
            </a:r>
            <a:endParaRPr lang="fr-FR" alt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6900" y="1626690"/>
            <a:ext cx="8340066" cy="461665"/>
          </a:xfrm>
          <a:prstGeom prst="rect">
            <a:avLst/>
          </a:prstGeom>
          <a:noFill/>
          <a:effectLst>
            <a:glow rad="127000">
              <a:srgbClr val="00794C"/>
            </a:glo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Formule</a:t>
            </a:r>
            <a:r>
              <a:rPr lang="fr-F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=  Stock HT + Crédit Client TTC – Crédit fournisseurs TTC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865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Compte de résultat prévisionnel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420">
            <a:off x="4721633" y="1751278"/>
            <a:ext cx="1461415" cy="146423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0829" y="1903233"/>
            <a:ext cx="8269195" cy="2716774"/>
          </a:xfrm>
        </p:spPr>
        <p:txBody>
          <a:bodyPr/>
          <a:lstStyle/>
          <a:p>
            <a:r>
              <a:rPr sz="2000" dirty="0" smtClean="0">
                <a:latin typeface="+mn-lt"/>
              </a:rPr>
              <a:t>A quoi cela sert-il ? </a:t>
            </a:r>
          </a:p>
          <a:p>
            <a:pPr indent="0">
              <a:buNone/>
            </a:pPr>
            <a:endParaRPr sz="20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sz="2000" dirty="0" smtClean="0">
                <a:latin typeface="+mn-lt"/>
              </a:rPr>
              <a:t>Lister les </a:t>
            </a:r>
            <a:r>
              <a:rPr sz="2000" b="1" dirty="0" smtClean="0">
                <a:latin typeface="+mn-lt"/>
              </a:rPr>
              <a:t>charges </a:t>
            </a:r>
            <a:r>
              <a:rPr sz="2000" dirty="0" smtClean="0">
                <a:latin typeface="+mn-lt"/>
              </a:rPr>
              <a:t>liées à l'activité </a:t>
            </a:r>
          </a:p>
          <a:p>
            <a:pPr>
              <a:buFont typeface="Wingdings" pitchFamily="2" charset="2"/>
              <a:buChar char="§"/>
            </a:pPr>
            <a:r>
              <a:rPr sz="2000" dirty="0" smtClean="0">
                <a:latin typeface="+mn-lt"/>
              </a:rPr>
              <a:t>Reprendre le </a:t>
            </a:r>
            <a:r>
              <a:rPr sz="2000" b="1" dirty="0" smtClean="0">
                <a:latin typeface="+mn-lt"/>
              </a:rPr>
              <a:t>CA</a:t>
            </a:r>
            <a:r>
              <a:rPr sz="2000" dirty="0" smtClean="0">
                <a:latin typeface="+mn-lt"/>
              </a:rPr>
              <a:t> calculé en phase d'étude de marché</a:t>
            </a:r>
          </a:p>
          <a:p>
            <a:pPr>
              <a:buFont typeface="Wingdings" pitchFamily="2" charset="2"/>
              <a:buChar char="§"/>
            </a:pPr>
            <a:r>
              <a:rPr sz="2000" b="1" dirty="0" smtClean="0">
                <a:latin typeface="+mn-lt"/>
              </a:rPr>
              <a:t>Définir </a:t>
            </a:r>
            <a:r>
              <a:rPr sz="2000" dirty="0" smtClean="0">
                <a:latin typeface="+mn-lt"/>
              </a:rPr>
              <a:t>si les produits couvrent les charges liés à l'activité et si le projet est rentable  </a:t>
            </a:r>
            <a:endParaRPr sz="2000" b="1" dirty="0" smtClean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 compte de résultat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8" name="Image 7" descr="LigneSeparationLong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0" name="Image 9" descr="Logo-provisoire-Auvergne-Rhone-Alpes-160px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6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7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13" name="ZoneTexte 12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8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521852" y="4522030"/>
            <a:ext cx="6253203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0" lvl="2" algn="ctr">
              <a:buClr>
                <a:srgbClr val="D2B022"/>
              </a:buClr>
            </a:pP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Permet de distinguer le CHIFFRE D’AFFAIRES et </a:t>
            </a:r>
          </a:p>
          <a:p>
            <a:pPr marL="0" lvl="2" algn="ctr">
              <a:buClr>
                <a:srgbClr val="D2B022"/>
              </a:buClr>
            </a:pP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le BENEFICE </a:t>
            </a:r>
            <a:endParaRPr lang="fr-FR" alt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1039015" y="4178206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8953" y="290823"/>
            <a:ext cx="8229600" cy="1143000"/>
          </a:xfrm>
        </p:spPr>
        <p:txBody>
          <a:bodyPr/>
          <a:lstStyle/>
          <a:p>
            <a:r>
              <a:rPr smtClean="0"/>
              <a:t>Le compte de résultat prévisionnel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521852" y="1541501"/>
            <a:ext cx="7026925" cy="3095566"/>
            <a:chOff x="1477409" y="1655966"/>
            <a:chExt cx="7026925" cy="309556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77409" y="1662446"/>
              <a:ext cx="3094594" cy="40011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dirty="0">
                  <a:solidFill>
                    <a:schemeClr val="tx1"/>
                  </a:solidFill>
                </a:rPr>
                <a:t>CHARGES</a:t>
              </a:r>
              <a:r>
                <a:rPr lang="fr-FR" b="1" dirty="0">
                  <a:solidFill>
                    <a:schemeClr val="tx1"/>
                  </a:solidFill>
                </a:rPr>
                <a:t>  </a:t>
              </a:r>
              <a:r>
                <a:rPr lang="fr-FR" b="1" dirty="0" smtClean="0">
                  <a:solidFill>
                    <a:schemeClr val="tx1"/>
                  </a:solidFill>
                </a:rPr>
                <a:t>(hors taxes)</a:t>
              </a:r>
              <a:endParaRPr lang="fr-FR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40586" y="1655966"/>
              <a:ext cx="3334351" cy="40011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000" b="1">
                  <a:solidFill>
                    <a:schemeClr val="bg2">
                      <a:lumMod val="25000"/>
                    </a:schemeClr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fr-FR" dirty="0"/>
                <a:t>PRODUITS (hors taxes)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4844" y="2181598"/>
              <a:ext cx="3067988" cy="256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</a:rPr>
                <a:t>Achats de matières premières</a:t>
              </a: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</a:rPr>
                <a:t>Achat de marchandises</a:t>
              </a: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  <a:hlinkClick r:id="rId2" action="ppaction://hlinksldjump"/>
                </a:rPr>
                <a:t>Charges externes (frais généraux) </a:t>
              </a:r>
              <a:endParaRPr lang="fr-FR" sz="1400" b="1" dirty="0" smtClean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  <a:hlinkClick r:id="rId3" action="ppaction://hlinksldjump"/>
                </a:rPr>
                <a:t>Impôts et taxes</a:t>
              </a:r>
              <a:endParaRPr lang="fr-FR" sz="1400" b="1" dirty="0" smtClean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  <a:hlinkClick r:id="rId4" action="ppaction://hlinksldjump"/>
                </a:rPr>
                <a:t>Charges de Personnel</a:t>
              </a:r>
              <a:endParaRPr lang="fr-FR" sz="1400" b="1" dirty="0" smtClean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</a:rPr>
                <a:t>Cotisations personnelles obligatoires</a:t>
              </a: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  <a:hlinkClick r:id="rId5" action="ppaction://hlinksldjump"/>
                </a:rPr>
                <a:t>Dotations aux Amortissements</a:t>
              </a:r>
              <a:endParaRPr lang="fr-FR" sz="1400" b="1" dirty="0" smtClean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prstClr val="black"/>
                  </a:solidFill>
                </a:rPr>
                <a:t>Charges Financières (intérêt emprunt)</a:t>
              </a:r>
              <a:endParaRPr lang="fr-FR" sz="14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064048" y="2253093"/>
              <a:ext cx="344028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prstClr val="black"/>
                  </a:solidFill>
                </a:rPr>
                <a:t>Produits d’exploitation :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285750" indent="-285750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prstClr val="black"/>
                  </a:solidFill>
                </a:rPr>
                <a:t>Chiffre d’affaires</a:t>
              </a:r>
              <a:r>
                <a:rPr lang="fr-FR" sz="1000" b="1" dirty="0" smtClean="0">
                  <a:solidFill>
                    <a:prstClr val="black"/>
                  </a:solidFill>
                </a:rPr>
                <a:t> </a:t>
              </a:r>
              <a:r>
                <a:rPr lang="fr-FR" sz="1200" b="1" dirty="0">
                  <a:solidFill>
                    <a:prstClr val="black"/>
                  </a:solidFill>
                </a:rPr>
                <a:t> </a:t>
              </a:r>
              <a:r>
                <a:rPr lang="fr-FR" sz="1200" b="1" dirty="0" smtClean="0">
                  <a:solidFill>
                    <a:prstClr val="black"/>
                  </a:solidFill>
                </a:rPr>
                <a:t>: vente de marchandises et/ou   </a:t>
              </a:r>
            </a:p>
            <a:p>
              <a:pPr marL="285750" indent="-285750"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prstClr val="black"/>
                  </a:solidFill>
                </a:rPr>
                <a:t> </a:t>
              </a:r>
              <a:r>
                <a:rPr lang="fr-FR" sz="1200" b="1" dirty="0" smtClean="0">
                  <a:solidFill>
                    <a:prstClr val="black"/>
                  </a:solidFill>
                </a:rPr>
                <a:t>                                                de produits finis</a:t>
              </a:r>
            </a:p>
            <a:p>
              <a:pPr marL="285750" indent="-285750">
                <a:spcBef>
                  <a:spcPct val="50000"/>
                </a:spcBef>
                <a:defRPr/>
              </a:pPr>
              <a:endParaRPr lang="fr-FR" sz="1400" b="1" dirty="0" smtClean="0">
                <a:solidFill>
                  <a:prstClr val="black"/>
                </a:solidFill>
              </a:endParaRPr>
            </a:p>
            <a:p>
              <a:pPr marL="285750" indent="-285750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prstClr val="black"/>
                  </a:solidFill>
                </a:rPr>
                <a:t>Chiffre d’affaires : </a:t>
              </a:r>
              <a:r>
                <a:rPr lang="fr-FR" sz="1200" b="1" dirty="0" smtClean="0">
                  <a:solidFill>
                    <a:prstClr val="black"/>
                  </a:solidFill>
                </a:rPr>
                <a:t>prestation de services</a:t>
              </a:r>
              <a:endParaRPr lang="fr-FR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725808" y="5164948"/>
            <a:ext cx="5524027" cy="478773"/>
            <a:chOff x="1477409" y="5468261"/>
            <a:chExt cx="5524027" cy="478773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477409" y="5485369"/>
              <a:ext cx="1080000" cy="40011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schemeClr val="bg2">
                      <a:lumMod val="25000"/>
                    </a:schemeClr>
                  </a:solidFill>
                </a:rPr>
                <a:t>Produits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2727188" y="5476815"/>
              <a:ext cx="2873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dirty="0">
                  <a:solidFill>
                    <a:prstClr val="black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4860092" y="5485369"/>
              <a:ext cx="3603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400" dirty="0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5595455" y="5468261"/>
              <a:ext cx="1405981" cy="40011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</a:rPr>
                <a:t>Résultat</a:t>
              </a:r>
              <a:endParaRPr lang="fr-FR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3195013" y="5485369"/>
              <a:ext cx="1080000" cy="40011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schemeClr val="bg2">
                      <a:lumMod val="25000"/>
                    </a:schemeClr>
                  </a:solidFill>
                </a:rPr>
                <a:t>Charges</a:t>
              </a:r>
            </a:p>
          </p:txBody>
        </p:sp>
      </p:grpSp>
      <p:pic>
        <p:nvPicPr>
          <p:cNvPr id="25" name="Image 24" descr="LigneSeparationLong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27" name="Image 26" descr="Logo-provisoire-Auvergne-Rhone-Alpes-160px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30" name="ZoneTexte 29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4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5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Connecteur droit 36"/>
          <p:cNvCxnSpPr/>
          <p:nvPr/>
        </p:nvCxnSpPr>
        <p:spPr>
          <a:xfrm>
            <a:off x="4871357" y="1433822"/>
            <a:ext cx="0" cy="342323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://cliparts.tout-images.com/bureautique/livres/003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4" y="533245"/>
            <a:ext cx="842933" cy="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102659" y="1582344"/>
            <a:ext cx="6750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Eau / Electricité / Gaz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Téléphone / Frais postaux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Petit Equipement / Fourniture administratives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Loyer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Assurance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Expert comptable / Avocat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Entretien véhicule / local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Déplacements / Carburant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Frais bancaire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Documentation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Emballage, Consommables, Produits entretien courant 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Vêtement professionnel  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Sous-traitance / personnel intérimaire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Mission réception / Cadeaux clientèle / Publicité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Etc…</a:t>
            </a:r>
          </a:p>
          <a:p>
            <a:pPr>
              <a:spcBef>
                <a:spcPts val="0"/>
              </a:spcBef>
            </a:pPr>
            <a:endParaRPr lang="fr-FR" dirty="0" smtClean="0">
              <a:solidFill>
                <a:prstClr val="black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36933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6901" y="997300"/>
            <a:ext cx="7780635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prstClr val="black"/>
                </a:solidFill>
              </a:rPr>
              <a:t>Frais de fonctionnement (frais généraux) </a:t>
            </a:r>
            <a:endParaRPr lang="fr-FR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659" y="1759898"/>
            <a:ext cx="675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Contribution Economique Territoriale (CET)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Cotisation Foncière des Entreprises (CFE)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Taxe </a:t>
            </a:r>
            <a:r>
              <a:rPr lang="fr-FR" dirty="0">
                <a:solidFill>
                  <a:prstClr val="black"/>
                </a:solidFill>
              </a:rPr>
              <a:t>pour frais de Chambre de Métiers </a:t>
            </a:r>
          </a:p>
          <a:p>
            <a:pPr>
              <a:spcBef>
                <a:spcPts val="0"/>
              </a:spcBef>
            </a:pPr>
            <a:r>
              <a:rPr lang="fr-FR" dirty="0">
                <a:solidFill>
                  <a:prstClr val="black"/>
                </a:solidFill>
              </a:rPr>
              <a:t>Taxe d’apprentissage </a:t>
            </a:r>
            <a:endParaRPr lang="fr-FR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Participation Formation Continue</a:t>
            </a: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prstClr val="black"/>
                </a:solidFill>
              </a:rPr>
              <a:t>Etc</a:t>
            </a:r>
            <a:r>
              <a:rPr lang="fr-FR" dirty="0" smtClean="0">
                <a:solidFill>
                  <a:prstClr val="black"/>
                </a:solidFill>
              </a:rPr>
              <a:t> …</a:t>
            </a:r>
            <a:endParaRPr lang="fr-FR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fr-FR" dirty="0" smtClean="0">
              <a:solidFill>
                <a:prstClr val="black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4721662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6901" y="997300"/>
            <a:ext cx="7780635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prstClr val="black"/>
                </a:solidFill>
              </a:rPr>
              <a:t>Impôts et taxes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83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659" y="1759898"/>
            <a:ext cx="675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Salaires Bruts des </a:t>
            </a:r>
            <a:r>
              <a:rPr lang="fr-FR" dirty="0">
                <a:solidFill>
                  <a:prstClr val="black"/>
                </a:solidFill>
              </a:rPr>
              <a:t>salariés et assimilés salariés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</a:rPr>
              <a:t>Charges sociales des salariés et assimilés salariés</a:t>
            </a:r>
          </a:p>
          <a:p>
            <a:pPr>
              <a:spcBef>
                <a:spcPts val="0"/>
              </a:spcBef>
            </a:pPr>
            <a:endParaRPr lang="fr-FR" dirty="0" smtClean="0">
              <a:solidFill>
                <a:prstClr val="black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4721662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6901" y="997300"/>
            <a:ext cx="7780635" cy="461665"/>
          </a:xfrm>
          <a:prstGeom prst="rect">
            <a:avLst/>
          </a:prstGeom>
          <a:solidFill>
            <a:srgbClr val="007434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prstClr val="black"/>
                </a:solidFill>
              </a:rPr>
              <a:t>Les charges de Personnel  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4133716"/>
          </a:xfrm>
        </p:spPr>
        <p:txBody>
          <a:bodyPr/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o"/>
            </a:pPr>
            <a:r>
              <a:rPr lang="fr-FR" dirty="0">
                <a:latin typeface="Calibri" pitchFamily="34" charset="0"/>
              </a:rPr>
              <a:t>Amortissement  = notion comptable, </a:t>
            </a:r>
            <a:r>
              <a:rPr lang="fr-FR" dirty="0" smtClean="0">
                <a:latin typeface="Calibri" pitchFamily="34" charset="0"/>
              </a:rPr>
              <a:t>il constate une dépréciation </a:t>
            </a:r>
            <a:r>
              <a:rPr lang="fr-FR" dirty="0">
                <a:latin typeface="Calibri" pitchFamily="34" charset="0"/>
              </a:rPr>
              <a:t>c’est-à-dire la perte de valeur subie par une immobilisation corporelle ou incorporelle.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dirty="0">
                <a:latin typeface="Calibri" pitchFamily="34" charset="0"/>
              </a:rPr>
              <a:t>3 conditions doivent être réunies pour amortir :</a:t>
            </a:r>
          </a:p>
          <a:p>
            <a:pPr marL="742950" lvl="1" indent="-387350" algn="just">
              <a:buFont typeface="Wingdings" panose="05000000000000000000" pitchFamily="2" charset="2"/>
              <a:buChar char="§"/>
            </a:pPr>
            <a:r>
              <a:rPr lang="fr-FR" dirty="0">
                <a:latin typeface="Calibri" pitchFamily="34" charset="0"/>
              </a:rPr>
              <a:t>Le bien est destiné à rester durablement dans l’entreprise, valeur </a:t>
            </a:r>
            <a:r>
              <a:rPr lang="fr-FR" b="1" dirty="0">
                <a:latin typeface="Calibri" pitchFamily="34" charset="0"/>
              </a:rPr>
              <a:t>supérieure à 500 € HT</a:t>
            </a:r>
          </a:p>
          <a:p>
            <a:pPr marL="742950" lvl="1" indent="-387350" algn="just">
              <a:buFont typeface="Wingdings" panose="05000000000000000000" pitchFamily="2" charset="2"/>
              <a:buChar char="§"/>
            </a:pPr>
            <a:r>
              <a:rPr lang="fr-FR" dirty="0">
                <a:latin typeface="Calibri" pitchFamily="34" charset="0"/>
              </a:rPr>
              <a:t>Les immobilisations doivent être inscrites à l’actif du bilan</a:t>
            </a:r>
          </a:p>
          <a:p>
            <a:pPr marL="742950" lvl="1" indent="-387350" algn="just">
              <a:buFont typeface="Wingdings" panose="05000000000000000000" pitchFamily="2" charset="2"/>
              <a:buChar char="§"/>
            </a:pPr>
            <a:r>
              <a:rPr lang="fr-FR" dirty="0">
                <a:latin typeface="Calibri" pitchFamily="34" charset="0"/>
              </a:rPr>
              <a:t>Le bien doit se déprécier par l’usure ou le temps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o"/>
            </a:pPr>
            <a:r>
              <a:rPr lang="fr-FR" dirty="0">
                <a:latin typeface="Calibri" pitchFamily="34" charset="0"/>
              </a:rPr>
              <a:t>Durée d’amortissement fixée par des règles fiscales et de la durée d’utilisation.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dirty="0">
                <a:latin typeface="Calibri" pitchFamily="34" charset="0"/>
              </a:rPr>
              <a:t>2 types d’amortissement :</a:t>
            </a:r>
          </a:p>
          <a:p>
            <a:pPr marL="457200" lvl="1" indent="0">
              <a:buNone/>
            </a:pPr>
            <a:r>
              <a:rPr lang="fr-FR" dirty="0" smtClean="0">
                <a:latin typeface="Calibri" pitchFamily="34" charset="0"/>
              </a:rPr>
              <a:t>Linéaire </a:t>
            </a:r>
            <a:endParaRPr lang="fr-FR" dirty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fr-FR" dirty="0" smtClean="0">
                <a:latin typeface="Calibri" pitchFamily="34" charset="0"/>
              </a:rPr>
              <a:t>Dégressif (très rarement utilisé dans l’Artisanat)</a:t>
            </a:r>
            <a:endParaRPr lang="fr-FR" dirty="0">
              <a:latin typeface="Calibri" pitchFamily="34" charset="0"/>
            </a:endParaRP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amortissements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18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smtClean="0">
                <a:latin typeface="+mn-lt"/>
              </a:rPr>
              <a:t>Le bénéfice comptable de l'année doit couvrir  : </a:t>
            </a:r>
          </a:p>
          <a:p>
            <a:endParaRPr sz="2000" dirty="0" smtClean="0">
              <a:latin typeface="+mn-lt"/>
            </a:endParaRPr>
          </a:p>
          <a:p>
            <a:pPr marL="717550" lvl="2" indent="-358775">
              <a:buFont typeface="Wingdings" pitchFamily="2" charset="2"/>
              <a:buChar char="§"/>
            </a:pPr>
            <a:r>
              <a:rPr sz="2000" dirty="0" smtClean="0">
                <a:latin typeface="+mn-lt"/>
              </a:rPr>
              <a:t>La rémunération du chef d'entreprise </a:t>
            </a:r>
          </a:p>
          <a:p>
            <a:pPr marL="717550" lvl="2" indent="-358775"/>
            <a:r>
              <a:rPr sz="2000" dirty="0" smtClean="0">
                <a:latin typeface="+mn-lt"/>
              </a:rPr>
              <a:t>(pour les entreprises soumises uniquement à l'Impôt sur le Revenu)</a:t>
            </a:r>
          </a:p>
          <a:p>
            <a:pPr marL="717550" lvl="2" indent="-358775">
              <a:buFont typeface="Wingdings" pitchFamily="2" charset="2"/>
              <a:buChar char="§"/>
            </a:pPr>
            <a:r>
              <a:rPr sz="2000" dirty="0" smtClean="0">
                <a:latin typeface="+mn-lt"/>
              </a:rPr>
              <a:t>Le renouvellement du matériel </a:t>
            </a:r>
          </a:p>
          <a:p>
            <a:pPr marL="717550" lvl="2" indent="-358775">
              <a:buFont typeface="Wingdings" pitchFamily="2" charset="2"/>
              <a:buChar char="§"/>
            </a:pPr>
            <a:r>
              <a:rPr sz="2000" b="1" dirty="0" smtClean="0">
                <a:latin typeface="+mn-lt"/>
              </a:rPr>
              <a:t>Le remboursement de l'emprunt </a:t>
            </a:r>
          </a:p>
          <a:p>
            <a:pPr marL="717550" lvl="2" indent="-358775">
              <a:buFont typeface="Wingdings" pitchFamily="2" charset="2"/>
              <a:buChar char="§"/>
            </a:pPr>
            <a:r>
              <a:rPr sz="2000" dirty="0" smtClean="0">
                <a:latin typeface="+mn-lt"/>
              </a:rPr>
              <a:t>La constitution d'une réserve pour faire face aux imprévus </a:t>
            </a:r>
            <a:r>
              <a:rPr lang="fr-FR" sz="2000" dirty="0" smtClean="0">
                <a:latin typeface="+mn-lt"/>
              </a:rPr>
              <a:t>…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 compte de résultat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65" y="4366541"/>
            <a:ext cx="1334493" cy="1184938"/>
          </a:xfrm>
          <a:prstGeom prst="rect">
            <a:avLst/>
          </a:prstGeom>
        </p:spPr>
      </p:pic>
      <p:pic>
        <p:nvPicPr>
          <p:cNvPr id="9" name="Image 8" descr="LigneSeparationLo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1" name="Image 10" descr="Logo-provisoire-Auvergne-Rhone-Alpes-160px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13" name="ZoneTexte 12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8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Tableaux financiers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7221" y="4913644"/>
            <a:ext cx="5912803" cy="914400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171E"/>
                </a:solidFill>
                <a:effectLst/>
                <a:uLnTx/>
                <a:uFillTx/>
                <a:latin typeface="Arial Black" pitchFamily="34" charset="0"/>
                <a:ea typeface="ＭＳ Ｐゴシック" charset="0"/>
                <a:cs typeface="ＭＳ Ｐゴシック" charset="0"/>
              </a:rPr>
              <a:t>… A quoi cela sert-il ? 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81171E"/>
              </a:solidFill>
              <a:effectLst/>
              <a:uLnTx/>
              <a:uFillTx/>
              <a:latin typeface="Arial Black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Plan de trésorerie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4501" y="1572005"/>
            <a:ext cx="7803675" cy="1843548"/>
          </a:xfrm>
        </p:spPr>
        <p:txBody>
          <a:bodyPr/>
          <a:lstStyle/>
          <a:p>
            <a:r>
              <a:rPr sz="2200" dirty="0" smtClean="0">
                <a:latin typeface="+mn-lt"/>
              </a:rPr>
              <a:t>Mesurer si la trésorerie initiale est suffisante</a:t>
            </a:r>
          </a:p>
          <a:p>
            <a:endParaRPr sz="2200" dirty="0">
              <a:latin typeface="+mn-lt"/>
            </a:endParaRPr>
          </a:p>
          <a:p>
            <a:r>
              <a:rPr sz="2200" dirty="0" smtClean="0">
                <a:latin typeface="+mn-lt"/>
              </a:rPr>
              <a:t>Vérifier que l'entreprise ne rencontrera pas de difficultés de trésorerie </a:t>
            </a:r>
          </a:p>
          <a:p>
            <a:endParaRPr sz="2200" dirty="0">
              <a:latin typeface="+mn-lt"/>
            </a:endParaRPr>
          </a:p>
          <a:p>
            <a:r>
              <a:rPr sz="2200" dirty="0" smtClean="0">
                <a:latin typeface="+mn-lt"/>
              </a:rPr>
              <a:t>Conforter ou non le calcul initial du Besoin en Fonds de Roulement (BFR) </a:t>
            </a:r>
          </a:p>
          <a:p>
            <a:endParaRPr lang="fr-FR" sz="2200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 quoi cela sert-il ?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6577" y="4542130"/>
            <a:ext cx="7984427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171450" indent="-171450"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Char char="â"/>
              <a:defRPr sz="1400" b="1"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fr-FR" alt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IMPORTANT quand l’activité est fluctuante (saisonnalité, création d’activité … )</a:t>
            </a:r>
          </a:p>
        </p:txBody>
      </p:sp>
      <p:pic>
        <p:nvPicPr>
          <p:cNvPr id="8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383">
            <a:off x="7675265" y="3884125"/>
            <a:ext cx="796999" cy="7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LigneSeparationLong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1" name="Image 10" descr="Logo-provisoire-Auvergne-Rhone-Alpes-160px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6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13" name="ZoneTexte 12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7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8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Modèle de plan de trésorerie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7" name="Picture 2" descr="http://cliparts.tout-images.com/bureautique/livres/003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6" y="574000"/>
            <a:ext cx="842933" cy="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82019"/>
              </p:ext>
            </p:extLst>
          </p:nvPr>
        </p:nvGraphicFramePr>
        <p:xfrm>
          <a:off x="271495" y="1082151"/>
          <a:ext cx="8206678" cy="5626016"/>
        </p:xfrm>
        <a:graphic>
          <a:graphicData uri="http://schemas.openxmlformats.org/drawingml/2006/table">
            <a:tbl>
              <a:tblPr/>
              <a:tblGrid>
                <a:gridCol w="3433859"/>
                <a:gridCol w="580586"/>
                <a:gridCol w="343084"/>
                <a:gridCol w="484333"/>
                <a:gridCol w="679280"/>
                <a:gridCol w="671384"/>
                <a:gridCol w="671384"/>
                <a:gridCol w="671384"/>
                <a:gridCol w="671384"/>
              </a:tblGrid>
              <a:tr h="134973">
                <a:tc gridSpan="9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3366FF"/>
                        </a:solidFill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435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+mn-lt"/>
                          <a:hlinkClick r:id="rId4" action="ppaction://hlinksldjump"/>
                        </a:rPr>
                        <a:t>PLAN DE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  <a:hlinkClick r:id="rId4" action="ppaction://hlinksldjump"/>
                        </a:rPr>
                        <a:t>TRESORERIE</a:t>
                      </a:r>
                      <a:endParaRPr lang="fr-F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JANV.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effectLst/>
                          <a:latin typeface="+mn-lt"/>
                        </a:rPr>
                        <a:t>FEV.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MARS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+mn-lt"/>
                        </a:rPr>
                        <a:t>…..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OCT.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NOV. 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DEC.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Jan n+1</a:t>
                      </a:r>
                      <a:endParaRPr lang="fr-F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A. Encaissements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A1. D'exploitation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ventes encaissées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règlements clients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A2. Hors exploitation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apport en capital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apport en compte courant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emprunts LMT contractés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cession d'immobilisations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B. Décaissements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B1. d'exploitation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paiement marchandises,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 - approvisionnement,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 - matières premières,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fournitures, eau, énergie…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 - autres charges externes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impôts, taxes et versements assimilés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charges de personnel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 - impôt sur les bénéfices,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TVA versée…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charges financières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B2. Hors exploitation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3366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 - remboursement emprunts (principal)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 - investissement en immobilisation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2. </a:t>
                      </a:r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3.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  <a:hlinkClick r:id="rId5" action="ppaction://hlinksldjump"/>
                        </a:rPr>
                        <a:t>Solde </a:t>
                      </a:r>
                      <a:r>
                        <a:rPr lang="fr-FR" sz="1100" b="1" i="0" u="none" strike="noStrike" dirty="0">
                          <a:effectLst/>
                          <a:latin typeface="+mn-lt"/>
                          <a:hlinkClick r:id="rId5" action="ppaction://hlinksldjump"/>
                        </a:rPr>
                        <a:t>du mois </a:t>
                      </a:r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=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1-2 </a:t>
                      </a:r>
                      <a:endParaRPr lang="fr-F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4.</a:t>
                      </a:r>
                      <a:r>
                        <a:rPr lang="fr-FR" sz="11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Solde du compte bancaire</a:t>
                      </a:r>
                      <a:r>
                        <a:rPr lang="fr-FR" sz="11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fr-FR" sz="1100" b="1" i="0" u="none" strike="noStrike" dirty="0">
                          <a:effectLst/>
                          <a:latin typeface="+mn-lt"/>
                        </a:rPr>
                        <a:t>fin de mois 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= 3 +</a:t>
                      </a:r>
                      <a:r>
                        <a:rPr lang="fr-FR" sz="1100" b="1" i="0" u="none" strike="noStrike" baseline="0" dirty="0" smtClean="0">
                          <a:effectLst/>
                          <a:latin typeface="+mn-lt"/>
                        </a:rPr>
                        <a:t> 4 (</a:t>
                      </a:r>
                      <a:r>
                        <a:rPr lang="fr-FR" sz="1100" b="1" i="0" u="none" strike="noStrike" dirty="0" smtClean="0">
                          <a:effectLst/>
                          <a:latin typeface="+mn-lt"/>
                        </a:rPr>
                        <a:t>m-1)</a:t>
                      </a:r>
                      <a:endParaRPr lang="fr-F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b="1" u="sng" dirty="0">
                <a:latin typeface="+mn-lt"/>
                <a:cs typeface="Arial" charset="0"/>
              </a:rPr>
              <a:t>Comment établir un plan de trésorerie</a:t>
            </a:r>
            <a:r>
              <a:rPr sz="2000" b="1" u="sng" dirty="0" smtClean="0">
                <a:latin typeface="+mn-lt"/>
                <a:cs typeface="Arial" charset="0"/>
              </a:rPr>
              <a:t>?</a:t>
            </a:r>
          </a:p>
          <a:p>
            <a:pPr>
              <a:buNone/>
            </a:pPr>
            <a:endParaRPr sz="1400" b="1" u="sng" dirty="0" smtClean="0">
              <a:latin typeface="+mn-lt"/>
              <a:cs typeface="Arial" charset="0"/>
            </a:endParaRPr>
          </a:p>
          <a:p>
            <a:pPr>
              <a:buNone/>
            </a:pPr>
            <a:r>
              <a:rPr b="1" dirty="0">
                <a:solidFill>
                  <a:srgbClr val="E99417"/>
                </a:solidFill>
                <a:latin typeface="+mn-lt"/>
              </a:rPr>
              <a:t>Principe</a:t>
            </a:r>
            <a:r>
              <a:rPr dirty="0">
                <a:latin typeface="+mn-lt"/>
              </a:rPr>
              <a:t>  : constituer les relevés bancaires prévisionnels des premiers mois.</a:t>
            </a:r>
          </a:p>
          <a:p>
            <a:endParaRPr sz="800" dirty="0">
              <a:latin typeface="+mn-lt"/>
            </a:endParaRPr>
          </a:p>
          <a:p>
            <a:pPr>
              <a:buNone/>
            </a:pPr>
            <a:r>
              <a:rPr dirty="0">
                <a:latin typeface="+mn-lt"/>
              </a:rPr>
              <a:t>Enregistrement mois par mois des : </a:t>
            </a:r>
          </a:p>
          <a:p>
            <a:pPr marL="715963" indent="-285750">
              <a:buFont typeface="Wingdings" pitchFamily="2" charset="2"/>
              <a:buChar char="§"/>
            </a:pPr>
            <a:r>
              <a:rPr dirty="0" smtClean="0">
                <a:latin typeface="+mn-lt"/>
              </a:rPr>
              <a:t>encaissement </a:t>
            </a:r>
            <a:r>
              <a:rPr dirty="0">
                <a:latin typeface="+mn-lt"/>
              </a:rPr>
              <a:t>et décaissement TTC d’exploitation (chiffre d’affaires, achats de marchandises, charges externes… </a:t>
            </a:r>
          </a:p>
          <a:p>
            <a:pPr marL="715963" indent="-285750">
              <a:buFont typeface="Wingdings" pitchFamily="2" charset="2"/>
              <a:buChar char="§"/>
            </a:pPr>
            <a:r>
              <a:rPr dirty="0">
                <a:solidFill>
                  <a:prstClr val="black"/>
                </a:solidFill>
                <a:latin typeface="+mn-lt"/>
              </a:rPr>
              <a:t>encaissement et décaissement TTC hors exploitation (Apport personnel, financement bancaire, investissement</a:t>
            </a:r>
            <a:r>
              <a:rPr dirty="0" smtClean="0">
                <a:solidFill>
                  <a:prstClr val="black"/>
                </a:solidFill>
                <a:latin typeface="+mn-lt"/>
              </a:rPr>
              <a:t>…)</a:t>
            </a:r>
          </a:p>
          <a:p>
            <a:pPr marL="715963" indent="-285750">
              <a:buFont typeface="Wingdings" pitchFamily="2" charset="2"/>
              <a:buChar char="§"/>
            </a:pPr>
            <a:endParaRPr sz="8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r>
              <a:rPr dirty="0" smtClean="0">
                <a:solidFill>
                  <a:prstClr val="black"/>
                </a:solidFill>
                <a:latin typeface="+mn-lt"/>
              </a:rPr>
              <a:t>Calcul </a:t>
            </a:r>
            <a:r>
              <a:rPr dirty="0">
                <a:solidFill>
                  <a:prstClr val="black"/>
                </a:solidFill>
                <a:latin typeface="+mn-lt"/>
              </a:rPr>
              <a:t>de la différence entre les encaissements et les décaissements et le solde du compte bancaire de chaque </a:t>
            </a:r>
            <a:r>
              <a:rPr dirty="0" smtClean="0">
                <a:solidFill>
                  <a:prstClr val="black"/>
                </a:solidFill>
                <a:latin typeface="+mn-lt"/>
              </a:rPr>
              <a:t>mois</a:t>
            </a:r>
            <a:endParaRPr b="1" u="sng" dirty="0">
              <a:latin typeface="+mn-lt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4501" y="4196446"/>
            <a:ext cx="844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plan de trésorerie est établi généralement sur la première année d’activité  voire 3 ans.</a:t>
            </a:r>
            <a:endParaRPr lang="fr-FR" dirty="0"/>
          </a:p>
        </p:txBody>
      </p:sp>
      <p:pic>
        <p:nvPicPr>
          <p:cNvPr id="10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5" y="4888943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dirty="0" smtClean="0"/>
              <a:t>Comment interpréter les résultats ? </a:t>
            </a:r>
            <a:endParaRPr lang="fr-FR" sz="3000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07" y="1131897"/>
            <a:ext cx="2642947" cy="158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07" y="3479562"/>
            <a:ext cx="2664296" cy="160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space réservé du contenu 4"/>
          <p:cNvSpPr txBox="1">
            <a:spLocks/>
          </p:cNvSpPr>
          <p:nvPr/>
        </p:nvSpPr>
        <p:spPr>
          <a:xfrm>
            <a:off x="475449" y="1412335"/>
            <a:ext cx="5864966" cy="1843548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prstClr val="black"/>
                </a:solidFill>
                <a:latin typeface="Calibri"/>
                <a:cs typeface="Arial" charset="0"/>
              </a:rPr>
              <a:t>Aucun  </a:t>
            </a:r>
            <a:r>
              <a:rPr lang="fr-FR" altLang="fr-FR" b="1" dirty="0">
                <a:solidFill>
                  <a:prstClr val="black"/>
                </a:solidFill>
                <a:latin typeface="Calibri"/>
                <a:cs typeface="Arial" charset="0"/>
              </a:rPr>
              <a:t>solde négatif</a:t>
            </a:r>
          </a:p>
          <a:p>
            <a:pPr lvl="0" algn="just" defTabSz="941388" eaLnBrk="0" hangingPunct="0">
              <a:buNone/>
              <a:tabLst>
                <a:tab pos="622300" algn="l"/>
                <a:tab pos="7531100" algn="l"/>
              </a:tabLst>
            </a:pPr>
            <a:r>
              <a:rPr lang="fr-FR" altLang="fr-FR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charset="0"/>
              </a:rPr>
              <a:t>      Trésorerie </a:t>
            </a:r>
            <a:r>
              <a:rPr lang="fr-FR" altLang="fr-FR" dirty="0">
                <a:solidFill>
                  <a:prstClr val="black"/>
                </a:solidFill>
                <a:latin typeface="Calibri"/>
                <a:cs typeface="Arial" charset="0"/>
              </a:rPr>
              <a:t>de départ suffisante</a:t>
            </a:r>
          </a:p>
          <a:p>
            <a:pPr lvl="0" algn="just" defTabSz="941388" eaLnBrk="0" hangingPunct="0">
              <a:buNone/>
              <a:tabLst>
                <a:tab pos="622300" algn="l"/>
                <a:tab pos="7531100" algn="l"/>
              </a:tabLst>
            </a:pPr>
            <a:endParaRPr lang="fr-FR" altLang="fr-FR" sz="16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fr-FR" altLang="fr-FR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fr-FR" altLang="fr-FR" sz="1600" b="1" dirty="0">
                <a:solidFill>
                  <a:prstClr val="black"/>
                </a:solidFill>
                <a:latin typeface="Calibri"/>
                <a:cs typeface="Arial" charset="0"/>
              </a:rPr>
              <a:t>ou plusieurs soldes négatifs </a:t>
            </a:r>
            <a:r>
              <a:rPr lang="fr-FR" altLang="fr-FR" sz="1600" dirty="0">
                <a:solidFill>
                  <a:prstClr val="black"/>
                </a:solidFill>
                <a:latin typeface="Calibri"/>
                <a:cs typeface="Arial" charset="0"/>
              </a:rPr>
              <a:t>(découverts bancaires) </a:t>
            </a:r>
          </a:p>
          <a:p>
            <a:pPr lvl="0" algn="just" defTabSz="941388" eaLnBrk="0" hangingPunct="0">
              <a:buNone/>
              <a:tabLst>
                <a:tab pos="622300" algn="l"/>
                <a:tab pos="7531100" algn="l"/>
              </a:tabLst>
            </a:pPr>
            <a:r>
              <a:rPr lang="fr-FR" altLang="fr-FR" sz="1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fr-FR" altLang="fr-FR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      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charset="0"/>
              </a:rPr>
              <a:t>Trésorerie </a:t>
            </a:r>
            <a:r>
              <a:rPr lang="fr-FR" altLang="fr-FR" dirty="0">
                <a:solidFill>
                  <a:prstClr val="black"/>
                </a:solidFill>
                <a:latin typeface="Calibri"/>
                <a:cs typeface="Arial" charset="0"/>
              </a:rPr>
              <a:t>de départ insuffisante. </a:t>
            </a:r>
            <a:endParaRPr lang="fr-FR" altLang="fr-FR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lvl="0" algn="just" defTabSz="941388" eaLnBrk="0" hangingPunct="0">
              <a:buNone/>
              <a:tabLst>
                <a:tab pos="622300" algn="l"/>
                <a:tab pos="7531100" algn="l"/>
              </a:tabLst>
            </a:pPr>
            <a:r>
              <a:rPr lang="fr-FR" altLang="fr-FR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charset="0"/>
              </a:rPr>
              <a:t>      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Il </a:t>
            </a:r>
            <a:r>
              <a:rPr lang="fr-FR" altLang="fr-FR" dirty="0">
                <a:solidFill>
                  <a:prstClr val="black"/>
                </a:solidFill>
                <a:latin typeface="Calibri"/>
                <a:cs typeface="Arial" pitchFamily="34" charset="0"/>
              </a:rPr>
              <a:t>faut trouver des ressources supplémentaires et/ou 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    </a:t>
            </a:r>
          </a:p>
          <a:p>
            <a:pPr lvl="0" algn="just" defTabSz="941388" eaLnBrk="0" hangingPunct="0">
              <a:buNone/>
              <a:tabLst>
                <a:tab pos="622300" algn="l"/>
                <a:tab pos="7531100" algn="l"/>
              </a:tabLst>
            </a:pPr>
            <a:r>
              <a:rPr lang="fr-FR" altLang="fr-FR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fr-FR" altLang="fr-FR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      limiter les besoins </a:t>
            </a:r>
            <a:r>
              <a:rPr lang="fr-FR" altLang="fr-FR" dirty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</a:p>
          <a:p>
            <a:pPr marL="715963" lvl="0" indent="-285750" algn="just">
              <a:buFont typeface="Wingdings" pitchFamily="2" charset="2"/>
              <a:buChar char="§"/>
            </a:pPr>
            <a:r>
              <a:rPr lang="fr-FR" altLang="fr-FR" sz="1600" dirty="0">
                <a:solidFill>
                  <a:prstClr val="black"/>
                </a:solidFill>
                <a:latin typeface="Calibri"/>
                <a:cs typeface="Arial" charset="0"/>
              </a:rPr>
              <a:t>Augmenter les apports</a:t>
            </a:r>
          </a:p>
          <a:p>
            <a:pPr marL="715963" lvl="0" indent="-285750" algn="just">
              <a:buFont typeface="Wingdings" pitchFamily="2" charset="2"/>
              <a:buChar char="§"/>
            </a:pPr>
            <a:r>
              <a:rPr lang="fr-FR" altLang="fr-FR" sz="1600" dirty="0">
                <a:solidFill>
                  <a:prstClr val="black"/>
                </a:solidFill>
                <a:latin typeface="Calibri"/>
                <a:cs typeface="Arial" charset="0"/>
              </a:rPr>
              <a:t>Solliciter d’avantage de financements externes (Prêt bancaire, aides...)</a:t>
            </a:r>
          </a:p>
          <a:p>
            <a:pPr marL="715963" lvl="0" indent="-285750" algn="just">
              <a:buFont typeface="Wingdings" pitchFamily="2" charset="2"/>
              <a:buChar char="§"/>
            </a:pPr>
            <a:r>
              <a:rPr lang="fr-FR" altLang="fr-FR" sz="1600" dirty="0">
                <a:solidFill>
                  <a:prstClr val="black"/>
                </a:solidFill>
                <a:latin typeface="Calibri"/>
                <a:cs typeface="Arial" charset="0"/>
              </a:rPr>
              <a:t>Revoir les délais de règlements des clients et des fournisseurs</a:t>
            </a:r>
          </a:p>
          <a:p>
            <a:pPr marL="715963" lvl="0" indent="-285750" algn="just">
              <a:buFont typeface="Wingdings" pitchFamily="2" charset="2"/>
              <a:buChar char="§"/>
            </a:pPr>
            <a:r>
              <a:rPr lang="fr-FR" altLang="fr-FR" sz="1600" dirty="0">
                <a:solidFill>
                  <a:prstClr val="black"/>
                </a:solidFill>
                <a:latin typeface="Calibri"/>
              </a:rPr>
              <a:t>Négocier l'utilisation de solutions de financements bancaires comme par exemple l’escompte, le découvert, </a:t>
            </a:r>
            <a:r>
              <a:rPr lang="fr-FR" altLang="fr-FR" sz="1600" dirty="0" err="1">
                <a:solidFill>
                  <a:prstClr val="black"/>
                </a:solidFill>
                <a:latin typeface="Calibri"/>
              </a:rPr>
              <a:t>etc</a:t>
            </a:r>
            <a:endParaRPr lang="fr-FR" altLang="fr-FR" sz="1600" b="1" u="sng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endParaRPr lang="fr-FR" sz="1600" dirty="0" smtClean="0">
              <a:latin typeface="+mn-lt"/>
            </a:endParaRPr>
          </a:p>
          <a:p>
            <a:endParaRPr lang="fr-FR" sz="1600" dirty="0">
              <a:latin typeface="+mn-lt"/>
            </a:endParaRPr>
          </a:p>
        </p:txBody>
      </p:sp>
      <p:pic>
        <p:nvPicPr>
          <p:cNvPr id="20" name="Picture 3" descr="C:\Users\Franck\AppData\Local\Microsoft\Windows\INetCache\IE\RF6AJJUF\view-refresh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615796"/>
            <a:ext cx="1242207" cy="1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Coût de revient </a:t>
            </a:r>
            <a:endParaRPr lang="fr-FR" dirty="0"/>
          </a:p>
        </p:txBody>
      </p:sp>
      <p:pic>
        <p:nvPicPr>
          <p:cNvPr id="6" name="Image 5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5449" y="1822172"/>
            <a:ext cx="8335516" cy="2154605"/>
          </a:xfrm>
        </p:spPr>
        <p:txBody>
          <a:bodyPr/>
          <a:lstStyle/>
          <a:p>
            <a:r>
              <a:rPr lang="fr-FR" sz="3600" dirty="0" smtClean="0">
                <a:latin typeface="+mn-lt"/>
              </a:rPr>
              <a:t>A quoi </a:t>
            </a:r>
            <a:r>
              <a:rPr lang="fr-FR" sz="3600" dirty="0" smtClean="0">
                <a:latin typeface="+mn-lt"/>
                <a:hlinkClick r:id="rId2" action="ppaction://hlinksldjump"/>
              </a:rPr>
              <a:t>sert</a:t>
            </a:r>
            <a:r>
              <a:rPr lang="fr-FR" sz="3600" dirty="0" smtClean="0">
                <a:latin typeface="+mn-lt"/>
              </a:rPr>
              <a:t>-il ? </a:t>
            </a:r>
          </a:p>
          <a:p>
            <a:pPr indent="0">
              <a:buNone/>
            </a:pPr>
            <a:endParaRPr lang="fr-FR" sz="3600" dirty="0" smtClean="0">
              <a:latin typeface="+mn-lt"/>
            </a:endParaRPr>
          </a:p>
          <a:p>
            <a:r>
              <a:rPr lang="fr-FR" sz="3600" dirty="0" smtClean="0">
                <a:latin typeface="+mn-lt"/>
              </a:rPr>
              <a:t>Comment le </a:t>
            </a:r>
            <a:r>
              <a:rPr lang="fr-FR" sz="3600" dirty="0" smtClean="0">
                <a:latin typeface="+mn-lt"/>
                <a:hlinkClick r:id="rId3" action="ppaction://hlinksldjump"/>
              </a:rPr>
              <a:t>calculer</a:t>
            </a:r>
            <a:r>
              <a:rPr lang="fr-FR" sz="3600" dirty="0" smtClean="0">
                <a:latin typeface="+mn-lt"/>
              </a:rPr>
              <a:t> ?</a:t>
            </a:r>
          </a:p>
          <a:p>
            <a:pPr marL="363538" lvl="1" indent="0">
              <a:buNone/>
            </a:pPr>
            <a:endParaRPr lang="fr-FR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Coût de revient</a:t>
            </a:r>
            <a:endParaRPr lang="fr-FR" dirty="0"/>
          </a:p>
        </p:txBody>
      </p:sp>
      <p:pic>
        <p:nvPicPr>
          <p:cNvPr id="9" name="Image 8" descr="LigneSeparationLo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1" name="Image 10" descr="Logo-provisoire-Auvergne-Rhone-Alpes-160px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13" name="ZoneTexte 12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8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6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4502" y="1433822"/>
            <a:ext cx="8335516" cy="2154605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Permet de déterminer le niveau minimal de fixation du prix de vente du produit ou de la prestation de service pour que l’entreprise puisse rentrer dans ses frais</a:t>
            </a:r>
          </a:p>
          <a:p>
            <a:endParaRPr lang="fr-FR" sz="800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Doit être comparé au prix du marché (issu de l’étude de marché)  : </a:t>
            </a:r>
          </a:p>
          <a:p>
            <a:pPr indent="0">
              <a:buNone/>
            </a:pPr>
            <a:endParaRPr lang="fr-FR" sz="800" dirty="0" smtClean="0">
              <a:latin typeface="+mn-lt"/>
            </a:endParaRPr>
          </a:p>
          <a:p>
            <a:pPr marL="342900" lvl="3">
              <a:buFont typeface="Wingdings" pitchFamily="2" charset="2"/>
              <a:buChar char="§"/>
            </a:pPr>
            <a:r>
              <a:rPr lang="fr-FR" sz="1600" dirty="0" smtClean="0">
                <a:latin typeface="+mn-lt"/>
              </a:rPr>
              <a:t>Si supérieur au prix du marché : abandonner le produit ou service</a:t>
            </a:r>
          </a:p>
          <a:p>
            <a:pPr lvl="3" indent="0">
              <a:buNone/>
            </a:pPr>
            <a:endParaRPr lang="fr-FR" sz="1600" dirty="0" smtClean="0">
              <a:latin typeface="+mn-lt"/>
            </a:endParaRPr>
          </a:p>
          <a:p>
            <a:pPr marL="342900" lvl="3">
              <a:buFont typeface="Wingdings" pitchFamily="2" charset="2"/>
              <a:buChar char="§"/>
            </a:pPr>
            <a:r>
              <a:rPr lang="fr-FR" sz="1600" dirty="0" smtClean="0">
                <a:latin typeface="+mn-lt"/>
              </a:rPr>
              <a:t>Si inférieur, vérifier que la marge dégagée permette de couvrir les charges fixes</a:t>
            </a:r>
            <a:r>
              <a:rPr lang="fr-FR" dirty="0">
                <a:latin typeface="+mn-lt"/>
              </a:rPr>
              <a:t>	</a:t>
            </a:r>
            <a:endParaRPr lang="fr-FR" dirty="0" smtClean="0">
              <a:latin typeface="+mn-lt"/>
            </a:endParaRPr>
          </a:p>
          <a:p>
            <a:endParaRPr lang="fr-FR" sz="800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Pour calculer le prix de vente : </a:t>
            </a:r>
          </a:p>
          <a:p>
            <a:pPr marL="722313" lvl="1" indent="-358775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</a:rPr>
              <a:t>Déterminer en plus le montant de la marge permettant de dégager des bénéfices de la vente des produits ou des services </a:t>
            </a:r>
          </a:p>
          <a:p>
            <a:pPr marL="363538" lvl="1" indent="0" algn="ctr">
              <a:buNone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Prix de vente théorique = coût de revient + marge (bénéfice unitaire)</a:t>
            </a:r>
          </a:p>
          <a:p>
            <a:pPr marL="363538" lvl="1" indent="0">
              <a:buNone/>
            </a:pPr>
            <a:endParaRPr lang="fr-FR" dirty="0">
              <a:latin typeface="+mn-lt"/>
            </a:endParaRPr>
          </a:p>
          <a:p>
            <a:pPr marL="363538" lvl="1" indent="0">
              <a:buNone/>
            </a:pPr>
            <a:endParaRPr lang="fr-FR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 quoi sert-il ?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4502" y="4824060"/>
            <a:ext cx="7971945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90488" lvl="3" algn="ctr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Le prix de vente définitif doit toujours tenir compte également du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prix de la concurrence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(prix moyen pratiqué sur le marché) et du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prix psychologique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8120854" y="4473920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pic>
        <p:nvPicPr>
          <p:cNvPr id="19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 quoi sert-il ? </a:t>
            </a:r>
            <a:endParaRPr lang="fr-FR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19" name="Espace réservé du contenu 6"/>
          <p:cNvSpPr>
            <a:spLocks noGrp="1"/>
          </p:cNvSpPr>
          <p:nvPr>
            <p:ph idx="1"/>
          </p:nvPr>
        </p:nvSpPr>
        <p:spPr>
          <a:xfrm>
            <a:off x="475449" y="1650574"/>
            <a:ext cx="8450925" cy="2532653"/>
          </a:xfrm>
        </p:spPr>
        <p:txBody>
          <a:bodyPr/>
          <a:lstStyle/>
          <a:p>
            <a:pPr algn="just"/>
            <a:r>
              <a:rPr lang="fr-FR" sz="2000" b="1" dirty="0" smtClean="0">
                <a:latin typeface="+mn-lt"/>
              </a:rPr>
              <a:t>Le coût de revient déterminé permet :</a:t>
            </a:r>
            <a:endParaRPr lang="fr-FR" sz="2000" b="1" dirty="0">
              <a:latin typeface="+mn-lt"/>
            </a:endParaRPr>
          </a:p>
          <a:p>
            <a:pPr marL="630238" lvl="2" indent="-274638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n-lt"/>
              </a:rPr>
              <a:t>L’analyse de la rentabilité de l’activité </a:t>
            </a:r>
          </a:p>
          <a:p>
            <a:pPr marL="630238" lvl="2" indent="-274638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n-lt"/>
              </a:rPr>
              <a:t>Les prises de décisions suivantes : 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Recentrage de l’activité sur certains produits ou services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Ou au contraire, diversification pour proposer des produits ou services à rentabilité plus intéressante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Recherche de nouveaux fournisseurs proposant des prix moins élevés 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Réduction de certaines catégories de charges pour améliorer le coût de revient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Revoir les modalités de production ou d’organisation </a:t>
            </a:r>
          </a:p>
          <a:p>
            <a:pPr marL="812800" lvl="3" indent="-285750" algn="just">
              <a:buFont typeface="Calibri" panose="020F0502020204030204" pitchFamily="34" charset="0"/>
              <a:buChar char="▫"/>
            </a:pPr>
            <a:r>
              <a:rPr lang="fr-FR" sz="2000" dirty="0" smtClean="0">
                <a:latin typeface="+mn-lt"/>
              </a:rPr>
              <a:t>Augmentation du prix de vente des produits ou des services…</a:t>
            </a:r>
          </a:p>
        </p:txBody>
      </p:sp>
      <p:pic>
        <p:nvPicPr>
          <p:cNvPr id="20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Coût de revient</a:t>
            </a:r>
            <a:endParaRPr lang="fr-FR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21" name="Espace réservé du contenu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 smtClean="0">
                <a:latin typeface="+mn-lt"/>
              </a:rPr>
              <a:t>Comment calculer un coût de revient ? </a:t>
            </a:r>
          </a:p>
          <a:p>
            <a:endParaRPr lang="fr-FR" b="1" dirty="0" smtClean="0">
              <a:latin typeface="+mn-lt"/>
            </a:endParaRPr>
          </a:p>
          <a:p>
            <a:endParaRPr lang="fr-FR" sz="1400" b="1" dirty="0">
              <a:latin typeface="+mn-lt"/>
            </a:endParaRPr>
          </a:p>
          <a:p>
            <a:endParaRPr lang="fr-FR" sz="1400" b="1" dirty="0" smtClean="0">
              <a:latin typeface="+mn-lt"/>
            </a:endParaRPr>
          </a:p>
          <a:p>
            <a:pPr indent="0">
              <a:buNone/>
            </a:pPr>
            <a:r>
              <a:rPr lang="fr-FR" sz="1400" b="1" dirty="0">
                <a:latin typeface="+mn-lt"/>
              </a:rPr>
              <a:t>	</a:t>
            </a:r>
            <a:r>
              <a:rPr lang="fr-FR" sz="2200" b="1" dirty="0" smtClean="0">
                <a:latin typeface="+mn-lt"/>
              </a:rPr>
              <a:t>Coût de revient = </a:t>
            </a:r>
            <a:endParaRPr lang="fr-FR" sz="2200" dirty="0">
              <a:latin typeface="+mn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759829" y="2749260"/>
            <a:ext cx="4814828" cy="919396"/>
            <a:chOff x="2272683" y="3987839"/>
            <a:chExt cx="3831416" cy="919395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2361460" y="4397626"/>
              <a:ext cx="305391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272683" y="3987839"/>
              <a:ext cx="3831416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/>
                <a:t>Somme des charges fixes et variables </a:t>
              </a:r>
              <a:endParaRPr lang="fr-FR" sz="2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492347" y="4476348"/>
              <a:ext cx="329361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/>
                <a:t>Quantités produites ou prestations </a:t>
              </a:r>
              <a:endParaRPr lang="fr-FR" sz="2200" dirty="0"/>
            </a:p>
          </p:txBody>
        </p:sp>
      </p:grpSp>
      <p:pic>
        <p:nvPicPr>
          <p:cNvPr id="26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rré corné 9">
            <a:hlinkClick r:id="rId4" action="ppaction://hlinksldjump"/>
          </p:cNvPr>
          <p:cNvSpPr/>
          <p:nvPr/>
        </p:nvSpPr>
        <p:spPr>
          <a:xfrm>
            <a:off x="7152163" y="5930113"/>
            <a:ext cx="741007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i="1" dirty="0" smtClean="0"/>
          </a:p>
          <a:p>
            <a:pPr algn="ctr"/>
            <a:r>
              <a:rPr lang="fr-FR" sz="1200" b="1" i="1" dirty="0" smtClean="0">
                <a:hlinkClick r:id="rId5" action="ppaction://hlinksldjump"/>
              </a:rPr>
              <a:t>Exemple de Calcul </a:t>
            </a:r>
            <a:endParaRPr lang="fr-FR" sz="1200" b="1" i="1" dirty="0"/>
          </a:p>
        </p:txBody>
      </p:sp>
      <p:sp>
        <p:nvSpPr>
          <p:cNvPr id="11" name="ZoneTexte 10">
            <a:hlinkClick r:id="rId6" action="ppaction://hlinksldjump"/>
          </p:cNvPr>
          <p:cNvSpPr txBox="1"/>
          <p:nvPr/>
        </p:nvSpPr>
        <p:spPr>
          <a:xfrm>
            <a:off x="677817" y="5022580"/>
            <a:ext cx="2341427" cy="70788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0" lvl="2" algn="ctr">
              <a:buClr>
                <a:srgbClr val="D2B022"/>
              </a:buClr>
              <a:buFont typeface="Wingdings 3" pitchFamily="18" charset="2"/>
              <a:buChar char="Ú"/>
            </a:pPr>
            <a:r>
              <a:rPr lang="fr-FR" altLang="fr-F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cs typeface="Arial" pitchFamily="34" charset="0"/>
                <a:hlinkClick r:id="rId6" action="ppaction://hlinksldjump"/>
              </a:rPr>
              <a:t>Autres formules à retenir</a:t>
            </a:r>
            <a:endParaRPr lang="fr-FR" altLang="fr-FR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2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397782" y="4672440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433822"/>
            <a:ext cx="7803675" cy="767783"/>
          </a:xfrm>
        </p:spPr>
        <p:txBody>
          <a:bodyPr/>
          <a:lstStyle/>
          <a:p>
            <a:r>
              <a:rPr sz="2200" dirty="0" smtClean="0">
                <a:latin typeface="+mj-lt"/>
              </a:rPr>
              <a:t>Réaliser un dossier destiné à structurer le projet (Business, Prévisionnel , </a:t>
            </a:r>
            <a:r>
              <a:rPr lang="fr-FR" sz="2200" dirty="0" smtClean="0">
                <a:latin typeface="+mj-lt"/>
              </a:rPr>
              <a:t>… )</a:t>
            </a:r>
          </a:p>
          <a:p>
            <a:r>
              <a:rPr sz="2200" dirty="0" smtClean="0">
                <a:latin typeface="+mj-lt"/>
              </a:rPr>
              <a:t>2 parties distinctes et complémentaires : </a:t>
            </a:r>
            <a:endParaRPr lang="fr-FR" sz="2200" dirty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Tableaux financiers : </a:t>
            </a:r>
            <a:br>
              <a:rPr dirty="0" smtClean="0"/>
            </a:br>
            <a:r>
              <a:rPr dirty="0" smtClean="0"/>
              <a:t>A quoi cela sert-il ?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157751" y="2666074"/>
            <a:ext cx="3225990" cy="3228529"/>
            <a:chOff x="1780278" y="1861343"/>
            <a:chExt cx="2515172" cy="411262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808163" y="1861343"/>
              <a:ext cx="2376487" cy="32400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b="0" u="none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grpSp>
          <p:nvGrpSpPr>
            <p:cNvPr id="9" name="Groupe 6"/>
            <p:cNvGrpSpPr>
              <a:grpSpLocks/>
            </p:cNvGrpSpPr>
            <p:nvPr/>
          </p:nvGrpSpPr>
          <p:grpSpPr bwMode="auto">
            <a:xfrm>
              <a:off x="1885950" y="3494881"/>
              <a:ext cx="2409500" cy="1247775"/>
              <a:chOff x="1885950" y="4341813"/>
              <a:chExt cx="2409500" cy="1247775"/>
            </a:xfrm>
          </p:grpSpPr>
          <p:pic>
            <p:nvPicPr>
              <p:cNvPr id="14" name="Picture 10" descr="MC90033822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950" y="4605338"/>
                <a:ext cx="812800" cy="98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698749" y="4341813"/>
                <a:ext cx="1596701" cy="1097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914400">
                  <a:spcBef>
                    <a:spcPct val="50000"/>
                  </a:spcBef>
                </a:pPr>
                <a:r>
                  <a:rPr lang="fr-FR" altLang="fr-FR" sz="1400" u="none" dirty="0">
                    <a:latin typeface="+mj-lt"/>
                    <a:cs typeface="Arial" pitchFamily="34" charset="0"/>
                  </a:rPr>
                  <a:t>Je présente mon projet : </a:t>
                </a:r>
                <a:r>
                  <a:rPr lang="fr-FR" altLang="fr-FR" sz="1200" u="none" dirty="0">
                    <a:latin typeface="+mj-lt"/>
                    <a:cs typeface="Arial" pitchFamily="34" charset="0"/>
                  </a:rPr>
                  <a:t>organisation, mes produits, mes services, clientèle, marché</a:t>
                </a:r>
              </a:p>
            </p:txBody>
          </p:sp>
        </p:grpSp>
        <p:grpSp>
          <p:nvGrpSpPr>
            <p:cNvPr id="10" name="Groupe 9"/>
            <p:cNvGrpSpPr>
              <a:grpSpLocks/>
            </p:cNvGrpSpPr>
            <p:nvPr/>
          </p:nvGrpSpPr>
          <p:grpSpPr bwMode="auto">
            <a:xfrm>
              <a:off x="1780278" y="1970881"/>
              <a:ext cx="2458712" cy="1524000"/>
              <a:chOff x="1780278" y="2817813"/>
              <a:chExt cx="2458712" cy="1524000"/>
            </a:xfrm>
          </p:grpSpPr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80278" y="2817813"/>
                <a:ext cx="2458712" cy="6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914400">
                  <a:spcBef>
                    <a:spcPct val="50000"/>
                  </a:spcBef>
                </a:pPr>
                <a:r>
                  <a:rPr lang="fr-FR" altLang="fr-FR" sz="1400" b="0" u="none" dirty="0">
                    <a:latin typeface="+mn-lt"/>
                    <a:cs typeface="Arial" pitchFamily="34" charset="0"/>
                  </a:rPr>
                  <a:t>Je me présente :  parcours, compétences diplômes</a:t>
                </a:r>
                <a:r>
                  <a:rPr lang="fr-FR" altLang="fr-FR" sz="1400" b="0" u="none" dirty="0" smtClean="0">
                    <a:latin typeface="+mn-lt"/>
                    <a:cs typeface="Arial" pitchFamily="34" charset="0"/>
                  </a:rPr>
                  <a:t>…</a:t>
                </a:r>
                <a:endParaRPr lang="fr-FR" altLang="fr-FR" sz="1400" b="0" u="none" dirty="0">
                  <a:latin typeface="+mn-lt"/>
                  <a:cs typeface="Arial" pitchFamily="34" charset="0"/>
                </a:endParaRPr>
              </a:p>
            </p:txBody>
          </p:sp>
          <p:pic>
            <p:nvPicPr>
              <p:cNvPr id="13" name="Picture 15" descr="MC900440379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5206" y="3257551"/>
                <a:ext cx="1084264" cy="1084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808163" y="5150643"/>
              <a:ext cx="2386012" cy="82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/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altLang="fr-FR" sz="1800" u="none" baseline="30000" dirty="0">
                  <a:latin typeface="Arial" pitchFamily="34" charset="0"/>
                  <a:cs typeface="Arial" pitchFamily="34" charset="0"/>
                </a:rPr>
                <a:t>ère</a:t>
              </a:r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 partie</a:t>
              </a:r>
            </a:p>
            <a:p>
              <a:pPr algn="ctr" defTabSz="914400" eaLnBrk="1" hangingPunct="1"/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le contexte</a:t>
              </a:r>
            </a:p>
          </p:txBody>
        </p:sp>
      </p:grpSp>
      <p:grpSp>
        <p:nvGrpSpPr>
          <p:cNvPr id="16" name="Groupe 18"/>
          <p:cNvGrpSpPr/>
          <p:nvPr/>
        </p:nvGrpSpPr>
        <p:grpSpPr>
          <a:xfrm>
            <a:off x="4917980" y="2666074"/>
            <a:ext cx="3159220" cy="3149899"/>
            <a:chOff x="5003800" y="2822707"/>
            <a:chExt cx="2376488" cy="4020706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5003800" y="2822707"/>
              <a:ext cx="2376488" cy="324008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3300"/>
              </a:solidFill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b="0" u="none" dirty="0" smtClean="0">
                <a:latin typeface="Arial" panose="020B0604020202020204" pitchFamily="34" charset="0"/>
                <a:cs typeface="Arial" pitchFamily="34" charset="0"/>
              </a:endParaRPr>
            </a:p>
          </p:txBody>
        </p:sp>
        <p:grpSp>
          <p:nvGrpSpPr>
            <p:cNvPr id="18" name="Groupe 12"/>
            <p:cNvGrpSpPr>
              <a:grpSpLocks/>
            </p:cNvGrpSpPr>
            <p:nvPr/>
          </p:nvGrpSpPr>
          <p:grpSpPr bwMode="auto">
            <a:xfrm>
              <a:off x="5003800" y="3024188"/>
              <a:ext cx="2376488" cy="2510582"/>
              <a:chOff x="5003800" y="3024188"/>
              <a:chExt cx="2376488" cy="2510582"/>
            </a:xfrm>
          </p:grpSpPr>
          <p:pic>
            <p:nvPicPr>
              <p:cNvPr id="20" name="Picture 14" descr="MC90044202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571" y="4437064"/>
                <a:ext cx="1541883" cy="1097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5003800" y="3024188"/>
                <a:ext cx="2376488" cy="1099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defTabSz="914400">
                  <a:spcBef>
                    <a:spcPct val="50000"/>
                  </a:spcBef>
                </a:pPr>
                <a:r>
                  <a:rPr lang="fr-FR" altLang="fr-FR" sz="1400" b="0" u="none" dirty="0">
                    <a:latin typeface="+mj-lt"/>
                    <a:cs typeface="Arial" pitchFamily="34" charset="0"/>
                  </a:rPr>
                  <a:t>Je présente mon projet en version chiffrée</a:t>
                </a:r>
              </a:p>
              <a:p>
                <a:pPr defTabSz="914400">
                  <a:spcBef>
                    <a:spcPct val="50000"/>
                  </a:spcBef>
                </a:pPr>
                <a:r>
                  <a:rPr lang="fr-FR" altLang="fr-FR" sz="1400" b="0" u="none" dirty="0" smtClean="0">
                    <a:latin typeface="+mj-lt"/>
                    <a:cs typeface="Arial" pitchFamily="34" charset="0"/>
                  </a:rPr>
                  <a:t>        Tableaux </a:t>
                </a:r>
                <a:r>
                  <a:rPr lang="fr-FR" altLang="fr-FR" sz="1400" b="0" u="none" dirty="0">
                    <a:latin typeface="+mj-lt"/>
                    <a:cs typeface="Arial" pitchFamily="34" charset="0"/>
                  </a:rPr>
                  <a:t>financiers, rentabilité</a:t>
                </a:r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003800" y="6003925"/>
              <a:ext cx="2376488" cy="83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/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altLang="fr-FR" sz="1800" u="none" baseline="30000" dirty="0">
                  <a:latin typeface="Arial" pitchFamily="34" charset="0"/>
                  <a:cs typeface="Arial" pitchFamily="34" charset="0"/>
                </a:rPr>
                <a:t>ème</a:t>
              </a:r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 partie </a:t>
              </a:r>
            </a:p>
            <a:p>
              <a:pPr algn="ctr" defTabSz="914400" eaLnBrk="1" hangingPunct="1"/>
              <a:r>
                <a:rPr lang="fr-FR" altLang="fr-FR" sz="1800" u="none" dirty="0">
                  <a:latin typeface="Arial" pitchFamily="34" charset="0"/>
                  <a:cs typeface="Arial" pitchFamily="34" charset="0"/>
                </a:rPr>
                <a:t>le chiffrage    </a:t>
              </a:r>
            </a:p>
          </p:txBody>
        </p:sp>
      </p:grpSp>
      <p:pic>
        <p:nvPicPr>
          <p:cNvPr id="23" name="Image 22" descr="LigneSeparationLong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32" name="Image 31" descr="Logo-provisoire-Auvergne-Rhone-Alpes-160px.pn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4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Coût de revient</a:t>
            </a:r>
            <a:endParaRPr lang="fr-FR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  <p:sp>
        <p:nvSpPr>
          <p:cNvPr id="21" name="Espace réservé du contenu 6"/>
          <p:cNvSpPr txBox="1">
            <a:spLocks noGrp="1"/>
          </p:cNvSpPr>
          <p:nvPr>
            <p:ph idx="1"/>
          </p:nvPr>
        </p:nvSpPr>
        <p:spPr>
          <a:xfrm>
            <a:off x="617029" y="1572006"/>
            <a:ext cx="8526971" cy="3284666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 smtClean="0">
                <a:latin typeface="+mn-lt"/>
              </a:rPr>
              <a:t> Autres formules</a:t>
            </a:r>
          </a:p>
          <a:p>
            <a:endParaRPr lang="fr-FR" sz="1400" b="1" dirty="0">
              <a:latin typeface="+mn-lt"/>
            </a:endParaRPr>
          </a:p>
          <a:p>
            <a:pPr indent="0">
              <a:buNone/>
            </a:pPr>
            <a:r>
              <a:rPr lang="fr-FR" sz="1400" b="1" dirty="0">
                <a:latin typeface="+mn-lt"/>
              </a:rPr>
              <a:t>	</a:t>
            </a:r>
            <a:r>
              <a:rPr lang="fr-FR" sz="2200" b="1" dirty="0" smtClean="0">
                <a:latin typeface="+mn-lt"/>
              </a:rPr>
              <a:t>Coût de revient = </a:t>
            </a:r>
            <a:r>
              <a:rPr lang="fr-FR" sz="2200" b="1" dirty="0">
                <a:latin typeface="+mn-lt"/>
              </a:rPr>
              <a:t>c</a:t>
            </a:r>
            <a:r>
              <a:rPr lang="fr-FR" sz="2200" b="1" dirty="0" smtClean="0">
                <a:latin typeface="+mn-lt"/>
              </a:rPr>
              <a:t>oût d’achat + coût de production </a:t>
            </a:r>
          </a:p>
          <a:p>
            <a:pPr indent="0">
              <a:buNone/>
            </a:pPr>
            <a:r>
              <a:rPr lang="fr-FR" sz="2200" b="1" dirty="0">
                <a:latin typeface="+mn-lt"/>
              </a:rPr>
              <a:t>	</a:t>
            </a:r>
            <a:r>
              <a:rPr lang="fr-FR" sz="2200" b="1" dirty="0" smtClean="0">
                <a:latin typeface="+mn-lt"/>
              </a:rPr>
              <a:t>						+ coût d’exploitation</a:t>
            </a:r>
          </a:p>
          <a:p>
            <a:pPr indent="0">
              <a:buNone/>
            </a:pPr>
            <a:endParaRPr lang="fr-FR" sz="2200" b="1" dirty="0" smtClean="0">
              <a:latin typeface="+mn-lt"/>
            </a:endParaRPr>
          </a:p>
          <a:p>
            <a:pPr indent="0">
              <a:buNone/>
            </a:pPr>
            <a:r>
              <a:rPr lang="fr-FR" sz="2200" b="1" dirty="0">
                <a:latin typeface="+mn-lt"/>
              </a:rPr>
              <a:t>	</a:t>
            </a:r>
            <a:r>
              <a:rPr lang="fr-FR" sz="2200" b="1" u="sng" dirty="0" smtClean="0">
                <a:latin typeface="+mn-lt"/>
              </a:rPr>
              <a:t>Pour passer du coût de revient au prix de vente </a:t>
            </a:r>
            <a:r>
              <a:rPr lang="fr-FR" sz="2200" b="1" dirty="0" smtClean="0">
                <a:latin typeface="+mn-lt"/>
              </a:rPr>
              <a:t>: </a:t>
            </a:r>
          </a:p>
          <a:p>
            <a:pPr indent="0">
              <a:buNone/>
            </a:pPr>
            <a:r>
              <a:rPr lang="fr-FR" sz="2200" b="1" dirty="0">
                <a:latin typeface="+mn-lt"/>
              </a:rPr>
              <a:t>	</a:t>
            </a:r>
            <a:r>
              <a:rPr lang="fr-FR" sz="2200" b="1" dirty="0" smtClean="0">
                <a:latin typeface="+mn-lt"/>
              </a:rPr>
              <a:t>	- coût de revient + marge = prix de vente </a:t>
            </a:r>
            <a:r>
              <a:rPr lang="fr-FR" sz="2200" b="1" dirty="0">
                <a:latin typeface="+mn-lt"/>
              </a:rPr>
              <a:t>h</a:t>
            </a:r>
            <a:r>
              <a:rPr lang="fr-FR" sz="2200" b="1" dirty="0" smtClean="0">
                <a:latin typeface="+mn-lt"/>
              </a:rPr>
              <a:t>ors taxes (HT)</a:t>
            </a:r>
          </a:p>
          <a:p>
            <a:pPr indent="0">
              <a:buNone/>
            </a:pPr>
            <a:endParaRPr lang="fr-FR" sz="2200" b="1" dirty="0">
              <a:latin typeface="+mn-lt"/>
            </a:endParaRPr>
          </a:p>
          <a:p>
            <a:pPr indent="0">
              <a:buNone/>
            </a:pPr>
            <a:r>
              <a:rPr lang="fr-FR" sz="2200" b="1" dirty="0" smtClean="0">
                <a:latin typeface="+mn-lt"/>
              </a:rPr>
              <a:t>		- prix de vente hors taxes + TVA = prix de vente toutes charges 											          comprises (TTC)</a:t>
            </a:r>
          </a:p>
          <a:p>
            <a:pPr indent="0">
              <a:buNone/>
            </a:pPr>
            <a:r>
              <a:rPr lang="fr-FR" sz="2200" b="1" dirty="0" smtClean="0">
                <a:latin typeface="+mn-lt"/>
              </a:rPr>
              <a:t>	</a:t>
            </a:r>
            <a:endParaRPr lang="fr-FR" sz="2200" dirty="0">
              <a:latin typeface="+mn-lt"/>
            </a:endParaRPr>
          </a:p>
        </p:txBody>
      </p:sp>
      <p:pic>
        <p:nvPicPr>
          <p:cNvPr id="26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495693" y="3136938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Exemple de calcul </a:t>
            </a:r>
          </a:p>
          <a:p>
            <a:pPr lvl="0">
              <a:spcBef>
                <a:spcPct val="0"/>
              </a:spcBef>
            </a:pPr>
            <a:endParaRPr lang="fr-FR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indent="0">
              <a:spcBef>
                <a:spcPct val="0"/>
              </a:spcBef>
              <a:buNone/>
            </a:pPr>
            <a:r>
              <a:rPr lang="fr-FR" sz="1400" b="1" dirty="0" smtClean="0">
                <a:latin typeface="+mn-lt"/>
                <a:cs typeface="Arial" pitchFamily="34" charset="0"/>
              </a:rPr>
              <a:t>Le </a:t>
            </a:r>
            <a:r>
              <a:rPr lang="fr-FR" sz="1400" b="1" dirty="0">
                <a:latin typeface="+mn-lt"/>
                <a:cs typeface="Arial" pitchFamily="34" charset="0"/>
              </a:rPr>
              <a:t>créateur d'une entreprise de vente et de livraison à domicile de pizza cherche à déterminer le coût de revient de chacune des 10 pizzas qu'il propose</a:t>
            </a:r>
            <a:r>
              <a:rPr lang="fr-FR" sz="1400" b="1" dirty="0" smtClean="0">
                <a:latin typeface="+mn-lt"/>
                <a:cs typeface="Arial" pitchFamily="34" charset="0"/>
              </a:rPr>
              <a:t>.</a:t>
            </a:r>
          </a:p>
          <a:p>
            <a:pPr lvl="0" indent="0">
              <a:spcBef>
                <a:spcPct val="0"/>
              </a:spcBef>
              <a:buNone/>
            </a:pPr>
            <a:endParaRPr lang="fr-FR" sz="800" dirty="0">
              <a:latin typeface="+mn-lt"/>
              <a:cs typeface="Arial" pitchFamily="34" charset="0"/>
            </a:endParaRPr>
          </a:p>
          <a:p>
            <a:pPr lvl="0" indent="0" eaLnBrk="0" hangingPunct="0">
              <a:spcBef>
                <a:spcPct val="0"/>
              </a:spcBef>
              <a:buNone/>
            </a:pPr>
            <a:r>
              <a:rPr lang="fr-FR" sz="1400" dirty="0">
                <a:latin typeface="+mn-lt"/>
                <a:cs typeface="Arial" pitchFamily="34" charset="0"/>
              </a:rPr>
              <a:t>Pour cela, il doit faire un calcul des charges directes différent pour chaque type de pizza.  Par contre, les charges indirectes seront les mêmes quelque soit la pizza</a:t>
            </a:r>
            <a:r>
              <a:rPr lang="fr-FR" sz="1400" dirty="0" smtClean="0">
                <a:latin typeface="+mn-lt"/>
                <a:cs typeface="Arial" pitchFamily="34" charset="0"/>
              </a:rPr>
              <a:t>.</a:t>
            </a:r>
          </a:p>
          <a:p>
            <a:pPr lvl="0" indent="0" eaLnBrk="0" hangingPunct="0">
              <a:spcBef>
                <a:spcPct val="0"/>
              </a:spcBef>
              <a:buNone/>
            </a:pPr>
            <a:endParaRPr lang="fr-FR" sz="800" dirty="0">
              <a:latin typeface="+mn-lt"/>
              <a:cs typeface="Arial" pitchFamily="34" charset="0"/>
            </a:endParaRPr>
          </a:p>
          <a:p>
            <a:pPr lvl="0" indent="0" eaLnBrk="0" hangingPunct="0">
              <a:spcBef>
                <a:spcPct val="0"/>
              </a:spcBef>
              <a:buNone/>
            </a:pPr>
            <a:r>
              <a:rPr lang="fr-FR" sz="1400" dirty="0">
                <a:latin typeface="+mn-lt"/>
                <a:cs typeface="Arial" pitchFamily="34" charset="0"/>
              </a:rPr>
              <a:t>Prenons l'exemple d'une pizza "classique" pour calculer son coût de revient. Ses charges directes pour la fabrication de 100 pizzas sont les suivantes :</a:t>
            </a:r>
          </a:p>
          <a:p>
            <a:pPr lvl="0" indent="0" eaLnBrk="0" hangingPunct="0">
              <a:spcBef>
                <a:spcPct val="0"/>
              </a:spcBef>
              <a:buNone/>
            </a:pPr>
            <a:r>
              <a:rPr lang="fr-FR" sz="1400" i="1" dirty="0" smtClean="0">
                <a:latin typeface="+mn-lt"/>
                <a:cs typeface="Arial" pitchFamily="34" charset="0"/>
              </a:rPr>
              <a:t>Charges de personnel : On </a:t>
            </a:r>
            <a:r>
              <a:rPr lang="fr-FR" sz="1400" i="1" dirty="0">
                <a:latin typeface="+mn-lt"/>
                <a:cs typeface="Arial" pitchFamily="34" charset="0"/>
              </a:rPr>
              <a:t>recourt ici à un taux horaire et à un temps moyen passé pour faire une pizza pour effectuer le </a:t>
            </a:r>
            <a:r>
              <a:rPr lang="fr-FR" sz="1400" i="1" dirty="0" smtClean="0">
                <a:latin typeface="+mn-lt"/>
                <a:cs typeface="Arial" pitchFamily="34" charset="0"/>
              </a:rPr>
              <a:t>calcul </a:t>
            </a:r>
            <a:endParaRPr lang="fr-FR" sz="14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85118"/>
              </p:ext>
            </p:extLst>
          </p:nvPr>
        </p:nvGraphicFramePr>
        <p:xfrm>
          <a:off x="371102" y="3085217"/>
          <a:ext cx="8691240" cy="22093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97080"/>
                <a:gridCol w="2897080"/>
                <a:gridCol w="2897080"/>
              </a:tblGrid>
              <a:tr h="480556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all" dirty="0"/>
                        <a:t>CHARGES DIRECTES</a:t>
                      </a:r>
                    </a:p>
                  </a:txBody>
                  <a:tcPr marL="19051" marR="19051" marT="19050" marB="190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all"/>
                        <a:t>COÛT (EN EUROS)</a:t>
                      </a:r>
                    </a:p>
                  </a:txBody>
                  <a:tcPr marL="19051" marR="19051" marT="19050" marB="190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all" dirty="0"/>
                        <a:t>COÛT UNITAIRE (EN EUROS)</a:t>
                      </a:r>
                    </a:p>
                  </a:txBody>
                  <a:tcPr marL="19051" marR="19051" marT="19050" marB="1905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80">
                <a:tc>
                  <a:txBody>
                    <a:bodyPr/>
                    <a:lstStyle/>
                    <a:p>
                      <a:r>
                        <a:rPr lang="fr-FR" sz="1400" dirty="0"/>
                        <a:t>Pâte à pizza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20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0,2</a:t>
                      </a:r>
                    </a:p>
                  </a:txBody>
                  <a:tcPr marL="19051" marR="19051" marT="19050" marB="19050"/>
                </a:tc>
              </a:tr>
              <a:tr h="255880">
                <a:tc>
                  <a:txBody>
                    <a:bodyPr/>
                    <a:lstStyle/>
                    <a:p>
                      <a:r>
                        <a:rPr lang="fr-FR" sz="1400" dirty="0"/>
                        <a:t>Ingrédients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200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 marL="19051" marR="19051" marT="19050" marB="19050"/>
                </a:tc>
              </a:tr>
              <a:tr h="480556">
                <a:tc>
                  <a:txBody>
                    <a:bodyPr/>
                    <a:lstStyle/>
                    <a:p>
                      <a:r>
                        <a:rPr lang="fr-FR" sz="1400"/>
                        <a:t>Charges de personnel*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90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0,9</a:t>
                      </a:r>
                    </a:p>
                  </a:txBody>
                  <a:tcPr marL="19051" marR="19051" marT="19050" marB="19050"/>
                </a:tc>
              </a:tr>
              <a:tr h="480556">
                <a:tc>
                  <a:txBody>
                    <a:bodyPr/>
                    <a:lstStyle/>
                    <a:p>
                      <a:r>
                        <a:rPr lang="fr-FR" sz="1400" dirty="0"/>
                        <a:t>Consommation électricité four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0,1</a:t>
                      </a:r>
                    </a:p>
                  </a:txBody>
                  <a:tcPr marL="19051" marR="19051" marT="19050" marB="19050"/>
                </a:tc>
              </a:tr>
              <a:tr h="255880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320</a:t>
                      </a: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3,2</a:t>
                      </a:r>
                    </a:p>
                  </a:txBody>
                  <a:tcPr marL="19051" marR="19051" marT="19050" marB="19050"/>
                </a:tc>
              </a:tr>
            </a:tbl>
          </a:graphicData>
        </a:graphic>
      </p:graphicFrame>
      <p:pic>
        <p:nvPicPr>
          <p:cNvPr id="2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01" y="540836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pic>
        <p:nvPicPr>
          <p:cNvPr id="8" name="Image 7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64" y="180871"/>
            <a:ext cx="1409924" cy="13464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945792" y="4900249"/>
            <a:ext cx="1818751" cy="1238341"/>
            <a:chOff x="7235217" y="1889769"/>
            <a:chExt cx="1818751" cy="1238341"/>
          </a:xfrm>
        </p:grpSpPr>
        <p:pic>
          <p:nvPicPr>
            <p:cNvPr id="10" name="Picture 2" descr="http://cliparts.tout-images.com/bureautique/livres/00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9769"/>
              <a:ext cx="952500" cy="81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35217" y="2543335"/>
              <a:ext cx="181875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rush Script MT" panose="03060802040406070304" pitchFamily="66" charset="0"/>
                </a:rPr>
                <a:t>Exercices</a:t>
              </a:r>
              <a:endPara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572006"/>
            <a:ext cx="8584089" cy="2716774"/>
          </a:xfrm>
        </p:spPr>
        <p:txBody>
          <a:bodyPr/>
          <a:lstStyle/>
          <a:p>
            <a:pPr algn="just"/>
            <a:r>
              <a:rPr lang="fr-FR" altLang="fr-FR" b="1" dirty="0">
                <a:latin typeface="+mn-lt"/>
              </a:rPr>
              <a:t>M. TRESOR </a:t>
            </a:r>
            <a:r>
              <a:rPr lang="fr-FR" altLang="fr-FR" dirty="0">
                <a:latin typeface="+mn-lt"/>
              </a:rPr>
              <a:t>envisage d’exercer à partir de janvier prochain une activité de services comprenant également la revente de fournitures. Un local professionnel sera utilisé moyennant un loyer.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 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L’affaire sera exploitée sous la forme juridique d’une EURL (catégorie fiscale IS).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L’étude de marché réalisée permet d’envisager 4 prestations / jour x 260 jours ouvrés = 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 1 040 prestations au prix unitaire moyen de 81 € HT soit un CA annuel de  81 240 € HT.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 </a:t>
            </a:r>
          </a:p>
          <a:p>
            <a:pPr indent="0" algn="just">
              <a:buNone/>
            </a:pPr>
            <a:r>
              <a:rPr lang="fr-FR" altLang="fr-FR" dirty="0">
                <a:latin typeface="+mn-lt"/>
              </a:rPr>
              <a:t>Pour conforter sa prévision, M. Trésor  établit un plan d’affaires intégrant un plan de financement de départ, un compte de résultat prévisionnel </a:t>
            </a:r>
            <a:r>
              <a:rPr lang="fr-FR" altLang="fr-FR" b="1" dirty="0">
                <a:latin typeface="+mn-lt"/>
              </a:rPr>
              <a:t>par la méthode du seuil de rentabilité</a:t>
            </a:r>
            <a:r>
              <a:rPr lang="fr-FR" altLang="fr-FR" dirty="0">
                <a:latin typeface="+mn-lt"/>
              </a:rPr>
              <a:t> et un plan de trésorerie.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 cas - Enoncé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  <p:pic>
        <p:nvPicPr>
          <p:cNvPr id="5" name="Image 4" descr="Logo-provisoire-Auvergne-Rhone-Alpes-16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6575" y="2042523"/>
            <a:ext cx="8424292" cy="2716774"/>
          </a:xfrm>
        </p:spPr>
        <p:txBody>
          <a:bodyPr/>
          <a:lstStyle/>
          <a:p>
            <a:r>
              <a:rPr lang="fr-FR" altLang="fr-FR" dirty="0" smtClean="0">
                <a:latin typeface="+mn-lt"/>
              </a:rPr>
              <a:t>1 -  </a:t>
            </a:r>
            <a:r>
              <a:rPr lang="fr-FR" altLang="fr-FR" dirty="0" smtClean="0">
                <a:latin typeface="+mn-lt"/>
                <a:hlinkClick r:id="rId2" action="ppaction://hlinksldjump"/>
              </a:rPr>
              <a:t>Etablir le plan </a:t>
            </a:r>
            <a:r>
              <a:rPr lang="fr-FR" altLang="fr-FR" dirty="0">
                <a:latin typeface="+mn-lt"/>
                <a:hlinkClick r:id="rId2" action="ppaction://hlinksldjump"/>
              </a:rPr>
              <a:t>de </a:t>
            </a:r>
            <a:r>
              <a:rPr lang="fr-FR" altLang="fr-FR" dirty="0" smtClean="0">
                <a:latin typeface="+mn-lt"/>
                <a:hlinkClick r:id="rId2" action="ppaction://hlinksldjump"/>
              </a:rPr>
              <a:t>financement</a:t>
            </a:r>
            <a:endParaRPr lang="fr-FR" altLang="fr-FR" dirty="0" smtClean="0">
              <a:latin typeface="+mn-lt"/>
            </a:endParaRPr>
          </a:p>
          <a:p>
            <a:pPr indent="0">
              <a:buNone/>
            </a:pPr>
            <a:endParaRPr lang="fr-FR" altLang="fr-FR" dirty="0">
              <a:latin typeface="+mn-lt"/>
            </a:endParaRPr>
          </a:p>
          <a:p>
            <a:r>
              <a:rPr lang="fr-FR" altLang="fr-FR" dirty="0" smtClean="0">
                <a:latin typeface="+mn-lt"/>
              </a:rPr>
              <a:t>2 -  </a:t>
            </a:r>
            <a:r>
              <a:rPr lang="fr-FR" altLang="fr-FR" dirty="0" smtClean="0">
                <a:latin typeface="+mn-lt"/>
                <a:hlinkClick r:id="rId3" action="ppaction://hlinksldjump"/>
              </a:rPr>
              <a:t>Préparer le compte de résultat prévisionnel  </a:t>
            </a:r>
            <a:r>
              <a:rPr lang="fr-FR" altLang="fr-FR" dirty="0">
                <a:latin typeface="+mn-lt"/>
              </a:rPr>
              <a:t>(en appliquant une marge sur les </a:t>
            </a:r>
            <a:endParaRPr lang="fr-FR" altLang="fr-FR" dirty="0" smtClean="0">
              <a:latin typeface="+mn-lt"/>
            </a:endParaRPr>
          </a:p>
          <a:p>
            <a:pPr indent="0">
              <a:buNone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 smtClean="0">
                <a:latin typeface="+mn-lt"/>
              </a:rPr>
              <a:t>             matières </a:t>
            </a:r>
            <a:r>
              <a:rPr lang="fr-FR" altLang="fr-FR" dirty="0">
                <a:latin typeface="+mn-lt"/>
              </a:rPr>
              <a:t>premières et fournitures)</a:t>
            </a:r>
          </a:p>
          <a:p>
            <a:endParaRPr lang="fr-FR" altLang="fr-FR" dirty="0">
              <a:latin typeface="+mn-lt"/>
            </a:endParaRPr>
          </a:p>
          <a:p>
            <a:pPr indent="0">
              <a:buNone/>
            </a:pPr>
            <a:endParaRPr lang="fr-FR" altLang="fr-FR" dirty="0">
              <a:latin typeface="+mn-lt"/>
            </a:endParaRPr>
          </a:p>
          <a:p>
            <a:r>
              <a:rPr lang="fr-FR" altLang="fr-FR" dirty="0">
                <a:latin typeface="+mn-lt"/>
              </a:rPr>
              <a:t>3</a:t>
            </a:r>
            <a:r>
              <a:rPr lang="fr-FR" altLang="fr-FR" dirty="0" smtClean="0">
                <a:latin typeface="+mn-lt"/>
              </a:rPr>
              <a:t> -  </a:t>
            </a:r>
            <a:r>
              <a:rPr lang="fr-FR" altLang="fr-FR" dirty="0" smtClean="0">
                <a:latin typeface="+mn-lt"/>
                <a:hlinkClick r:id="rId4" action="ppaction://hlinksldjump"/>
              </a:rPr>
              <a:t>Etablir un plan </a:t>
            </a:r>
            <a:r>
              <a:rPr lang="fr-FR" altLang="fr-FR" dirty="0">
                <a:latin typeface="+mn-lt"/>
                <a:hlinkClick r:id="rId4" action="ppaction://hlinksldjump"/>
              </a:rPr>
              <a:t>de </a:t>
            </a:r>
            <a:r>
              <a:rPr lang="fr-FR" altLang="fr-FR" dirty="0" smtClean="0">
                <a:latin typeface="+mn-lt"/>
                <a:hlinkClick r:id="rId4" action="ppaction://hlinksldjump"/>
              </a:rPr>
              <a:t>trésorerie</a:t>
            </a:r>
            <a:endParaRPr lang="fr-FR" altLang="fr-FR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à faire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pic>
        <p:nvPicPr>
          <p:cNvPr id="5" name="Image 4" descr="Logo-provisoire-Auvergne-Rhone-Alpes-160px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7" name="Picture 2" descr="C:\Users\Franck\AppData\Local\Microsoft\Windows\INetCache\IE\8OA8W22W\X-office-presentation.svg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09" y="5978230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hlinkClick r:id="rId7" action="ppaction://hlinksldjump"/>
          </p:cNvPr>
          <p:cNvSpPr txBox="1"/>
          <p:nvPr/>
        </p:nvSpPr>
        <p:spPr>
          <a:xfrm>
            <a:off x="5984087" y="6240504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44503" y="1412367"/>
            <a:ext cx="8424292" cy="38654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b="1" dirty="0" smtClean="0">
                <a:latin typeface="+mn-lt"/>
              </a:rPr>
              <a:t>Besoin de départ à prévoir 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>
                <a:latin typeface="+mn-lt"/>
              </a:rPr>
              <a:t>Frais d’établissement (honoraires </a:t>
            </a:r>
            <a:r>
              <a:rPr lang="fr-FR" altLang="fr-FR" sz="1200" dirty="0" smtClean="0">
                <a:latin typeface="+mn-lt"/>
              </a:rPr>
              <a:t>juridiques, </a:t>
            </a:r>
            <a:r>
              <a:rPr lang="fr-FR" altLang="fr-FR" sz="1200" dirty="0">
                <a:latin typeface="+mn-lt"/>
              </a:rPr>
              <a:t>formalités</a:t>
            </a:r>
            <a:r>
              <a:rPr lang="fr-FR" altLang="fr-FR" sz="1200" dirty="0" smtClean="0">
                <a:latin typeface="+mn-lt"/>
              </a:rPr>
              <a:t>) </a:t>
            </a:r>
            <a:r>
              <a:rPr lang="fr-FR" altLang="fr-FR" sz="1200" dirty="0">
                <a:latin typeface="+mn-lt"/>
              </a:rPr>
              <a:t>	2 000 €  HT amortis en 2 ans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Agencements </a:t>
            </a:r>
            <a:r>
              <a:rPr lang="fr-FR" altLang="fr-FR" sz="1200" dirty="0">
                <a:latin typeface="+mn-lt"/>
              </a:rPr>
              <a:t>du </a:t>
            </a:r>
            <a:r>
              <a:rPr lang="fr-FR" altLang="fr-FR" sz="1200" dirty="0" smtClean="0">
                <a:latin typeface="+mn-lt"/>
              </a:rPr>
              <a:t>local   	2 </a:t>
            </a:r>
            <a:r>
              <a:rPr lang="fr-FR" altLang="fr-FR" sz="1200" dirty="0">
                <a:latin typeface="+mn-lt"/>
              </a:rPr>
              <a:t>000 € HT amortis en 5 ans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Matériels</a:t>
            </a:r>
            <a:r>
              <a:rPr lang="fr-FR" altLang="fr-FR" sz="1200" dirty="0">
                <a:latin typeface="+mn-lt"/>
              </a:rPr>
              <a:t>, divers </a:t>
            </a:r>
            <a:r>
              <a:rPr lang="fr-FR" altLang="fr-FR" sz="1200" dirty="0" smtClean="0">
                <a:latin typeface="+mn-lt"/>
              </a:rPr>
              <a:t>outillages    	3 </a:t>
            </a:r>
            <a:r>
              <a:rPr lang="fr-FR" altLang="fr-FR" sz="1200" dirty="0">
                <a:latin typeface="+mn-lt"/>
              </a:rPr>
              <a:t>000 € HT amortis en 5 ans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Véhicule </a:t>
            </a:r>
            <a:r>
              <a:rPr lang="fr-FR" altLang="fr-FR" sz="1200" dirty="0">
                <a:latin typeface="+mn-lt"/>
              </a:rPr>
              <a:t>utilitaire </a:t>
            </a:r>
            <a:r>
              <a:rPr lang="fr-FR" altLang="fr-FR" sz="1200" dirty="0" smtClean="0">
                <a:latin typeface="+mn-lt"/>
              </a:rPr>
              <a:t>	10</a:t>
            </a:r>
            <a:r>
              <a:rPr lang="fr-FR" altLang="fr-FR" sz="1200" dirty="0">
                <a:latin typeface="+mn-lt"/>
              </a:rPr>
              <a:t> 000 € HT  amortis en 5 ans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Mobilier </a:t>
            </a:r>
            <a:r>
              <a:rPr lang="fr-FR" altLang="fr-FR" sz="1200" dirty="0">
                <a:latin typeface="+mn-lt"/>
              </a:rPr>
              <a:t>de bureau </a:t>
            </a:r>
            <a:r>
              <a:rPr lang="fr-FR" altLang="fr-FR" sz="1200" dirty="0" smtClean="0">
                <a:latin typeface="+mn-lt"/>
              </a:rPr>
              <a:t>	1</a:t>
            </a:r>
            <a:r>
              <a:rPr lang="fr-FR" altLang="fr-FR" sz="1200" dirty="0">
                <a:latin typeface="+mn-lt"/>
              </a:rPr>
              <a:t> 000 € HT amortis en  5 ans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Bureautique 	2</a:t>
            </a:r>
            <a:r>
              <a:rPr lang="fr-FR" altLang="fr-FR" sz="1200" dirty="0">
                <a:latin typeface="+mn-lt"/>
              </a:rPr>
              <a:t> 000 € HT amortis en 4 ans</a:t>
            </a:r>
          </a:p>
          <a:p>
            <a:pPr indent="0">
              <a:buNone/>
            </a:pPr>
            <a:r>
              <a:rPr lang="fr-FR" altLang="fr-FR" sz="800" dirty="0">
                <a:latin typeface="+mn-lt"/>
              </a:rPr>
              <a:t> 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Divers </a:t>
            </a:r>
            <a:r>
              <a:rPr lang="fr-FR" altLang="fr-FR" sz="1200" dirty="0">
                <a:latin typeface="+mn-lt"/>
              </a:rPr>
              <a:t>dont caution / loyer, dépôt de </a:t>
            </a:r>
            <a:r>
              <a:rPr lang="fr-FR" altLang="fr-FR" sz="1200" dirty="0" smtClean="0">
                <a:latin typeface="+mn-lt"/>
              </a:rPr>
              <a:t>garantie 	1</a:t>
            </a:r>
            <a:r>
              <a:rPr lang="fr-FR" altLang="fr-FR" sz="1200" dirty="0">
                <a:latin typeface="+mn-lt"/>
              </a:rPr>
              <a:t> 200 €</a:t>
            </a:r>
          </a:p>
          <a:p>
            <a:pPr indent="0">
              <a:buNone/>
            </a:pPr>
            <a:r>
              <a:rPr lang="fr-FR" altLang="fr-FR" sz="800" dirty="0">
                <a:latin typeface="+mn-lt"/>
              </a:rPr>
              <a:t> </a:t>
            </a:r>
          </a:p>
          <a:p>
            <a:pPr indent="0">
              <a:buNone/>
            </a:pPr>
            <a:r>
              <a:rPr lang="fr-FR" altLang="fr-FR" sz="1200" dirty="0">
                <a:latin typeface="+mn-lt"/>
              </a:rPr>
              <a:t>Trésorerie nécessaire estimée au démarrage compte tenu des dépenses immédiates </a:t>
            </a:r>
            <a:endParaRPr lang="fr-FR" altLang="fr-FR" sz="1200" dirty="0" smtClean="0">
              <a:latin typeface="+mn-lt"/>
            </a:endParaRP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 smtClean="0">
                <a:latin typeface="+mn-lt"/>
              </a:rPr>
              <a:t>et </a:t>
            </a:r>
            <a:r>
              <a:rPr lang="fr-FR" altLang="fr-FR" sz="1200" dirty="0">
                <a:latin typeface="+mn-lt"/>
              </a:rPr>
              <a:t>des encaissements tardifs  (besoin en fonds de roulement</a:t>
            </a:r>
            <a:r>
              <a:rPr lang="fr-FR" altLang="fr-FR" sz="1200" dirty="0" smtClean="0">
                <a:latin typeface="+mn-lt"/>
              </a:rPr>
              <a:t>) </a:t>
            </a:r>
            <a:r>
              <a:rPr lang="fr-FR" altLang="fr-FR" sz="1200" dirty="0">
                <a:latin typeface="+mn-lt"/>
              </a:rPr>
              <a:t> </a:t>
            </a:r>
            <a:r>
              <a:rPr lang="fr-FR" altLang="fr-FR" sz="1200" dirty="0" smtClean="0">
                <a:latin typeface="+mn-lt"/>
              </a:rPr>
              <a:t>	1 </a:t>
            </a:r>
            <a:r>
              <a:rPr lang="fr-FR" altLang="fr-FR" sz="1200" dirty="0">
                <a:latin typeface="+mn-lt"/>
              </a:rPr>
              <a:t>500 €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altLang="fr-FR" b="1" dirty="0" smtClean="0">
                <a:latin typeface="+mn-lt"/>
              </a:rPr>
              <a:t>Ressources à mobiliser au départ</a:t>
            </a:r>
            <a:endParaRPr lang="fr-FR" altLang="fr-FR" b="1" dirty="0">
              <a:latin typeface="+mn-lt"/>
            </a:endParaRP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>
                <a:latin typeface="+mn-lt"/>
              </a:rPr>
              <a:t>Capital social  </a:t>
            </a:r>
            <a:r>
              <a:rPr lang="fr-FR" altLang="fr-FR" sz="1200" dirty="0" smtClean="0">
                <a:latin typeface="+mn-lt"/>
              </a:rPr>
              <a:t>	 9 </a:t>
            </a:r>
            <a:r>
              <a:rPr lang="fr-FR" altLang="fr-FR" sz="1200" dirty="0">
                <a:latin typeface="+mn-lt"/>
              </a:rPr>
              <a:t>700 €     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>
                <a:latin typeface="+mn-lt"/>
              </a:rPr>
              <a:t>Emprunt  </a:t>
            </a:r>
            <a:r>
              <a:rPr lang="fr-FR" altLang="fr-FR" sz="1200" dirty="0" smtClean="0">
                <a:latin typeface="+mn-lt"/>
              </a:rPr>
              <a:t>	17 </a:t>
            </a:r>
            <a:r>
              <a:rPr lang="fr-FR" altLang="fr-FR" sz="1200" dirty="0">
                <a:latin typeface="+mn-lt"/>
              </a:rPr>
              <a:t>000 € 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>
                <a:latin typeface="+mn-lt"/>
              </a:rPr>
              <a:t>remboursable en  48 mois -taux d’intérêt de 3% donnant lieu à un remboursement annuel de</a:t>
            </a:r>
          </a:p>
          <a:p>
            <a:pPr indent="0">
              <a:buNone/>
              <a:tabLst>
                <a:tab pos="5468938" algn="l"/>
              </a:tabLst>
            </a:pPr>
            <a:r>
              <a:rPr lang="fr-FR" altLang="fr-FR" sz="1200" dirty="0">
                <a:latin typeface="+mn-lt"/>
              </a:rPr>
              <a:t>4 500 € dont 500 € d’intérêts  et </a:t>
            </a:r>
            <a:r>
              <a:rPr lang="fr-FR" altLang="fr-FR" sz="1200" dirty="0" smtClean="0">
                <a:latin typeface="+mn-lt"/>
              </a:rPr>
              <a:t> 4 </a:t>
            </a:r>
            <a:r>
              <a:rPr lang="fr-FR" altLang="fr-FR" sz="1200" dirty="0">
                <a:latin typeface="+mn-lt"/>
              </a:rPr>
              <a:t>000 € de capital</a:t>
            </a:r>
          </a:p>
          <a:p>
            <a:pPr indent="0">
              <a:buNone/>
            </a:pPr>
            <a:endParaRPr lang="fr-FR" altLang="fr-FR" b="1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40317" y="290822"/>
            <a:ext cx="7428475" cy="1143000"/>
          </a:xfrm>
        </p:spPr>
        <p:txBody>
          <a:bodyPr/>
          <a:lstStyle/>
          <a:p>
            <a:r>
              <a:rPr lang="fr-FR" dirty="0" smtClean="0"/>
              <a:t>PLAN DE FINANCEMENT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4501" y="6143348"/>
            <a:ext cx="283468" cy="7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Franck\AppData\Local\Microsoft\Windows\INetCache\IE\8OA8W22W\X-office-presentation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hlinkClick r:id="rId2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7" name="Image 16" descr="Logo-provisoire-Auvergne-Rhone-Alpes-160px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19" name="Picture 8" descr="C:\Users\Franck\AppData\Local\Microsoft\Windows\INetCache\IE\FXYCKBOF\fleche-droite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5" name="Picture 8" descr="C:\Users\Franck\AppData\Local\Microsoft\Windows\INetCache\IE\FXYCKBOF\fleche-droite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1" y="5878267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6880" y="754608"/>
            <a:ext cx="8678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1171E"/>
              </a:buClr>
            </a:pP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plan de financement, </a:t>
            </a:r>
            <a:r>
              <a:rPr lang="fr-FR" dirty="0" smtClean="0"/>
              <a:t>c’est le document qui va recenser, au démarrage de l’entreprise, tous les besoins et toutes les ressources pour financer l’acquisition des immobilisations et le fonctionnement de celle-ci.  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000" dirty="0"/>
              <a:t> </a:t>
            </a:r>
            <a:endParaRPr lang="fr-FR" sz="1400" dirty="0"/>
          </a:p>
        </p:txBody>
      </p:sp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" y="1615736"/>
            <a:ext cx="8458148" cy="417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sp>
        <p:nvSpPr>
          <p:cNvPr id="12" name="Carré corné 11">
            <a:hlinkClick r:id="rId6" action="ppaction://hlinksldjump"/>
          </p:cNvPr>
          <p:cNvSpPr/>
          <p:nvPr/>
        </p:nvSpPr>
        <p:spPr>
          <a:xfrm>
            <a:off x="4374457" y="5996364"/>
            <a:ext cx="665825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/>
              <a:t>Corrigé </a:t>
            </a:r>
            <a:endParaRPr lang="fr-FR" sz="1200" b="1" i="1" dirty="0"/>
          </a:p>
        </p:txBody>
      </p:sp>
      <p:pic>
        <p:nvPicPr>
          <p:cNvPr id="13" name="Picture 8" descr="C:\Users\Franck\AppData\Local\Microsoft\Windows\INetCache\IE\FXYCKBOF\fleche-droite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5" name="Image 14" descr="Logo-provisoire-Auvergne-Rhone-Alpes-160px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2043" y="369332"/>
            <a:ext cx="70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"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tablir le plan de financement de départ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5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Corrigé du Plan de financement </a:t>
            </a:r>
            <a:endParaRPr lang="fr-FR" dirty="0"/>
          </a:p>
        </p:txBody>
      </p:sp>
      <p:pic>
        <p:nvPicPr>
          <p:cNvPr id="1126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" y="950620"/>
            <a:ext cx="8678394" cy="483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ranck\AppData\Local\Microsoft\Windows\INetCache\IE\FXYCKBOF\fleche-droite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0" name="Image 9" descr="Logo-provisoire-Auvergne-Rhone-Alpes-160px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5" name="ZoneTexte 14">
            <a:hlinkClick r:id="rId4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40317" y="290822"/>
            <a:ext cx="7703683" cy="1143000"/>
          </a:xfrm>
        </p:spPr>
        <p:txBody>
          <a:bodyPr/>
          <a:lstStyle/>
          <a:p>
            <a:r>
              <a:rPr lang="fr-FR" dirty="0" smtClean="0"/>
              <a:t>COMPTE DE RESULTAT PREVISIONNEL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3" y="1572005"/>
            <a:ext cx="8424292" cy="4376034"/>
          </a:xfrm>
        </p:spPr>
        <p:txBody>
          <a:bodyPr/>
          <a:lstStyle/>
          <a:p>
            <a:pPr indent="0">
              <a:buNone/>
            </a:pPr>
            <a:r>
              <a:rPr lang="fr-FR" altLang="fr-FR" sz="1400" dirty="0">
                <a:latin typeface="+mn-lt"/>
              </a:rPr>
              <a:t>Pour déterminer le chiffre d’affaires (CA) minimum à atteindre (seuil de rentabilité) et le comparer à ses possibilités d’exploitation, M. TRESOR évalue les montants prévisionnels suivants </a:t>
            </a:r>
            <a:r>
              <a:rPr lang="fr-FR" altLang="fr-FR" sz="1400" dirty="0" smtClean="0">
                <a:latin typeface="+mn-lt"/>
              </a:rPr>
              <a:t>:</a:t>
            </a:r>
            <a:r>
              <a:rPr lang="fr-FR" altLang="fr-FR" sz="1400" dirty="0">
                <a:latin typeface="+mn-lt"/>
              </a:rPr>
              <a:t> </a:t>
            </a:r>
          </a:p>
          <a:p>
            <a:pPr lvl="0"/>
            <a:r>
              <a:rPr lang="fr-FR" altLang="fr-FR" sz="1400" b="1" dirty="0">
                <a:latin typeface="+mn-lt"/>
              </a:rPr>
              <a:t>Charges fixes d’exploitation HT pour 12 </a:t>
            </a:r>
            <a:r>
              <a:rPr lang="fr-FR" altLang="fr-FR" sz="1400" b="1" dirty="0" smtClean="0">
                <a:latin typeface="+mn-lt"/>
              </a:rPr>
              <a:t>mois</a:t>
            </a:r>
            <a:r>
              <a:rPr lang="fr-FR" altLang="fr-FR" sz="1400" b="1" dirty="0">
                <a:latin typeface="+mn-lt"/>
              </a:rPr>
              <a:t> </a:t>
            </a:r>
            <a:endParaRPr lang="fr-FR" altLang="fr-FR" sz="1400" dirty="0">
              <a:latin typeface="+mn-lt"/>
            </a:endParaRPr>
          </a:p>
          <a:p>
            <a:pPr indent="0">
              <a:buNone/>
              <a:tabLst>
                <a:tab pos="5380038" algn="l"/>
              </a:tabLst>
            </a:pPr>
            <a:r>
              <a:rPr lang="fr-FR" altLang="fr-FR" sz="1400" dirty="0">
                <a:latin typeface="+mn-lt"/>
              </a:rPr>
              <a:t>Autres achats et charges externes 	20 000 €</a:t>
            </a:r>
          </a:p>
          <a:p>
            <a:pPr indent="0">
              <a:buNone/>
            </a:pPr>
            <a:r>
              <a:rPr lang="fr-FR" altLang="fr-FR" sz="1200" i="1" dirty="0">
                <a:latin typeface="+mn-lt"/>
              </a:rPr>
              <a:t>Carburant, loyer, assurances, entretien véhicule, honoraires, téléphone</a:t>
            </a:r>
            <a:endParaRPr lang="fr-FR" altLang="fr-FR" sz="1200" dirty="0">
              <a:latin typeface="+mn-lt"/>
            </a:endParaRPr>
          </a:p>
          <a:p>
            <a:pPr indent="0">
              <a:buNone/>
            </a:pPr>
            <a:r>
              <a:rPr lang="fr-FR" altLang="fr-FR" sz="1000" dirty="0">
                <a:latin typeface="+mn-lt"/>
              </a:rPr>
              <a:t> </a:t>
            </a: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>
                <a:latin typeface="+mn-lt"/>
              </a:rPr>
              <a:t>Impôts et taxes </a:t>
            </a:r>
            <a:r>
              <a:rPr lang="fr-FR" altLang="fr-FR" sz="1400" dirty="0" smtClean="0">
                <a:latin typeface="+mn-lt"/>
              </a:rPr>
              <a:t>	1</a:t>
            </a:r>
            <a:r>
              <a:rPr lang="fr-FR" altLang="fr-FR" sz="1400" dirty="0">
                <a:latin typeface="+mn-lt"/>
              </a:rPr>
              <a:t> 000 </a:t>
            </a:r>
            <a:r>
              <a:rPr lang="fr-FR" altLang="fr-FR" sz="1400" dirty="0" smtClean="0">
                <a:latin typeface="+mn-lt"/>
              </a:rPr>
              <a:t>	€</a:t>
            </a:r>
            <a:endParaRPr lang="fr-FR" altLang="fr-FR" sz="1400" dirty="0">
              <a:latin typeface="+mn-lt"/>
            </a:endParaRPr>
          </a:p>
          <a:p>
            <a:pPr indent="0">
              <a:buNone/>
            </a:pPr>
            <a:r>
              <a:rPr lang="fr-FR" altLang="fr-FR" sz="1200" i="1" dirty="0">
                <a:latin typeface="+mn-lt"/>
              </a:rPr>
              <a:t>Cotisation foncière des entreprises, taxe consulaire, formation prof…</a:t>
            </a:r>
          </a:p>
          <a:p>
            <a:pPr indent="0">
              <a:buNone/>
            </a:pPr>
            <a:r>
              <a:rPr lang="fr-FR" altLang="fr-FR" sz="1400" dirty="0">
                <a:latin typeface="+mn-lt"/>
              </a:rPr>
              <a:t> </a:t>
            </a: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 smtClean="0">
                <a:latin typeface="+mn-lt"/>
              </a:rPr>
              <a:t>Rémunération </a:t>
            </a:r>
            <a:r>
              <a:rPr lang="fr-FR" altLang="fr-FR" sz="1400" dirty="0">
                <a:latin typeface="+mn-lt"/>
              </a:rPr>
              <a:t>souhaitée du dirigeant 	</a:t>
            </a:r>
            <a:r>
              <a:rPr lang="fr-FR" altLang="fr-FR" sz="1400" dirty="0" smtClean="0">
                <a:latin typeface="+mn-lt"/>
              </a:rPr>
              <a:t>24</a:t>
            </a:r>
            <a:r>
              <a:rPr lang="fr-FR" altLang="fr-FR" sz="1400" dirty="0">
                <a:latin typeface="+mn-lt"/>
              </a:rPr>
              <a:t> 000 </a:t>
            </a:r>
            <a:r>
              <a:rPr lang="fr-FR" altLang="fr-FR" sz="1400" dirty="0" smtClean="0">
                <a:latin typeface="+mn-lt"/>
              </a:rPr>
              <a:t>	€</a:t>
            </a:r>
            <a:endParaRPr lang="fr-FR" altLang="fr-FR" sz="1400" dirty="0">
              <a:latin typeface="+mn-lt"/>
            </a:endParaRP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 smtClean="0">
                <a:latin typeface="+mn-lt"/>
              </a:rPr>
              <a:t>Cotisations </a:t>
            </a:r>
            <a:r>
              <a:rPr lang="fr-FR" altLang="fr-FR" sz="1400" dirty="0">
                <a:latin typeface="+mn-lt"/>
              </a:rPr>
              <a:t>sociales du dirigeant (en régime de croisière</a:t>
            </a:r>
            <a:r>
              <a:rPr lang="fr-FR" altLang="fr-FR" sz="1400" dirty="0" smtClean="0">
                <a:latin typeface="+mn-lt"/>
              </a:rPr>
              <a:t>) </a:t>
            </a:r>
            <a:r>
              <a:rPr lang="fr-FR" altLang="fr-FR" sz="1400" dirty="0">
                <a:latin typeface="+mn-lt"/>
              </a:rPr>
              <a:t>	11 000 </a:t>
            </a:r>
            <a:r>
              <a:rPr lang="fr-FR" altLang="fr-FR" sz="1400" dirty="0" smtClean="0">
                <a:latin typeface="+mn-lt"/>
              </a:rPr>
              <a:t>	€</a:t>
            </a:r>
            <a:endParaRPr lang="fr-FR" altLang="fr-FR" sz="1400" dirty="0">
              <a:latin typeface="+mn-lt"/>
            </a:endParaRP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 smtClean="0">
                <a:latin typeface="+mn-lt"/>
              </a:rPr>
              <a:t>Assurance </a:t>
            </a:r>
            <a:r>
              <a:rPr lang="fr-FR" altLang="fr-FR" sz="1400" dirty="0">
                <a:latin typeface="+mn-lt"/>
              </a:rPr>
              <a:t>complémentaire : </a:t>
            </a:r>
            <a:r>
              <a:rPr lang="fr-FR" altLang="fr-FR" sz="1400" dirty="0" smtClean="0">
                <a:latin typeface="+mn-lt"/>
              </a:rPr>
              <a:t>santé-prévoyance</a:t>
            </a:r>
            <a:r>
              <a:rPr lang="fr-FR" altLang="fr-FR" sz="1400" dirty="0">
                <a:latin typeface="+mn-lt"/>
              </a:rPr>
              <a:t>	2 000 </a:t>
            </a:r>
            <a:r>
              <a:rPr lang="fr-FR" altLang="fr-FR" sz="1400" dirty="0" smtClean="0">
                <a:latin typeface="+mn-lt"/>
              </a:rPr>
              <a:t>	€</a:t>
            </a:r>
            <a:endParaRPr lang="fr-FR" altLang="fr-FR" sz="1400" dirty="0">
              <a:latin typeface="+mn-lt"/>
            </a:endParaRP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 smtClean="0">
                <a:latin typeface="+mn-lt"/>
              </a:rPr>
              <a:t>Remboursement </a:t>
            </a:r>
            <a:r>
              <a:rPr lang="fr-FR" altLang="fr-FR" sz="1400" dirty="0">
                <a:latin typeface="+mn-lt"/>
              </a:rPr>
              <a:t>de l’emprunt 	4 500 </a:t>
            </a:r>
            <a:r>
              <a:rPr lang="fr-FR" altLang="fr-FR" sz="1400" dirty="0" smtClean="0">
                <a:latin typeface="+mn-lt"/>
              </a:rPr>
              <a:t>	€</a:t>
            </a:r>
            <a:endParaRPr lang="fr-FR" altLang="fr-FR" sz="1400" dirty="0">
              <a:latin typeface="+mn-lt"/>
            </a:endParaRPr>
          </a:p>
          <a:p>
            <a:pPr indent="0">
              <a:buNone/>
              <a:tabLst>
                <a:tab pos="5380038" algn="l"/>
                <a:tab pos="5921375" algn="l"/>
              </a:tabLst>
            </a:pPr>
            <a:r>
              <a:rPr lang="fr-FR" altLang="fr-FR" sz="1400" dirty="0" smtClean="0">
                <a:latin typeface="+mn-lt"/>
              </a:rPr>
              <a:t>Dotations </a:t>
            </a:r>
            <a:r>
              <a:rPr lang="fr-FR" altLang="fr-FR" sz="1400" dirty="0">
                <a:latin typeface="+mn-lt"/>
              </a:rPr>
              <a:t>aux amortissements (à reporter) </a:t>
            </a:r>
            <a:r>
              <a:rPr lang="fr-FR" altLang="fr-FR" sz="1400" dirty="0" smtClean="0">
                <a:latin typeface="+mn-lt"/>
              </a:rPr>
              <a:t>	………..	€</a:t>
            </a:r>
            <a:endParaRPr lang="fr-FR" altLang="fr-FR" sz="1400" dirty="0">
              <a:latin typeface="+mn-lt"/>
            </a:endParaRPr>
          </a:p>
          <a:p>
            <a:pPr indent="0">
              <a:buNone/>
            </a:pPr>
            <a:r>
              <a:rPr lang="fr-FR" altLang="fr-FR" sz="1000" dirty="0">
                <a:latin typeface="+mn-lt"/>
              </a:rPr>
              <a:t> </a:t>
            </a:r>
          </a:p>
          <a:p>
            <a:pPr indent="0">
              <a:buNone/>
            </a:pPr>
            <a:r>
              <a:rPr lang="fr-FR" altLang="fr-FR" sz="1400" dirty="0">
                <a:latin typeface="+mn-lt"/>
              </a:rPr>
              <a:t>Les achats de matières premières et fournitures représentent en moyenne 30 % du CA, laissant ainsi un taux de marge brute de 70 %.</a:t>
            </a:r>
          </a:p>
        </p:txBody>
      </p:sp>
      <p:pic>
        <p:nvPicPr>
          <p:cNvPr id="12" name="Picture 8" descr="C:\Users\Franck\AppData\Local\Microsoft\Windows\INetCache\IE\FXYCKBOF\fleche-droite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Logo-provisoire-Auvergne-Rhone-Alpes-160px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7" name="Picture 2" descr="C:\Users\Franck\AppData\Local\Microsoft\Windows\INetCache\IE\8OA8W22W\X-office-presentation.svg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hlinkClick r:id="rId6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6" name="Picture 2" descr="C:\Users\Franck\AppData\Local\Microsoft\Windows\INetCache\IE\8OA8W22W\X-office-presentation.svg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56" y="5948039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hlinkClick r:id="rId8" action="ppaction://hlinksldjump"/>
          </p:cNvPr>
          <p:cNvSpPr txBox="1"/>
          <p:nvPr/>
        </p:nvSpPr>
        <p:spPr>
          <a:xfrm>
            <a:off x="4181334" y="6210313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5" name="Picture 8" descr="C:\Users\Franck\AppData\Local\Microsoft\Windows\INetCache\IE\FXYCKBOF\fleche-droite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00" y="5822134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6881" y="1194098"/>
            <a:ext cx="845650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Déterminer 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à atteindre (seuil de rentabilité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endParaRPr lang="fr-F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400" u="sng" dirty="0"/>
              <a:t>Pour cela : </a:t>
            </a:r>
          </a:p>
          <a:p>
            <a:endParaRPr lang="fr-FR" sz="1400" u="sng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1400" dirty="0"/>
              <a:t>Calculer la marge brute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1400" dirty="0"/>
              <a:t>Calculer  le CA à atteindre et le coût des achats de matières premières et </a:t>
            </a:r>
            <a:r>
              <a:rPr lang="fr-FR" sz="1400" dirty="0" smtClean="0"/>
              <a:t>fournitures</a:t>
            </a:r>
          </a:p>
          <a:p>
            <a:pPr marL="355600" indent="-355600">
              <a:lnSpc>
                <a:spcPct val="150000"/>
              </a:lnSpc>
            </a:pPr>
            <a:r>
              <a:rPr lang="fr-FR" sz="1400" dirty="0" smtClean="0"/>
              <a:t>3)  </a:t>
            </a:r>
            <a:r>
              <a:rPr lang="fr-FR" sz="1400" dirty="0"/>
              <a:t>	Calculer les heures facturables et le prix de l’heure de main d’œuvre à vendre</a:t>
            </a:r>
          </a:p>
          <a:p>
            <a:pPr marL="342900" indent="-342900">
              <a:buFont typeface="+mj-lt"/>
              <a:buAutoNum type="arabicParenR"/>
            </a:pPr>
            <a:endParaRPr lang="fr-FR" sz="1400" dirty="0"/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endParaRPr lang="fr-FR" sz="1400" b="1" i="1" dirty="0" smtClean="0"/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400" dirty="0" smtClean="0"/>
              <a:t> 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Appliquer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une marge sur les matières premières et fournitures </a:t>
            </a:r>
          </a:p>
          <a:p>
            <a:r>
              <a:rPr lang="fr-FR" sz="1000" dirty="0"/>
              <a:t> </a:t>
            </a:r>
          </a:p>
          <a:p>
            <a:r>
              <a:rPr lang="fr-FR" sz="1400" dirty="0"/>
              <a:t> M. TRESOR  compte appliquer une marge commerciale de 20 % sur le coût d’achat des fournitures</a:t>
            </a:r>
          </a:p>
          <a:p>
            <a:endParaRPr lang="fr-FR" sz="1400" dirty="0"/>
          </a:p>
          <a:p>
            <a:pPr marL="342900" lvl="0" indent="-342900">
              <a:buFont typeface="+mj-lt"/>
              <a:buAutoNum type="arabicParenR"/>
            </a:pPr>
            <a:r>
              <a:rPr lang="fr-FR" sz="1400" dirty="0"/>
              <a:t>Quelle sera la marge commerciale dégagée </a:t>
            </a:r>
            <a:r>
              <a:rPr lang="fr-FR" sz="1400" dirty="0" smtClean="0"/>
              <a:t>?</a:t>
            </a:r>
          </a:p>
          <a:p>
            <a:pPr marL="342900" lvl="0" indent="-342900">
              <a:buFont typeface="+mj-lt"/>
              <a:buAutoNum type="arabicParenR"/>
            </a:pPr>
            <a:endParaRPr lang="fr-FR" sz="1400" dirty="0"/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endParaRPr lang="fr-FR" sz="1400" b="1" i="1" dirty="0"/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400" dirty="0"/>
              <a:t> </a:t>
            </a: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C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alculer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Dotations aux Amortissements</a:t>
            </a:r>
            <a:endParaRPr lang="fr-F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1400" dirty="0"/>
          </a:p>
          <a:p>
            <a:pPr marL="285750" lvl="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endParaRPr lang="fr-FR" sz="1400" b="1" i="1" dirty="0" smtClean="0">
              <a:solidFill>
                <a:prstClr val="black"/>
              </a:solidFill>
            </a:endParaRPr>
          </a:p>
          <a:p>
            <a:pPr lvl="0">
              <a:buClr>
                <a:srgbClr val="81171E"/>
              </a:buClr>
            </a:pPr>
            <a:endParaRPr lang="fr-FR" sz="1400" b="1" i="1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prstClr val="black"/>
                </a:solidFill>
              </a:rPr>
              <a:t> 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Compléter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compte de résultat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endParaRPr lang="fr-FR" sz="1400" dirty="0"/>
          </a:p>
          <a:p>
            <a:pPr marL="355600" lvl="0" indent="-355600"/>
            <a:r>
              <a:rPr lang="fr-FR" sz="1400" dirty="0"/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6881" y="585930"/>
            <a:ext cx="407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11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Différentes étapes : </a:t>
            </a:r>
            <a:endParaRPr lang="fr-FR" b="1" i="1" dirty="0">
              <a:solidFill>
                <a:srgbClr val="811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Franck\AppData\Local\Microsoft\Windows\INetCache\IE\8OA8W22W\X-office-presentation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71069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hlinkClick r:id="rId5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C:\Users\Franck\AppData\Local\Microsoft\Windows\INetCache\IE\FXYCKBOF\fleche-droite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Logo-provisoire-Auvergne-Rhone-Alpes-160px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21304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491486"/>
          </a:xfrm>
        </p:spPr>
        <p:txBody>
          <a:bodyPr/>
          <a:lstStyle/>
          <a:p>
            <a:r>
              <a:rPr sz="2200" dirty="0" smtClean="0"/>
              <a:t>Les éléments financiers correspondants</a:t>
            </a:r>
            <a:endParaRPr lang="fr-FR" sz="22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24338343"/>
              </p:ext>
            </p:extLst>
          </p:nvPr>
        </p:nvGraphicFramePr>
        <p:xfrm>
          <a:off x="842485" y="933504"/>
          <a:ext cx="6972179" cy="494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 descr="LigneSeparationLongu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9" name="Image 18" descr="Logo-provisoire-Auvergne-Rhone-Alpes-160px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10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/>
            </a:p>
          </p:txBody>
        </p:sp>
        <p:sp>
          <p:nvSpPr>
            <p:cNvPr id="21" name="ZoneTexte 20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Estimation du CA </a:t>
              </a:r>
              <a:endParaRPr lang="fr-FR" sz="800" dirty="0"/>
            </a:p>
          </p:txBody>
        </p:sp>
        <p:sp>
          <p:nvSpPr>
            <p:cNvPr id="22" name="ZoneTexte 21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Seuil de rentabilité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3" action="ppaction://hlinksldjump"/>
                </a:rPr>
                <a:t>Plan de financement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4" action="ppaction://hlinksldjump"/>
                </a:rPr>
                <a:t>Compte de résultat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5" action="ppaction://hlinksldjump"/>
                </a:rPr>
                <a:t>Plan de trésorerie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6" action="ppaction://hlinksldjump"/>
                </a:rPr>
                <a:t>Coût de revient </a:t>
              </a:r>
              <a:endParaRPr lang="fr-FR" altLang="fr-FR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77818" y="5022580"/>
            <a:ext cx="1757576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0" lvl="2">
              <a:buClr>
                <a:srgbClr val="D2B022"/>
              </a:buClr>
              <a:buFont typeface="Wingdings 3" pitchFamily="18" charset="2"/>
              <a:buChar char="Ú"/>
            </a:pPr>
            <a:r>
              <a:rPr lang="fr-FR" altLang="fr-F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FR" altLang="fr-FR" sz="2000" b="1" dirty="0" smtClean="0">
                <a:solidFill>
                  <a:schemeClr val="bg1"/>
                </a:solidFill>
                <a:cs typeface="Arial" pitchFamily="34" charset="0"/>
                <a:hlinkClick r:id="rId17" action="ppaction://hlinksldjump"/>
              </a:rPr>
              <a:t>Pour qui ?</a:t>
            </a:r>
            <a:endParaRPr lang="fr-FR" altLang="fr-FR" sz="20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397782" y="4672440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pic>
        <p:nvPicPr>
          <p:cNvPr id="1024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5" y="1371600"/>
            <a:ext cx="7999884" cy="37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sp>
        <p:nvSpPr>
          <p:cNvPr id="12" name="Carré corné 11">
            <a:hlinkClick r:id="rId6" action="ppaction://hlinksldjump"/>
          </p:cNvPr>
          <p:cNvSpPr/>
          <p:nvPr/>
        </p:nvSpPr>
        <p:spPr>
          <a:xfrm>
            <a:off x="4374457" y="5996364"/>
            <a:ext cx="665825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hlinkClick r:id="rId7" action="ppaction://hlinksldjump"/>
              </a:rPr>
              <a:t>Corrigé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pic>
        <p:nvPicPr>
          <p:cNvPr id="13" name="Picture 8" descr="C:\Users\Franck\AppData\Local\Microsoft\Windows\INetCache\IE\FXYCKBOF\fleche-droite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71069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hlinkClick r:id="rId8" action="ppaction://hlinksldjump"/>
          </p:cNvPr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5" name="Image 14" descr="Logo-provisoire-Auvergne-Rhone-Alpes-160px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2043" y="369332"/>
            <a:ext cx="70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"/>
            </a:pP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Calculer les dotations aux amortissements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Corrigé du calcul des Dotations aux Amortissements</a:t>
            </a:r>
          </a:p>
        </p:txBody>
      </p:sp>
      <p:pic>
        <p:nvPicPr>
          <p:cNvPr id="1126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2" y="1401398"/>
            <a:ext cx="8208580" cy="388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ranck\AppData\Local\Microsoft\Windows\INetCache\IE\FXYCKBOF\fleche-droite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6" action="ppaction://hlinksldjump"/>
          </p:cNvPr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0" name="Image 9" descr="Logo-provisoire-Auvergne-Rhone-Alpes-160px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5" name="ZoneTexte 14">
            <a:hlinkClick r:id="rId4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9125" y="230819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1171E"/>
                </a:solidFill>
              </a:rPr>
              <a:t>COMPTE DE RESULTAT PREVISIONNEL </a:t>
            </a:r>
            <a:endParaRPr lang="fr-FR" b="1" dirty="0">
              <a:solidFill>
                <a:srgbClr val="81171E"/>
              </a:solidFill>
            </a:endParaRPr>
          </a:p>
        </p:txBody>
      </p:sp>
      <p:pic>
        <p:nvPicPr>
          <p:cNvPr id="19" name="Picture 2" descr="C:\Users\Franck\AppData\Local\Microsoft\Windows\INetCache\IE\8OA8W22W\X-office-presentation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sp>
        <p:nvSpPr>
          <p:cNvPr id="22" name="ZoneTexte 21">
            <a:hlinkClick r:id="rId2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23" name="Image 22" descr="Logo-provisoire-Auvergne-Rhone-Alpes-160px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sp>
        <p:nvSpPr>
          <p:cNvPr id="18" name="Carré corné 17">
            <a:hlinkClick r:id="rId8" action="ppaction://hlinksldjump"/>
          </p:cNvPr>
          <p:cNvSpPr/>
          <p:nvPr/>
        </p:nvSpPr>
        <p:spPr>
          <a:xfrm>
            <a:off x="4374457" y="5996364"/>
            <a:ext cx="665825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/>
              <a:t>Corrigé </a:t>
            </a:r>
            <a:endParaRPr lang="fr-FR" sz="1200" b="1" i="1" dirty="0"/>
          </a:p>
        </p:txBody>
      </p:sp>
      <p:pic>
        <p:nvPicPr>
          <p:cNvPr id="13" name="Picture 2" descr="C:\Users\imichon\AppData\Local\Microsoft\Windows\Temporary Internet Files\Content.IE5\KO73URFM\loupe[1]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75" y="1199072"/>
            <a:ext cx="1662022" cy="17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08861"/>
              </p:ext>
            </p:extLst>
          </p:nvPr>
        </p:nvGraphicFramePr>
        <p:xfrm>
          <a:off x="888522" y="830231"/>
          <a:ext cx="4982904" cy="5046689"/>
        </p:xfrm>
        <a:graphic>
          <a:graphicData uri="http://schemas.openxmlformats.org/drawingml/2006/table">
            <a:tbl>
              <a:tblPr/>
              <a:tblGrid>
                <a:gridCol w="3112052"/>
                <a:gridCol w="293111"/>
                <a:gridCol w="1186924"/>
                <a:gridCol w="390817"/>
              </a:tblGrid>
              <a:tr h="1336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COMPTE DE RESULTAT PREVISIONNEL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58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Tableau vierge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2450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Hypothèse</a:t>
                      </a:r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CHIFFRE D’AFFAIRES (H.T.)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produits finis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travaux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Prest. de services (main d'œuvre)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march./mat 1ères utilisées /fournitures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39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matières 1ères et fournitures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matières consommables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de marchandises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MARGE BRUTE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Autres achats et charges externes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VALEUR AJOUTEE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Impôts et taxes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 de personnel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Salaires bruts</a:t>
                      </a:r>
                    </a:p>
                  </a:txBody>
                  <a:tcPr marL="8200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Cotisations sociales/salaires</a:t>
                      </a:r>
                    </a:p>
                  </a:txBody>
                  <a:tcPr marL="8200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6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Rémunération du dirigeant (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société à l 'IS)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200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Cotisations sociales du dirigeant</a:t>
                      </a:r>
                    </a:p>
                  </a:txBody>
                  <a:tcPr marL="8200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Assurance complém.santé-prév.</a:t>
                      </a:r>
                    </a:p>
                  </a:txBody>
                  <a:tcPr marL="8200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EXCED.BRUT EXPLOIT.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Autres charges de 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 financières (Intérêts)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Dotations aux amortissements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 COURANT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Impôt / Société (IS)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 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Dotations aux amortissements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3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Rémunération dirigeant (si BIC)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CAPAC. D'AUTOFINANCEMENT (CAF)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Remboursement d'emprunt (capital seulement)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………………..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AUTOFINANCEMENT 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4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9125" y="230819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1171E"/>
                </a:solidFill>
              </a:rPr>
              <a:t>COMPTE DE RESULTAT PREVISIONNEL </a:t>
            </a:r>
            <a:endParaRPr lang="fr-FR" b="1" dirty="0">
              <a:solidFill>
                <a:srgbClr val="81171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60909" y="468810"/>
            <a:ext cx="110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Corrigé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C:\Users\Franck\AppData\Local\Microsoft\Windows\INetCache\IE\8OA8W22W\X-office-presentation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sp>
        <p:nvSpPr>
          <p:cNvPr id="22" name="ZoneTexte 21">
            <a:hlinkClick r:id="rId2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23" name="Image 22" descr="Logo-provisoire-Auvergne-Rhone-Alpes-160px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4238625" y="15903575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905625" y="14446250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819525" y="17960975"/>
            <a:ext cx="952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238625" y="15903575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905625" y="14446250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3819525" y="17960975"/>
            <a:ext cx="952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329113" y="16230600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557963" y="14773275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Users\imichon\AppData\Local\Microsoft\Windows\Temporary Internet Files\Content.IE5\KO73URFM\loupe[1]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982598"/>
            <a:ext cx="1892635" cy="20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27"/>
          <p:cNvCxnSpPr/>
          <p:nvPr/>
        </p:nvCxnSpPr>
        <p:spPr>
          <a:xfrm>
            <a:off x="4765675" y="16916400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994525" y="15459075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 descr="C:\Users\cj\AppData\Local\Microsoft\Windows\Temporary Internet Files\Content.Outlook\H3AQPLXP\Logo-provisoire-Auvergne-Rhone-Alpes-800px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5925" y="12058650"/>
            <a:ext cx="1219200" cy="1038225"/>
          </a:xfrm>
          <a:prstGeom prst="rect">
            <a:avLst/>
          </a:prstGeom>
          <a:noFill/>
        </p:spPr>
      </p:pic>
      <p:cxnSp>
        <p:nvCxnSpPr>
          <p:cNvPr id="34" name="Connecteur droit 33"/>
          <p:cNvCxnSpPr/>
          <p:nvPr/>
        </p:nvCxnSpPr>
        <p:spPr>
          <a:xfrm>
            <a:off x="4765675" y="16916400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994525" y="15459075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Image 35" descr="C:\Users\cj\AppData\Local\Microsoft\Windows\Temporary Internet Files\Content.Outlook\H3AQPLXP\Logo-provisoire-Auvergne-Rhone-Alpes-800px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5925" y="12058650"/>
            <a:ext cx="1219200" cy="1038225"/>
          </a:xfrm>
          <a:prstGeom prst="rect">
            <a:avLst/>
          </a:prstGeom>
          <a:noFill/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97961"/>
              </p:ext>
            </p:extLst>
          </p:nvPr>
        </p:nvGraphicFramePr>
        <p:xfrm>
          <a:off x="866884" y="963534"/>
          <a:ext cx="5004542" cy="5353648"/>
        </p:xfrm>
        <a:graphic>
          <a:graphicData uri="http://schemas.openxmlformats.org/drawingml/2006/table">
            <a:tbl>
              <a:tblPr/>
              <a:tblGrid>
                <a:gridCol w="2575437"/>
                <a:gridCol w="219497"/>
                <a:gridCol w="1014567"/>
                <a:gridCol w="365829"/>
                <a:gridCol w="556060"/>
                <a:gridCol w="273152"/>
              </a:tblGrid>
              <a:tr h="1248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- </a:t>
                      </a:r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Détermination du chiffre d'affaires (CA) minimum</a:t>
                      </a: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(ou seuil de rentabilité)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1) </a:t>
                      </a:r>
                      <a:r>
                        <a:rPr lang="fr-FR" sz="700" b="0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Calcul du montant à couvrir par la marge brute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469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Autres achats + charges externes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20 000 €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Impôts et taxes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Cotisations sociales de l'exploitant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11 000 €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Assurance complémentaire santé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Remboursement de l'emprunt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Dotation aux amortissements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Rémunération de l'exploitant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24 000 €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87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67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200 €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2)</a:t>
                      </a:r>
                      <a:r>
                        <a:rPr lang="fr-FR" sz="700" b="0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Calcul du C.A. minimum à atteindre et des achats de matières premières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39"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Le taux moyen de marge brute étant estimé à 70 % du C.A. recherché, le C.A. à atteindre s'élèvera à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67200 € x 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100/70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96 000 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Le coût des achats de matières est de : 96 000 € H.T. x 30 % = 28 800 € H.T.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3) </a:t>
                      </a:r>
                      <a:r>
                        <a:rPr lang="fr-FR" sz="700" b="0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Calcul des heures facturables et du prix de l'heure de main d'oeuvre à vendre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heures x 47 semaines = 2 350 H x 65 % = 1 527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Prix de l'heure : 67 200 € H.T. / 1 527 H = 44 € H.T. / heure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 - </a:t>
                      </a:r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Application d'une marge sur matières 1</a:t>
                      </a:r>
                      <a:r>
                        <a:rPr lang="fr-FR" sz="700" b="1" i="0" u="sng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ères</a:t>
                      </a:r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et fournitures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875">
                <a:tc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1) </a:t>
                      </a:r>
                      <a:r>
                        <a:rPr lang="fr-FR" sz="700" b="0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Marge dégagée sur la revente de matières premières et fournitures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28 800 €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    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                                  (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soit un C.A. revente de matières de 34 560 € H.T.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3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version oct 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7" name="Connecteur droit 36"/>
          <p:cNvCxnSpPr/>
          <p:nvPr/>
        </p:nvCxnSpPr>
        <p:spPr>
          <a:xfrm>
            <a:off x="4433888" y="16944975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662738" y="15487650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9125" y="230819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1171E"/>
                </a:solidFill>
              </a:rPr>
              <a:t>COMPTE DE RESULTAT PREVISIONNEL </a:t>
            </a:r>
            <a:endParaRPr lang="fr-FR" b="1" dirty="0">
              <a:solidFill>
                <a:srgbClr val="81171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60909" y="468810"/>
            <a:ext cx="110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Corrigé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C:\Users\Franck\AppData\Local\Microsoft\Windows\INetCache\IE\8OA8W22W\X-office-presentation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sp>
        <p:nvSpPr>
          <p:cNvPr id="22" name="ZoneTexte 21">
            <a:hlinkClick r:id="rId2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23" name="Image 22" descr="Logo-provisoire-Auvergne-Rhone-Alpes-160px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4238625" y="15903575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905625" y="14446250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819525" y="17960975"/>
            <a:ext cx="952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238625" y="15903575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905625" y="14446250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3819525" y="17960975"/>
            <a:ext cx="952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09019"/>
              </p:ext>
            </p:extLst>
          </p:nvPr>
        </p:nvGraphicFramePr>
        <p:xfrm>
          <a:off x="619124" y="838143"/>
          <a:ext cx="4315422" cy="5258734"/>
        </p:xfrm>
        <a:graphic>
          <a:graphicData uri="http://schemas.openxmlformats.org/drawingml/2006/table">
            <a:tbl>
              <a:tblPr/>
              <a:tblGrid>
                <a:gridCol w="2178458"/>
                <a:gridCol w="238593"/>
                <a:gridCol w="1078855"/>
                <a:gridCol w="819516"/>
              </a:tblGrid>
              <a:tr h="1359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COMPTE DE RESULTAT PREVISIONNEL </a:t>
                      </a: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922"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7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Corrigé</a:t>
                      </a:r>
                    </a:p>
                  </a:txBody>
                  <a:tcPr marL="4403" marR="4403" marT="4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922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Hypothèse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CHIFFRE D’AFFAIRES (H.T.)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produits finis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travaux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Prest. de services (main d'œuvre)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61 440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Vente de march./matières 1ères/fournitures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34 560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07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matières 1ères et fournitures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28 800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matières consommables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Achats de marchandises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MARGE BRUTE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67 200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Autres achats et charges externes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VALEUR AJOUTEE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47 200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Impôts et taxes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 de personnel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Salaires bruts</a:t>
                      </a:r>
                    </a:p>
                  </a:txBody>
                  <a:tcPr marL="79248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Cotisations sociales/salaires</a:t>
                      </a:r>
                    </a:p>
                  </a:txBody>
                  <a:tcPr marL="79248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Rémunération du dirigeant (</a:t>
                      </a: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société à l 'IS)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48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Cotisations sociales du dirigeant</a:t>
                      </a:r>
                    </a:p>
                  </a:txBody>
                  <a:tcPr marL="79248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· Assurance complém.santé-prév.</a:t>
                      </a:r>
                    </a:p>
                  </a:txBody>
                  <a:tcPr marL="79248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EXCED.BRUT EXPLOIT.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9 200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Autres charges de gestion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Charges financières (Intérêts)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Dotations aux amortissements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3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 COURANT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Impôt / Société (IS) 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 NET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Dotations aux amortissements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Rémunération dirigeant (si BIC)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CAPAC. D'AUTOFINANCEMENT (CAF)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8 100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6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Remboursement d'emprunt (capital seulement)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AUTOFINANCEMENT NET</a:t>
                      </a:r>
                    </a:p>
                  </a:txBody>
                  <a:tcPr marL="4403" marR="4403" marT="4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4 100</a:t>
                      </a:r>
                    </a:p>
                  </a:txBody>
                  <a:tcPr marL="4403" marR="4403" marT="4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403" marR="4403" marT="4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" name="Picture 2" descr="C:\Users\imichon\AppData\Local\Microsoft\Windows\Temporary Internet Files\Content.IE5\KO73URFM\loupe[1]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71" y="1613334"/>
            <a:ext cx="2061618" cy="22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30"/>
          <p:cNvCxnSpPr/>
          <p:nvPr/>
        </p:nvCxnSpPr>
        <p:spPr>
          <a:xfrm>
            <a:off x="4329113" y="16230600"/>
            <a:ext cx="987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557963" y="14773275"/>
            <a:ext cx="52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3621432"/>
          </a:xfrm>
        </p:spPr>
        <p:txBody>
          <a:bodyPr/>
          <a:lstStyle/>
          <a:p>
            <a:pPr indent="0">
              <a:buNone/>
            </a:pPr>
            <a:r>
              <a:rPr lang="fr-FR" altLang="fr-FR" sz="1400" dirty="0">
                <a:latin typeface="+mn-lt"/>
              </a:rPr>
              <a:t>L’étude financière prévisionnelle que M. TRESOR a pris soin d’établir donne les éléments suivants </a:t>
            </a:r>
            <a:r>
              <a:rPr lang="fr-FR" altLang="fr-FR" sz="1400" dirty="0" smtClean="0">
                <a:latin typeface="+mn-lt"/>
              </a:rPr>
              <a:t>:</a:t>
            </a:r>
            <a:r>
              <a:rPr lang="fr-FR" altLang="fr-FR" sz="1400" dirty="0">
                <a:latin typeface="+mn-lt"/>
              </a:rPr>
              <a:t> </a:t>
            </a:r>
          </a:p>
          <a:p>
            <a:pPr marL="722313" lvl="0" indent="-358775"/>
            <a:r>
              <a:rPr lang="fr-FR" altLang="fr-FR" sz="1400" dirty="0">
                <a:latin typeface="+mn-lt"/>
              </a:rPr>
              <a:t>Le C.A. annuel prévu s’élève à 96 000 € HT, soit une moyenne de 8 700 € HT mensuel calculée sur 11 mois (TVA = 20 </a:t>
            </a:r>
            <a:r>
              <a:rPr lang="fr-FR" altLang="fr-FR" sz="1400" dirty="0" smtClean="0">
                <a:latin typeface="+mn-lt"/>
              </a:rPr>
              <a:t>%)</a:t>
            </a:r>
            <a:r>
              <a:rPr lang="fr-FR" altLang="fr-FR" sz="1400" dirty="0">
                <a:latin typeface="+mn-lt"/>
              </a:rPr>
              <a:t> </a:t>
            </a:r>
          </a:p>
          <a:p>
            <a:pPr indent="0">
              <a:buNone/>
              <a:tabLst>
                <a:tab pos="719138" algn="l"/>
                <a:tab pos="3232150" algn="l"/>
                <a:tab pos="5024438" algn="l"/>
              </a:tabLst>
            </a:pPr>
            <a:r>
              <a:rPr lang="fr-FR" altLang="fr-FR" sz="1400" dirty="0" smtClean="0">
                <a:latin typeface="+mn-lt"/>
              </a:rPr>
              <a:t>	Prévision </a:t>
            </a:r>
            <a:r>
              <a:rPr lang="fr-FR" altLang="fr-FR" sz="1400" dirty="0">
                <a:latin typeface="+mn-lt"/>
              </a:rPr>
              <a:t>de CA pour le mois de 	</a:t>
            </a:r>
            <a:r>
              <a:rPr lang="fr-FR" altLang="fr-FR" sz="1400" dirty="0" smtClean="0">
                <a:latin typeface="+mn-lt"/>
              </a:rPr>
              <a:t>- janvier</a:t>
            </a:r>
            <a:r>
              <a:rPr lang="fr-FR" altLang="fr-FR" sz="1400" dirty="0">
                <a:latin typeface="+mn-lt"/>
              </a:rPr>
              <a:t> : </a:t>
            </a:r>
            <a:r>
              <a:rPr lang="fr-FR" altLang="fr-FR" sz="1400" dirty="0" smtClean="0">
                <a:latin typeface="+mn-lt"/>
              </a:rPr>
              <a:t>50 </a:t>
            </a:r>
            <a:r>
              <a:rPr lang="fr-FR" altLang="fr-FR" sz="1400" dirty="0">
                <a:latin typeface="+mn-lt"/>
              </a:rPr>
              <a:t>%	- mars : </a:t>
            </a:r>
            <a:r>
              <a:rPr lang="fr-FR" altLang="fr-FR" sz="1400" dirty="0" smtClean="0">
                <a:latin typeface="+mn-lt"/>
              </a:rPr>
              <a:t>80 % </a:t>
            </a:r>
          </a:p>
          <a:p>
            <a:pPr indent="0">
              <a:buNone/>
              <a:tabLst>
                <a:tab pos="3232150" algn="l"/>
                <a:tab pos="5024438" algn="l"/>
              </a:tabLst>
            </a:pPr>
            <a:r>
              <a:rPr lang="fr-FR" altLang="fr-FR" sz="1400" dirty="0" smtClean="0">
                <a:latin typeface="+mn-lt"/>
              </a:rPr>
              <a:t>	- février</a:t>
            </a:r>
            <a:r>
              <a:rPr lang="fr-FR" altLang="fr-FR" sz="1400" dirty="0">
                <a:latin typeface="+mn-lt"/>
              </a:rPr>
              <a:t> </a:t>
            </a:r>
            <a:r>
              <a:rPr lang="fr-FR" altLang="fr-FR" sz="1400" dirty="0" smtClean="0">
                <a:latin typeface="+mn-lt"/>
              </a:rPr>
              <a:t>: 70 </a:t>
            </a:r>
            <a:r>
              <a:rPr lang="fr-FR" altLang="fr-FR" sz="1400" dirty="0">
                <a:latin typeface="+mn-lt"/>
              </a:rPr>
              <a:t>%	- avril et </a:t>
            </a:r>
            <a:r>
              <a:rPr lang="fr-FR" altLang="fr-FR" sz="1400" dirty="0" smtClean="0">
                <a:latin typeface="+mn-lt"/>
              </a:rPr>
              <a:t>mai : 100 %</a:t>
            </a:r>
            <a:r>
              <a:rPr lang="fr-FR" altLang="fr-FR" sz="1400" i="1" dirty="0">
                <a:latin typeface="+mn-lt"/>
              </a:rPr>
              <a:t> </a:t>
            </a:r>
            <a:endParaRPr lang="fr-FR" altLang="fr-FR" sz="1400" dirty="0">
              <a:latin typeface="+mn-lt"/>
            </a:endParaRPr>
          </a:p>
          <a:p>
            <a:pPr indent="0">
              <a:buNone/>
            </a:pPr>
            <a:r>
              <a:rPr lang="fr-FR" altLang="fr-FR" sz="1400" i="1" dirty="0">
                <a:latin typeface="+mn-lt"/>
              </a:rPr>
              <a:t>(pour information : les mois de sous-activité de démarrage devront être compensés par des mois de sur-activité pour le reste de l’année</a:t>
            </a:r>
            <a:r>
              <a:rPr lang="fr-FR" altLang="fr-FR" sz="1400" i="1" dirty="0" smtClean="0">
                <a:latin typeface="+mn-lt"/>
              </a:rPr>
              <a:t>).</a:t>
            </a:r>
          </a:p>
          <a:p>
            <a:pPr indent="0">
              <a:buNone/>
            </a:pPr>
            <a:r>
              <a:rPr lang="fr-FR" altLang="fr-FR" sz="1400" dirty="0">
                <a:latin typeface="+mn-lt"/>
              </a:rPr>
              <a:t> </a:t>
            </a:r>
          </a:p>
          <a:p>
            <a:pPr indent="0">
              <a:buNone/>
              <a:tabLst>
                <a:tab pos="1882775" algn="l"/>
              </a:tabLst>
            </a:pPr>
            <a:r>
              <a:rPr lang="fr-FR" altLang="fr-FR" sz="1400" dirty="0">
                <a:latin typeface="+mn-lt"/>
              </a:rPr>
              <a:t>La clientèle est composée à la fois de « particuliers » et de « professionnels » ; le délai d’encaissement prévisible est le suivant : </a:t>
            </a:r>
            <a:r>
              <a:rPr lang="fr-FR" altLang="fr-FR" sz="1400" dirty="0" smtClean="0">
                <a:latin typeface="+mn-lt"/>
              </a:rPr>
              <a:t>	* </a:t>
            </a:r>
            <a:r>
              <a:rPr lang="fr-FR" altLang="fr-FR" sz="1400" dirty="0">
                <a:latin typeface="+mn-lt"/>
              </a:rPr>
              <a:t>50 % au comptant,</a:t>
            </a:r>
          </a:p>
          <a:p>
            <a:pPr indent="0">
              <a:buNone/>
              <a:tabLst>
                <a:tab pos="1882775" algn="l"/>
              </a:tabLst>
            </a:pPr>
            <a:r>
              <a:rPr lang="fr-FR" altLang="fr-FR" sz="1400" dirty="0">
                <a:latin typeface="+mn-lt"/>
              </a:rPr>
              <a:t>	* le solde le mois suivant  </a:t>
            </a:r>
            <a:endParaRPr lang="fr-FR" altLang="fr-FR" sz="1400" dirty="0" smtClean="0">
              <a:latin typeface="+mn-lt"/>
            </a:endParaRPr>
          </a:p>
          <a:p>
            <a:pPr indent="0">
              <a:buNone/>
              <a:tabLst>
                <a:tab pos="1882775" algn="l"/>
              </a:tabLst>
            </a:pPr>
            <a:endParaRPr lang="fr-FR" altLang="fr-FR" sz="1400" dirty="0">
              <a:latin typeface="+mn-lt"/>
            </a:endParaRPr>
          </a:p>
          <a:p>
            <a:pPr marL="722313" lvl="0" indent="-358775"/>
            <a:r>
              <a:rPr lang="fr-FR" altLang="fr-FR" sz="1400" dirty="0">
                <a:latin typeface="+mn-lt"/>
              </a:rPr>
              <a:t>Les matières premières et fournitures achetées s’élèvent à 2 500 € HT pour le mois de janvier. Pour les mois suivants, les achats sont estimés à 30 % du CA mensuel HT. Tous ces achats sont en compte chez les fournisseurs, ils sont payables le mois suivant (TVA=20%).</a:t>
            </a:r>
          </a:p>
          <a:p>
            <a:endParaRPr lang="fr-FR" sz="1400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40319" y="290822"/>
            <a:ext cx="7428473" cy="1143000"/>
          </a:xfrm>
        </p:spPr>
        <p:txBody>
          <a:bodyPr/>
          <a:lstStyle/>
          <a:p>
            <a:r>
              <a:rPr lang="fr-FR" dirty="0" smtClean="0"/>
              <a:t>PLAN DE TRESORERIE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6575" y="290826"/>
            <a:ext cx="850900" cy="1142999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8" name="Image 7" descr="Logo-provisoire-Auvergne-Rhone-Alpes-16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10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40" y="5978230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hlinkClick r:id="rId4" action="ppaction://hlinksldjump"/>
          </p:cNvPr>
          <p:cNvSpPr txBox="1"/>
          <p:nvPr/>
        </p:nvSpPr>
        <p:spPr>
          <a:xfrm>
            <a:off x="5226129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C:\Users\Franck\AppData\Local\Microsoft\Windows\INetCache\IE\FXYCKBOF\fleche-droite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4" name="Picture 8" descr="C:\Users\Franck\AppData\Local\Microsoft\Windows\INetCache\IE\FXYCKBOF\fleche-droite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50" y="5879865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56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44501" y="302509"/>
            <a:ext cx="7803675" cy="384254"/>
          </a:xfrm>
        </p:spPr>
        <p:txBody>
          <a:bodyPr/>
          <a:lstStyle/>
          <a:p>
            <a:r>
              <a:rPr lang="fr-FR" altLang="fr-FR" sz="1400" dirty="0">
                <a:latin typeface="+mn-lt"/>
              </a:rPr>
              <a:t>Les </a:t>
            </a:r>
            <a:r>
              <a:rPr lang="fr-FR" altLang="fr-FR" sz="1400" dirty="0" smtClean="0">
                <a:latin typeface="+mn-lt"/>
              </a:rPr>
              <a:t>autres charges prévues sont les suivantes : </a:t>
            </a:r>
            <a:endParaRPr lang="fr-FR" altLang="fr-FR" sz="140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8" y="621437"/>
            <a:ext cx="6704934" cy="4172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17800" y="5076708"/>
            <a:ext cx="845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Compléter le plan de trésorerie de M. TRESOR pour les mois de janvier à mai inclus</a:t>
            </a:r>
          </a:p>
          <a:p>
            <a:pPr>
              <a:buClr>
                <a:srgbClr val="81171E"/>
              </a:buClr>
            </a:pPr>
            <a:r>
              <a:rPr lang="fr-FR" sz="1400" dirty="0" smtClean="0"/>
              <a:t>(arrondir à l’euro le plus proche) </a:t>
            </a:r>
            <a:endParaRPr lang="fr-FR" sz="1400" dirty="0"/>
          </a:p>
          <a:p>
            <a:r>
              <a:rPr lang="fr-FR" sz="1000" dirty="0"/>
              <a:t> 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10718" y="4793942"/>
            <a:ext cx="883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éléments du plan de financement sont à reprendre dans le plan de trésorerie (immobilisations, emprunts, apport)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7800" y="5589195"/>
            <a:ext cx="8456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Sachant que le banquier est réticent à accorder immédiatement une ligne de découvert, quelles solutions faudrait-il envisager ?</a:t>
            </a:r>
            <a:endParaRPr lang="fr-FR" sz="1400" dirty="0"/>
          </a:p>
          <a:p>
            <a:r>
              <a:rPr lang="fr-FR" sz="1000" dirty="0"/>
              <a:t> 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444501" y="6143348"/>
            <a:ext cx="283468" cy="71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Franck\AppData\Local\Microsoft\Windows\INetCache\IE\8OA8W22W\X-office-presentation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hlinkClick r:id="rId3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8" name="Image 17" descr="Logo-provisoire-Auvergne-Rhone-Alpes-160px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19" name="Picture 8" descr="C:\Users\Franck\AppData\Local\Microsoft\Windows\INetCache\IE\FXYCKBOF\fleche-droite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5" name="Picture 8" descr="C:\Users\Franck\AppData\Local\Microsoft\Windows\INetCache\IE\FXYCKBOF\fleche-droite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50" y="5879865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57</a:t>
            </a:fld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29053"/>
              </p:ext>
            </p:extLst>
          </p:nvPr>
        </p:nvGraphicFramePr>
        <p:xfrm>
          <a:off x="268384" y="1509744"/>
          <a:ext cx="8569325" cy="386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Feuille de calcul" r:id="rId3" imgW="9067823" imgH="4086180" progId="Excel.Sheet.12">
                  <p:embed/>
                </p:oleObj>
              </mc:Choice>
              <mc:Fallback>
                <p:oleObj name="Feuille de calcul" r:id="rId3" imgW="9067823" imgH="4086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384" y="1509744"/>
                        <a:ext cx="8569325" cy="386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5856" y="942861"/>
            <a:ext cx="79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1 : Calcul de la TVA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5855" y="439443"/>
            <a:ext cx="302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11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Différentes étapes</a:t>
            </a:r>
            <a:endParaRPr lang="fr-FR" b="1" i="1" dirty="0">
              <a:solidFill>
                <a:srgbClr val="811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Franck\AppData\Local\Microsoft\Windows\INetCache\IE\8OA8W22W\X-office-presentation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hlinkClick r:id="rId5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sp>
        <p:nvSpPr>
          <p:cNvPr id="10" name="Carré corné 9">
            <a:hlinkClick r:id="rId7" action="ppaction://hlinksldjump"/>
          </p:cNvPr>
          <p:cNvSpPr/>
          <p:nvPr/>
        </p:nvSpPr>
        <p:spPr>
          <a:xfrm>
            <a:off x="4374457" y="5996364"/>
            <a:ext cx="665825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hlinkClick r:id="rId7" action="ppaction://hlinksldjump"/>
              </a:rPr>
              <a:t>Corrigé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pic>
        <p:nvPicPr>
          <p:cNvPr id="12" name="Picture 8" descr="C:\Users\Franck\AppData\Local\Microsoft\Windows\INetCache\IE\FXYCKBOF\fleche-droite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4" name="Image 13" descr="Logo-provisoire-Auvergne-Rhone-Alpes-160px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58</a:t>
            </a:fld>
            <a:endParaRPr lang="fr-FR" dirty="0"/>
          </a:p>
        </p:txBody>
      </p:sp>
      <p:pic>
        <p:nvPicPr>
          <p:cNvPr id="133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5" y="1298378"/>
            <a:ext cx="4034439" cy="425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38330" y="4962617"/>
            <a:ext cx="378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NB : les postes précédés d'une * serviront pour le calcul de la TVA à verser le 21 de chaque mois</a:t>
            </a:r>
          </a:p>
        </p:txBody>
      </p:sp>
      <p:pic>
        <p:nvPicPr>
          <p:cNvPr id="8" name="Picture 2" descr="C:\Users\Franck\AppData\Local\Microsoft\Windows\INetCache\IE\8OA8W22W\X-office-presentation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Enoncé</a:t>
            </a:r>
            <a:endParaRPr lang="fr-FR" sz="1050" b="1" dirty="0">
              <a:solidFill>
                <a:srgbClr val="C00000"/>
              </a:solidFill>
            </a:endParaRPr>
          </a:p>
        </p:txBody>
      </p:sp>
      <p:sp>
        <p:nvSpPr>
          <p:cNvPr id="10" name="Carré corné 9">
            <a:hlinkClick r:id="rId6" action="ppaction://hlinksldjump"/>
          </p:cNvPr>
          <p:cNvSpPr/>
          <p:nvPr/>
        </p:nvSpPr>
        <p:spPr>
          <a:xfrm>
            <a:off x="4374457" y="5996364"/>
            <a:ext cx="665825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/>
              <a:t>Corrigé </a:t>
            </a:r>
            <a:endParaRPr lang="fr-FR" sz="1200" b="1" i="1" dirty="0"/>
          </a:p>
        </p:txBody>
      </p:sp>
      <p:pic>
        <p:nvPicPr>
          <p:cNvPr id="13" name="Image 12" descr="Logo-provisoire-Auvergne-Rhone-Alpes-160px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17" name="Picture 8" descr="C:\Users\Franck\AppData\Local\Microsoft\Windows\INetCache\IE\FXYCKBOF\fleche-droite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25856" y="601990"/>
            <a:ext cx="79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1171E"/>
              </a:buClr>
              <a:buFont typeface="Wingdings" panose="05000000000000000000" pitchFamily="2" charset="2"/>
              <a:buChar char="è"/>
            </a:pP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2 : Etablir le plan de Trésorerie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imichon\AppData\Local\Microsoft\Windows\Temporary Internet Files\Content.IE5\KO73URFM\loupe[1]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1362974"/>
            <a:ext cx="2087591" cy="22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59</a:t>
            </a:fld>
            <a:endParaRPr lang="fr-F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01788"/>
            <a:ext cx="9115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44031" y="763479"/>
            <a:ext cx="191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Corrigé de la TVA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Franck\AppData\Local\Microsoft\Windows\INetCache\IE\8OA8W22W\X-office-presentation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62443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3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10" name="Image 9" descr="Logo-provisoire-Auvergne-Rhone-Alpes-160px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pic>
        <p:nvPicPr>
          <p:cNvPr id="11" name="Picture 8" descr="C:\Users\Franck\AppData\Local\Microsoft\Windows\INetCache\IE\FXYCKBOF\fleche-droite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sp>
        <p:nvSpPr>
          <p:cNvPr id="16" name="Carré corné 15">
            <a:hlinkClick r:id="rId9" action="ppaction://hlinksldjump"/>
          </p:cNvPr>
          <p:cNvSpPr/>
          <p:nvPr/>
        </p:nvSpPr>
        <p:spPr>
          <a:xfrm>
            <a:off x="4278702" y="5996364"/>
            <a:ext cx="814259" cy="710622"/>
          </a:xfrm>
          <a:prstGeom prst="foldedCorner">
            <a:avLst>
              <a:gd name="adj" fmla="val 35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/>
              <a:t> </a:t>
            </a:r>
            <a:r>
              <a:rPr lang="fr-FR" sz="1200" b="1" i="1" dirty="0" smtClean="0">
                <a:hlinkClick r:id="rId10" action="ppaction://hlinksldjump"/>
              </a:rPr>
              <a:t>Plan de trésorerie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27397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491486"/>
          </a:xfrm>
        </p:spPr>
        <p:txBody>
          <a:bodyPr/>
          <a:lstStyle/>
          <a:p>
            <a:r>
              <a:rPr sz="2600" dirty="0" smtClean="0"/>
              <a:t>Pour qui ? </a:t>
            </a:r>
            <a:endParaRPr lang="fr-FR" sz="2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30665" y="1754458"/>
            <a:ext cx="8071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269875" algn="just">
              <a:buClr>
                <a:srgbClr val="700000"/>
              </a:buClr>
              <a:buFont typeface="Wingdings" pitchFamily="2" charset="2"/>
              <a:buChar char="§"/>
            </a:pPr>
            <a:r>
              <a:rPr lang="fr-FR" sz="2200" dirty="0" smtClean="0"/>
              <a:t> Les organismes financiers (banques, BPI, ADIE, plateformes) </a:t>
            </a:r>
          </a:p>
          <a:p>
            <a:pPr marL="1174750" lvl="1" indent="-269875" algn="just">
              <a:buClr>
                <a:srgbClr val="700000"/>
              </a:buClr>
              <a:buFont typeface="Wingdings" pitchFamily="2" charset="2"/>
              <a:buChar char="§"/>
            </a:pPr>
            <a:r>
              <a:rPr lang="fr-FR" sz="2200" dirty="0" smtClean="0"/>
              <a:t>Crédibilité </a:t>
            </a:r>
          </a:p>
          <a:p>
            <a:pPr marL="1174750" lvl="1" indent="-269875" algn="just">
              <a:buClr>
                <a:srgbClr val="700000"/>
              </a:buClr>
              <a:buFont typeface="Wingdings" pitchFamily="2" charset="2"/>
              <a:buChar char="§"/>
            </a:pPr>
            <a:r>
              <a:rPr lang="fr-FR" sz="2200" dirty="0" smtClean="0"/>
              <a:t>Convaincre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0666" y="2851709"/>
            <a:ext cx="807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269875">
              <a:buClr>
                <a:srgbClr val="700000"/>
              </a:buCl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2200" dirty="0" smtClean="0"/>
              <a:t>Les futurs partenaires </a:t>
            </a:r>
            <a:r>
              <a:rPr lang="fr-FR" sz="2200" dirty="0"/>
              <a:t> </a:t>
            </a:r>
            <a:r>
              <a:rPr lang="fr-FR" sz="2200" dirty="0" smtClean="0"/>
              <a:t>(clients, assureurs …)</a:t>
            </a:r>
          </a:p>
          <a:p>
            <a:pPr marL="1174750" lvl="1" indent="-269875">
              <a:buClr>
                <a:srgbClr val="700000"/>
              </a:buClr>
              <a:buFont typeface="Wingdings" pitchFamily="2" charset="2"/>
              <a:buChar char="§"/>
            </a:pPr>
            <a:r>
              <a:rPr lang="fr-FR" sz="2200" dirty="0" smtClean="0"/>
              <a:t>Rassure sur la viabilité de l’activité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30666" y="1051830"/>
            <a:ext cx="807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269875">
              <a:buClr>
                <a:srgbClr val="700000"/>
              </a:buCl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2200" dirty="0" smtClean="0"/>
              <a:t>Les créateurs  repreneurs</a:t>
            </a:r>
          </a:p>
          <a:p>
            <a:pPr marL="1174750" lvl="1" indent="-269875">
              <a:buClr>
                <a:srgbClr val="700000"/>
              </a:buClr>
              <a:buFont typeface="Wingdings" pitchFamily="2" charset="2"/>
              <a:buChar char="§"/>
            </a:pPr>
            <a:r>
              <a:rPr lang="fr-FR" sz="2200" dirty="0" smtClean="0"/>
              <a:t>Valider et conforter le projet avant le démarrage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3619" y="3867556"/>
            <a:ext cx="7971945" cy="15696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marL="0" lvl="2">
              <a:buClr>
                <a:srgbClr val="D2B022"/>
              </a:buClr>
              <a:buFont typeface="Wingdings 3" pitchFamily="18" charset="2"/>
              <a:buChar char="Ú"/>
            </a:pPr>
            <a:r>
              <a:rPr lang="fr-FR" altLang="fr-FR" sz="2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Préférer le qualitatif au quantitatif</a:t>
            </a:r>
          </a:p>
          <a:p>
            <a:pPr marL="0" lvl="2">
              <a:buClr>
                <a:srgbClr val="D2B022"/>
              </a:buClr>
              <a:buFont typeface="Wingdings 3" pitchFamily="18" charset="2"/>
              <a:buChar char="Ú"/>
            </a:pPr>
            <a:r>
              <a:rPr lang="fr-FR" altLang="fr-FR" sz="2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Mettre en avant ses compétences et sa connaissance du métier et du secteur, ses forces, mais aussi ses faiblesses</a:t>
            </a:r>
          </a:p>
          <a:p>
            <a:pPr marL="0" lvl="2">
              <a:buClr>
                <a:srgbClr val="D2B022"/>
              </a:buClr>
              <a:buFont typeface="Wingdings 3" pitchFamily="18" charset="2"/>
              <a:buChar char="Ú"/>
            </a:pPr>
            <a:r>
              <a:rPr lang="fr-FR" altLang="fr-FR" sz="2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Etre raisonnable et réaliste dans les évaluations</a:t>
            </a:r>
            <a:endParaRPr lang="fr-FR" alt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302981" y="3576383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60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29631" y="236203"/>
            <a:ext cx="314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Corrigé du plan de trésorerie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Franck\AppData\Local\Microsoft\Windows\INetCache\IE\8OA8W22W\X-office-presentation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62" y="5978230"/>
            <a:ext cx="778464" cy="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hlinkClick r:id="rId2" action="ppaction://hlinksldjump"/>
          </p:cNvPr>
          <p:cNvSpPr txBox="1"/>
          <p:nvPr/>
        </p:nvSpPr>
        <p:spPr>
          <a:xfrm>
            <a:off x="5181740" y="6224717"/>
            <a:ext cx="68968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C00000"/>
                </a:solidFill>
              </a:rPr>
              <a:t>Diapo</a:t>
            </a:r>
            <a:endParaRPr lang="fr-FR" sz="105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9" y="5962443"/>
            <a:ext cx="642095" cy="6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211683" y="6304874"/>
            <a:ext cx="8005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Menu questions</a:t>
            </a:r>
            <a:endParaRPr lang="fr-FR" sz="1050" b="1" dirty="0"/>
          </a:p>
        </p:txBody>
      </p:sp>
      <p:pic>
        <p:nvPicPr>
          <p:cNvPr id="11" name="Image 10" descr="Logo-provisoire-Auvergne-Rhone-Alpes-160px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213" y="5876925"/>
            <a:ext cx="934357" cy="981075"/>
          </a:xfrm>
          <a:prstGeom prst="rect">
            <a:avLst/>
          </a:prstGeom>
        </p:spPr>
      </p:pic>
      <p:graphicFrame>
        <p:nvGraphicFramePr>
          <p:cNvPr id="14336" name="Tableau 143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25709"/>
              </p:ext>
            </p:extLst>
          </p:nvPr>
        </p:nvGraphicFramePr>
        <p:xfrm>
          <a:off x="742060" y="708392"/>
          <a:ext cx="7694572" cy="5423954"/>
        </p:xfrm>
        <a:graphic>
          <a:graphicData uri="http://schemas.openxmlformats.org/drawingml/2006/table">
            <a:tbl>
              <a:tblPr/>
              <a:tblGrid>
                <a:gridCol w="2054259"/>
                <a:gridCol w="700586"/>
                <a:gridCol w="700586"/>
                <a:gridCol w="700586"/>
                <a:gridCol w="700586"/>
                <a:gridCol w="700586"/>
                <a:gridCol w="712461"/>
                <a:gridCol w="712461"/>
                <a:gridCol w="712461"/>
              </a:tblGrid>
              <a:tr h="2899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MOIS DE 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janvier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février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mars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avril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mai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72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Chiffre d'affaires  HT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4 350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6 090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6 960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8 700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8 700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Encaissements en TTC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     Clients  en TTC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2 610   </a:t>
                      </a:r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3 654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4 176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5 220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5 220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921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2 610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3 654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4 176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5 220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Apport en capital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9 700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Emprunt bancaire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17 000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Divers ( rembours. TVA, assurances)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TOTAL ENCAISSEMENTS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29 310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6 264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7 830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9 396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10 440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0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Achats de mat. 1ères / march. 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2 500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1 827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2 088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1" u="none" strike="noStrike">
                          <a:effectLst/>
                          <a:latin typeface="Arial"/>
                        </a:rPr>
                        <a:t>     2 610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2 610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Décaissements en TTC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Fournisseurs matières 1ères et march.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   -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3 000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2 192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2 505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3 132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Carburant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160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Electricité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200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200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Petit matériel et outillage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Crédit bail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Entretien - réparation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Honoraires comptable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Téléphone - internet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130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130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Pub, fournitures bureau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750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750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4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Frais de déplacem. (autoroute, repas..)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900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Loyer et caution / loyer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1 800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600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Asurances professionnelles (RC…)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500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Impôts et taxes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315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Cotisations sociales dirigeant ( RSI)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400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Assur. santé-prévoyance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500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 Rembours.  emprunt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   375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04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Rémunération du dirigeant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1 000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1 700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1 700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1 700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  1 700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*  Immobilisations TTC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   24 000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TVA à verser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 crédit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8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 Divers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TOTAL DECAISSEMENTS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30 605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6 865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6 007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      9 420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7 347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SOLDE DU MOIS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-1 295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-601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1 823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-24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effectLst/>
                          <a:latin typeface="Arial"/>
                        </a:rPr>
                        <a:t>3 093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SOLDE CUMULE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-1 295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-1 896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-73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-97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2 996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72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 gridSpan="9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(1) Ce montant correspond à la régularisation des cotisations sociales du RSI de l'année 1 qui sera à payer au cours du 2ème semestre de l'année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imichon\AppData\Local\Microsoft\Windows\Temporary Internet Files\Content.IE5\KO73URFM\loupe[1]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68" y="1621764"/>
            <a:ext cx="1390002" cy="14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Estimation du Chiffre d'Affaires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Les méthodes de calcul du chiffre d'affaires prévisionnel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3" name="Image 22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>
          <a:xfrm>
            <a:off x="444501" y="1867175"/>
            <a:ext cx="8573995" cy="3057336"/>
          </a:xfrm>
        </p:spPr>
        <p:txBody>
          <a:bodyPr/>
          <a:lstStyle/>
          <a:p>
            <a:r>
              <a:rPr sz="3600" dirty="0" smtClean="0">
                <a:latin typeface="+mn-lt"/>
              </a:rPr>
              <a:t>3 </a:t>
            </a:r>
            <a:r>
              <a:rPr sz="3600" dirty="0" smtClean="0">
                <a:latin typeface="+mn-lt"/>
                <a:hlinkClick r:id="rId3" action="ppaction://hlinksldjump"/>
              </a:rPr>
              <a:t>types </a:t>
            </a:r>
            <a:r>
              <a:rPr sz="3600" dirty="0" smtClean="0">
                <a:latin typeface="+mn-lt"/>
              </a:rPr>
              <a:t>d'approche </a:t>
            </a:r>
          </a:p>
          <a:p>
            <a:pPr marL="717550" lvl="2" indent="-269875">
              <a:buFont typeface="Wingdings" pitchFamily="2" charset="2"/>
              <a:buChar char="§"/>
            </a:pPr>
            <a:r>
              <a:rPr sz="2500" b="1" dirty="0" smtClean="0">
                <a:solidFill>
                  <a:srgbClr val="D69D1D"/>
                </a:solidFill>
                <a:latin typeface="+mn-lt"/>
              </a:rPr>
              <a:t>Méthode à partir de l'analyse du marché </a:t>
            </a:r>
            <a:endParaRPr lang="fr-FR" sz="2500" dirty="0">
              <a:latin typeface="+mn-lt"/>
            </a:endParaRPr>
          </a:p>
        </p:txBody>
      </p:sp>
      <p:sp>
        <p:nvSpPr>
          <p:cNvPr id="35" name="Espace réservé du contenu 31"/>
          <p:cNvSpPr txBox="1">
            <a:spLocks/>
          </p:cNvSpPr>
          <p:nvPr/>
        </p:nvSpPr>
        <p:spPr>
          <a:xfrm>
            <a:off x="444498" y="3388839"/>
            <a:ext cx="8573995" cy="690282"/>
          </a:xfrm>
          <a:prstGeom prst="rect">
            <a:avLst/>
          </a:prstGeom>
        </p:spPr>
        <p:txBody>
          <a:bodyPr/>
          <a:lstStyle/>
          <a:p>
            <a:pPr marL="717550" lvl="2" indent="-269875" eaLnBrk="0" hangingPunct="0">
              <a:spcBef>
                <a:spcPct val="20000"/>
              </a:spcBef>
              <a:buClr>
                <a:srgbClr val="D69D1D"/>
              </a:buClr>
              <a:buFont typeface="Wingdings" pitchFamily="2" charset="2"/>
              <a:buChar char="§"/>
              <a:defRPr/>
            </a:pPr>
            <a:r>
              <a:rPr lang="fr-FR" sz="2500" b="1" dirty="0">
                <a:solidFill>
                  <a:srgbClr val="D69D1D"/>
                </a:solidFill>
                <a:latin typeface="Calibri"/>
                <a:cs typeface="Arial-BoldMT"/>
              </a:rPr>
              <a:t>Méthode des </a:t>
            </a:r>
            <a:r>
              <a:rPr lang="fr-FR" sz="2500" b="1" dirty="0" smtClean="0">
                <a:solidFill>
                  <a:srgbClr val="D69D1D"/>
                </a:solidFill>
                <a:latin typeface="Calibri"/>
                <a:cs typeface="Arial-BoldMT"/>
              </a:rPr>
              <a:t>référentiels</a:t>
            </a:r>
            <a:endParaRPr lang="fr-FR" sz="2500" dirty="0" smtClean="0">
              <a:solidFill>
                <a:srgbClr val="E99417"/>
              </a:solidFill>
              <a:latin typeface="Calibri"/>
              <a:cs typeface="Arial-BoldMT"/>
            </a:endParaRPr>
          </a:p>
        </p:txBody>
      </p:sp>
      <p:sp>
        <p:nvSpPr>
          <p:cNvPr id="36" name="Espace réservé du contenu 31"/>
          <p:cNvSpPr txBox="1">
            <a:spLocks/>
          </p:cNvSpPr>
          <p:nvPr/>
        </p:nvSpPr>
        <p:spPr>
          <a:xfrm>
            <a:off x="475449" y="4288319"/>
            <a:ext cx="8573995" cy="690282"/>
          </a:xfrm>
          <a:prstGeom prst="rect">
            <a:avLst/>
          </a:prstGeom>
        </p:spPr>
        <p:txBody>
          <a:bodyPr/>
          <a:lstStyle/>
          <a:p>
            <a:pPr marL="717550" lvl="2" indent="-269875" eaLnBrk="0" hangingPunct="0">
              <a:spcBef>
                <a:spcPct val="20000"/>
              </a:spcBef>
              <a:buClr>
                <a:srgbClr val="D69D1D"/>
              </a:buClr>
              <a:buFont typeface="Wingdings" pitchFamily="2" charset="2"/>
              <a:buChar char="§"/>
              <a:defRPr/>
            </a:pPr>
            <a:r>
              <a:rPr lang="fr-FR" sz="2500" b="1" dirty="0">
                <a:solidFill>
                  <a:srgbClr val="D69D1D"/>
                </a:solidFill>
                <a:latin typeface="Calibri"/>
                <a:cs typeface="Arial-BoldMT"/>
              </a:rPr>
              <a:t>Seuil de rentabilité 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33" y="4633460"/>
            <a:ext cx="1352739" cy="1171739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82803" y="5876927"/>
            <a:ext cx="7463768" cy="981075"/>
            <a:chOff x="482802" y="5876925"/>
            <a:chExt cx="7463768" cy="981075"/>
          </a:xfrm>
        </p:grpSpPr>
        <p:pic>
          <p:nvPicPr>
            <p:cNvPr id="19" name="Image 18" descr="Logo-provisoire-Auvergne-Rhone-Alpes-160px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 rot="20485129">
              <a:off x="482802" y="5981674"/>
              <a:ext cx="178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A quoi cela sert-il ? 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20485129">
              <a:off x="1449170" y="6044705"/>
              <a:ext cx="977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8" action="ppaction://hlinksldjump"/>
                </a:rPr>
                <a:t>Estimation du CA 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 rot="20313878">
              <a:off x="2146553" y="6030273"/>
              <a:ext cx="1175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9" action="ppaction://hlinksldjump"/>
                </a:rPr>
                <a:t>Seuil de rentabilité </a:t>
              </a:r>
              <a:endParaRPr lang="fr-FR" altLang="fr-F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 rot="20243942">
              <a:off x="2711370" y="6042285"/>
              <a:ext cx="1398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0" action="ppaction://hlinksldjump"/>
                </a:rPr>
                <a:t>Plan de financement </a:t>
              </a:r>
              <a:endParaRPr lang="fr-FR" altLang="fr-F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 rot="20131006">
              <a:off x="3556253" y="6030290"/>
              <a:ext cx="1300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1" action="ppaction://hlinksldjump"/>
                </a:rPr>
                <a:t>Compte de résultat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 rot="20091432">
              <a:off x="4252785" y="6053996"/>
              <a:ext cx="121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2" action="ppaction://hlinksldjump"/>
                </a:rPr>
                <a:t>Plan de trésorerie 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 rot="20127980">
              <a:off x="5095629" y="6006147"/>
              <a:ext cx="10663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13" action="ppaction://hlinksldjump"/>
                </a:rPr>
                <a:t>Coût de revient </a:t>
              </a:r>
              <a:endParaRPr lang="fr-FR" altLang="fr-F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8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Les méthodes de calcul du chiffre d'affaires prévisionnel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>
          <a:xfrm>
            <a:off x="444501" y="1867175"/>
            <a:ext cx="8573995" cy="3057336"/>
          </a:xfrm>
        </p:spPr>
        <p:txBody>
          <a:bodyPr/>
          <a:lstStyle/>
          <a:p>
            <a:r>
              <a:rPr sz="2000" b="1" dirty="0" smtClean="0">
                <a:latin typeface="+mn-lt"/>
              </a:rPr>
              <a:t>3 types d'approche dans le calcul du chiffre d'affaires : </a:t>
            </a:r>
          </a:p>
          <a:p>
            <a:pPr marL="717550" lvl="2" indent="-269875" algn="just">
              <a:buFont typeface="Wingdings" pitchFamily="2" charset="2"/>
              <a:buChar char="§"/>
            </a:pPr>
            <a:r>
              <a:rPr sz="2000" b="1" dirty="0" smtClean="0">
                <a:solidFill>
                  <a:srgbClr val="D69D1D"/>
                </a:solidFill>
                <a:latin typeface="+mn-lt"/>
              </a:rPr>
              <a:t>Méthode à partir de l'analyse du marché : </a:t>
            </a:r>
          </a:p>
          <a:p>
            <a:pPr marL="1074738" lvl="3" indent="-355600" algn="just">
              <a:buFont typeface="Wingdings" pitchFamily="2" charset="2"/>
              <a:buChar char="§"/>
            </a:pPr>
            <a:r>
              <a:rPr sz="2000" b="1" dirty="0" smtClean="0">
                <a:latin typeface="+mn-lt"/>
              </a:rPr>
              <a:t>Méthode des objectifs et des parts de marché : </a:t>
            </a:r>
            <a:r>
              <a:rPr sz="2000" dirty="0" smtClean="0">
                <a:latin typeface="+mn-lt"/>
              </a:rPr>
              <a:t>analyse du marché après une étude de terrain, des intentions des clients potentiels et de la concurrence pour déterminer la part de marché</a:t>
            </a:r>
            <a:r>
              <a:rPr sz="2000" dirty="0">
                <a:latin typeface="+mn-lt"/>
              </a:rPr>
              <a:t>,</a:t>
            </a:r>
            <a:endParaRPr sz="2000" dirty="0" smtClean="0">
              <a:latin typeface="+mn-lt"/>
            </a:endParaRPr>
          </a:p>
          <a:p>
            <a:pPr marL="1076325" lvl="3" indent="-357188" algn="just">
              <a:buFont typeface="Wingdings" pitchFamily="2" charset="2"/>
              <a:buChar char="§"/>
            </a:pPr>
            <a:r>
              <a:rPr sz="2000" b="1" dirty="0" smtClean="0">
                <a:latin typeface="+mn-lt"/>
              </a:rPr>
              <a:t>Méthode des intentions d'achats  :  </a:t>
            </a:r>
            <a:r>
              <a:rPr sz="2000" dirty="0" smtClean="0">
                <a:latin typeface="+mn-lt"/>
              </a:rPr>
              <a:t>Test du produit ou du service auprès de la clientèle potentielle, recueil de promesses d'achat conditionnelles ou fermes. </a:t>
            </a:r>
            <a:endParaRPr lang="fr-FR" sz="2000" dirty="0">
              <a:latin typeface="+mn-lt"/>
            </a:endParaRPr>
          </a:p>
        </p:txBody>
      </p:sp>
      <p:sp>
        <p:nvSpPr>
          <p:cNvPr id="35" name="Espace réservé du contenu 31"/>
          <p:cNvSpPr txBox="1">
            <a:spLocks/>
          </p:cNvSpPr>
          <p:nvPr/>
        </p:nvSpPr>
        <p:spPr>
          <a:xfrm>
            <a:off x="444501" y="4437301"/>
            <a:ext cx="8573995" cy="690282"/>
          </a:xfrm>
          <a:prstGeom prst="rect">
            <a:avLst/>
          </a:prstGeom>
        </p:spPr>
        <p:txBody>
          <a:bodyPr/>
          <a:lstStyle/>
          <a:p>
            <a:pPr marL="717550" lvl="2" indent="-269875" algn="just" eaLnBrk="0" hangingPunct="0">
              <a:spcBef>
                <a:spcPct val="20000"/>
              </a:spcBef>
              <a:buClr>
                <a:srgbClr val="D69D1D"/>
              </a:buClr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D69D1D"/>
                </a:solidFill>
                <a:latin typeface="Calibri"/>
                <a:cs typeface="Arial-BoldMT"/>
              </a:rPr>
              <a:t>Méthode des référentiels :</a:t>
            </a:r>
            <a:r>
              <a:rPr lang="fr-FR" sz="2000" b="1" dirty="0" smtClean="0">
                <a:solidFill>
                  <a:srgbClr val="E99417"/>
                </a:solidFill>
                <a:latin typeface="Calibri"/>
                <a:cs typeface="Arial-BoldMT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cs typeface="Arial-BoldMT"/>
              </a:rPr>
              <a:t>prévisions basées sur le chiffre d’affaire moyen des entreprises du secteur, ou en utilisant les ratios commerciaux de la profession. </a:t>
            </a:r>
            <a:endParaRPr lang="fr-FR" sz="2000" dirty="0" smtClean="0">
              <a:solidFill>
                <a:srgbClr val="E99417"/>
              </a:solidFill>
              <a:latin typeface="Calibri"/>
              <a:cs typeface="Arial-BoldMT"/>
            </a:endParaRPr>
          </a:p>
        </p:txBody>
      </p:sp>
      <p:sp>
        <p:nvSpPr>
          <p:cNvPr id="36" name="Espace réservé du contenu 31"/>
          <p:cNvSpPr txBox="1">
            <a:spLocks/>
          </p:cNvSpPr>
          <p:nvPr/>
        </p:nvSpPr>
        <p:spPr>
          <a:xfrm>
            <a:off x="444498" y="5360581"/>
            <a:ext cx="8573995" cy="690282"/>
          </a:xfrm>
          <a:prstGeom prst="rect">
            <a:avLst/>
          </a:prstGeom>
        </p:spPr>
        <p:txBody>
          <a:bodyPr/>
          <a:lstStyle/>
          <a:p>
            <a:pPr marL="717550" lvl="2" indent="-269875" eaLnBrk="0" hangingPunct="0">
              <a:spcBef>
                <a:spcPct val="20000"/>
              </a:spcBef>
              <a:buClr>
                <a:srgbClr val="D69D1D"/>
              </a:buClr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D69D1D"/>
                </a:solidFill>
                <a:latin typeface="Calibri"/>
                <a:cs typeface="Arial-BoldMT"/>
              </a:rPr>
              <a:t>Seuil de rentabilité 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83" y="1096630"/>
            <a:ext cx="1352739" cy="1171739"/>
          </a:xfrm>
          <a:prstGeom prst="rect">
            <a:avLst/>
          </a:prstGeom>
        </p:spPr>
      </p:pic>
      <p:pic>
        <p:nvPicPr>
          <p:cNvPr id="22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- CRM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4754</TotalTime>
  <Words>3929</Words>
  <Application>Microsoft Office PowerPoint</Application>
  <PresentationFormat>Affichage à l'écran (4:3)</PresentationFormat>
  <Paragraphs>1443</Paragraphs>
  <Slides>60</Slides>
  <Notes>1</Notes>
  <HiddenSlides>19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PPT - CRMA</vt:lpstr>
      <vt:lpstr>Feuille de calcul</vt:lpstr>
      <vt:lpstr>GESTION PREVISIONNELLE ET FINANCIERE</vt:lpstr>
      <vt:lpstr>Menu </vt:lpstr>
      <vt:lpstr>Tableaux financiers …</vt:lpstr>
      <vt:lpstr>Tableaux financiers :  A quoi cela sert-il ? </vt:lpstr>
      <vt:lpstr>Présentation PowerPoint</vt:lpstr>
      <vt:lpstr>Présentation PowerPoint</vt:lpstr>
      <vt:lpstr>Estimation du Chiffre d'Affaires </vt:lpstr>
      <vt:lpstr>Les méthodes de calcul du chiffre d'affaires prévisionnel </vt:lpstr>
      <vt:lpstr>Les méthodes de calcul du chiffre d'affaires prévisionnel </vt:lpstr>
      <vt:lpstr>Seuil de rentabilité </vt:lpstr>
      <vt:lpstr>Le seuil de rentabilité </vt:lpstr>
      <vt:lpstr>Le seuil de rentabilité </vt:lpstr>
      <vt:lpstr>Formules du seuil de rentabilité</vt:lpstr>
      <vt:lpstr>Exemple de seuil de rentabilité </vt:lpstr>
      <vt:lpstr>Plan de financement au démarrage</vt:lpstr>
      <vt:lpstr>Le Plan de financement   Principe général</vt:lpstr>
      <vt:lpstr>Le plan de financement </vt:lpstr>
      <vt:lpstr>Présentation PowerPoint</vt:lpstr>
      <vt:lpstr>Présentation PowerPoint</vt:lpstr>
      <vt:lpstr>Présentation PowerPoint</vt:lpstr>
      <vt:lpstr>Présentation PowerPoint</vt:lpstr>
      <vt:lpstr>Compte de résultat prévisionnel </vt:lpstr>
      <vt:lpstr>Le compte de résultat</vt:lpstr>
      <vt:lpstr>Le compte de résultat prévisionnel </vt:lpstr>
      <vt:lpstr>Présentation PowerPoint</vt:lpstr>
      <vt:lpstr>Présentation PowerPoint</vt:lpstr>
      <vt:lpstr>Présentation PowerPoint</vt:lpstr>
      <vt:lpstr>Les amortissements</vt:lpstr>
      <vt:lpstr>Le compte de résultat</vt:lpstr>
      <vt:lpstr>Plan de trésorerie</vt:lpstr>
      <vt:lpstr>A quoi cela sert-il ? </vt:lpstr>
      <vt:lpstr>Modèle de plan de trésorerie</vt:lpstr>
      <vt:lpstr>Présentation PowerPoint</vt:lpstr>
      <vt:lpstr>Comment interpréter les résultats ? </vt:lpstr>
      <vt:lpstr>Coût de revient </vt:lpstr>
      <vt:lpstr>Coût de revient</vt:lpstr>
      <vt:lpstr>A quoi sert-il ? </vt:lpstr>
      <vt:lpstr>A quoi sert-il ? </vt:lpstr>
      <vt:lpstr>Coût de revient</vt:lpstr>
      <vt:lpstr>Coût de revient</vt:lpstr>
      <vt:lpstr>Présentation PowerPoint</vt:lpstr>
      <vt:lpstr>EXERCICES</vt:lpstr>
      <vt:lpstr>Etude de cas - Enoncé </vt:lpstr>
      <vt:lpstr>Travail à faire </vt:lpstr>
      <vt:lpstr>PLAN DE FINANCEMENT </vt:lpstr>
      <vt:lpstr>Présentation PowerPoint</vt:lpstr>
      <vt:lpstr>Présentation PowerPoint</vt:lpstr>
      <vt:lpstr>COMPTE DE RESULTAT PREVISIONNEL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DE TRESORERIE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Préparer son installation</dc:title>
  <dc:creator>im</dc:creator>
  <cp:lastModifiedBy>Claire JACONELLI</cp:lastModifiedBy>
  <cp:revision>549</cp:revision>
  <dcterms:created xsi:type="dcterms:W3CDTF">2016-03-29T13:38:16Z</dcterms:created>
  <dcterms:modified xsi:type="dcterms:W3CDTF">2016-11-15T16:41:54Z</dcterms:modified>
</cp:coreProperties>
</file>