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105"/>
  </p:notesMasterIdLst>
  <p:handoutMasterIdLst>
    <p:handoutMasterId r:id="rId106"/>
  </p:handoutMasterIdLst>
  <p:sldIdLst>
    <p:sldId id="267" r:id="rId2"/>
    <p:sldId id="268" r:id="rId3"/>
    <p:sldId id="262" r:id="rId4"/>
    <p:sldId id="257" r:id="rId5"/>
    <p:sldId id="378" r:id="rId6"/>
    <p:sldId id="379" r:id="rId7"/>
    <p:sldId id="426" r:id="rId8"/>
    <p:sldId id="380" r:id="rId9"/>
    <p:sldId id="323" r:id="rId10"/>
    <p:sldId id="381" r:id="rId11"/>
    <p:sldId id="324" r:id="rId12"/>
    <p:sldId id="325" r:id="rId13"/>
    <p:sldId id="326" r:id="rId14"/>
    <p:sldId id="327" r:id="rId15"/>
    <p:sldId id="328" r:id="rId16"/>
    <p:sldId id="329" r:id="rId17"/>
    <p:sldId id="382" r:id="rId18"/>
    <p:sldId id="383" r:id="rId19"/>
    <p:sldId id="264" r:id="rId20"/>
    <p:sldId id="265" r:id="rId21"/>
    <p:sldId id="427" r:id="rId22"/>
    <p:sldId id="443" r:id="rId23"/>
    <p:sldId id="384" r:id="rId24"/>
    <p:sldId id="429" r:id="rId25"/>
    <p:sldId id="431" r:id="rId26"/>
    <p:sldId id="471" r:id="rId27"/>
    <p:sldId id="432" r:id="rId28"/>
    <p:sldId id="433" r:id="rId29"/>
    <p:sldId id="428" r:id="rId30"/>
    <p:sldId id="435" r:id="rId31"/>
    <p:sldId id="434" r:id="rId32"/>
    <p:sldId id="270" r:id="rId33"/>
    <p:sldId id="274" r:id="rId34"/>
    <p:sldId id="436" r:id="rId35"/>
    <p:sldId id="438" r:id="rId36"/>
    <p:sldId id="372" r:id="rId37"/>
    <p:sldId id="280" r:id="rId38"/>
    <p:sldId id="374" r:id="rId39"/>
    <p:sldId id="300" r:id="rId40"/>
    <p:sldId id="330" r:id="rId41"/>
    <p:sldId id="439" r:id="rId42"/>
    <p:sldId id="284" r:id="rId43"/>
    <p:sldId id="465" r:id="rId44"/>
    <p:sldId id="430" r:id="rId45"/>
    <p:sldId id="466" r:id="rId46"/>
    <p:sldId id="467" r:id="rId47"/>
    <p:sldId id="441" r:id="rId48"/>
    <p:sldId id="468" r:id="rId49"/>
    <p:sldId id="469" r:id="rId50"/>
    <p:sldId id="470" r:id="rId51"/>
    <p:sldId id="442" r:id="rId52"/>
    <p:sldId id="304" r:id="rId53"/>
    <p:sldId id="462" r:id="rId54"/>
    <p:sldId id="463" r:id="rId55"/>
    <p:sldId id="464" r:id="rId56"/>
    <p:sldId id="335" r:id="rId57"/>
    <p:sldId id="305" r:id="rId58"/>
    <p:sldId id="306" r:id="rId59"/>
    <p:sldId id="308" r:id="rId60"/>
    <p:sldId id="337" r:id="rId61"/>
    <p:sldId id="444" r:id="rId62"/>
    <p:sldId id="445" r:id="rId63"/>
    <p:sldId id="457" r:id="rId64"/>
    <p:sldId id="446" r:id="rId65"/>
    <p:sldId id="458" r:id="rId66"/>
    <p:sldId id="447" r:id="rId67"/>
    <p:sldId id="448" r:id="rId68"/>
    <p:sldId id="449" r:id="rId69"/>
    <p:sldId id="459" r:id="rId70"/>
    <p:sldId id="450" r:id="rId71"/>
    <p:sldId id="451" r:id="rId72"/>
    <p:sldId id="452" r:id="rId73"/>
    <p:sldId id="460" r:id="rId74"/>
    <p:sldId id="453" r:id="rId75"/>
    <p:sldId id="461" r:id="rId76"/>
    <p:sldId id="454" r:id="rId77"/>
    <p:sldId id="455" r:id="rId78"/>
    <p:sldId id="315" r:id="rId79"/>
    <p:sldId id="339" r:id="rId80"/>
    <p:sldId id="406" r:id="rId81"/>
    <p:sldId id="369" r:id="rId82"/>
    <p:sldId id="341" r:id="rId83"/>
    <p:sldId id="388" r:id="rId84"/>
    <p:sldId id="389" r:id="rId85"/>
    <p:sldId id="407" r:id="rId86"/>
    <p:sldId id="408" r:id="rId87"/>
    <p:sldId id="409" r:id="rId88"/>
    <p:sldId id="410" r:id="rId89"/>
    <p:sldId id="354" r:id="rId90"/>
    <p:sldId id="356" r:id="rId91"/>
    <p:sldId id="411" r:id="rId92"/>
    <p:sldId id="412" r:id="rId93"/>
    <p:sldId id="414" r:id="rId94"/>
    <p:sldId id="415" r:id="rId95"/>
    <p:sldId id="416" r:id="rId96"/>
    <p:sldId id="417" r:id="rId97"/>
    <p:sldId id="418" r:id="rId98"/>
    <p:sldId id="338" r:id="rId99"/>
    <p:sldId id="317" r:id="rId100"/>
    <p:sldId id="318" r:id="rId101"/>
    <p:sldId id="319" r:id="rId102"/>
    <p:sldId id="320" r:id="rId103"/>
    <p:sldId id="440" r:id="rId104"/>
  </p:sldIdLst>
  <p:sldSz cx="9144000" cy="6858000" type="screen4x3"/>
  <p:notesSz cx="7099300" cy="10234613"/>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 initials="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94C"/>
    <a:srgbClr val="FFD347"/>
    <a:srgbClr val="F6C30A"/>
    <a:srgbClr val="E99417"/>
    <a:srgbClr val="D69D1D"/>
    <a:srgbClr val="3344E5"/>
    <a:srgbClr val="1828BE"/>
    <a:srgbClr val="2A65AC"/>
    <a:srgbClr val="EEDC6E"/>
    <a:srgbClr val="E6C9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584" autoAdjust="0"/>
  </p:normalViewPr>
  <p:slideViewPr>
    <p:cSldViewPr snapToGrid="0" snapToObjects="1">
      <p:cViewPr varScale="1">
        <p:scale>
          <a:sx n="86" d="100"/>
          <a:sy n="86" d="100"/>
        </p:scale>
        <p:origin x="-1382" y="-72"/>
      </p:cViewPr>
      <p:guideLst>
        <p:guide orient="horz" pos="2185"/>
        <p:guide pos="1419"/>
      </p:guideLst>
    </p:cSldViewPr>
  </p:slideViewPr>
  <p:outlineViewPr>
    <p:cViewPr>
      <p:scale>
        <a:sx n="33" d="100"/>
        <a:sy n="33" d="100"/>
      </p:scale>
      <p:origin x="0" y="1776"/>
    </p:cViewPr>
  </p:outlineViewPr>
  <p:notesTextViewPr>
    <p:cViewPr>
      <p:scale>
        <a:sx n="100" d="100"/>
        <a:sy n="100" d="100"/>
      </p:scale>
      <p:origin x="0" y="0"/>
    </p:cViewPr>
  </p:notesTextViewPr>
  <p:notesViewPr>
    <p:cSldViewPr snapToGrid="0" snapToObjects="1">
      <p:cViewPr varScale="1">
        <p:scale>
          <a:sx n="79" d="100"/>
          <a:sy n="79" d="100"/>
        </p:scale>
        <p:origin x="-3984"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15.xml"/><Relationship Id="rId5" Type="http://schemas.openxmlformats.org/officeDocument/2006/relationships/slide" Target="../slides/slide12.xml"/><Relationship Id="rId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003D1-6226-4F7E-921E-4717986FCD66}" type="doc">
      <dgm:prSet loTypeId="urn:microsoft.com/office/officeart/2005/8/layout/radial1" loCatId="cycle" qsTypeId="urn:microsoft.com/office/officeart/2005/8/quickstyle/3d1" qsCatId="3D" csTypeId="urn:microsoft.com/office/officeart/2005/8/colors/colorful1#1" csCatId="colorful" phldr="1"/>
      <dgm:spPr/>
      <dgm:t>
        <a:bodyPr/>
        <a:lstStyle/>
        <a:p>
          <a:endParaRPr lang="fr-FR"/>
        </a:p>
      </dgm:t>
    </dgm:pt>
    <dgm:pt modelId="{0356FE40-89B0-46C6-BCB7-F6EB302F6F53}">
      <dgm:prSet phldrT="[Texte]"/>
      <dgm:spPr/>
      <dgm:t>
        <a:bodyPr/>
        <a:lstStyle/>
        <a:p>
          <a:r>
            <a:rPr lang="fr-FR" dirty="0" smtClean="0"/>
            <a:t>EIRL</a:t>
          </a:r>
          <a:endParaRPr lang="fr-FR" dirty="0"/>
        </a:p>
      </dgm:t>
    </dgm:pt>
    <dgm:pt modelId="{AB565D09-5414-45A7-A514-6939789BDD40}" type="parTrans" cxnId="{DF872EF9-C95D-4822-811D-826AC05BDC33}">
      <dgm:prSet/>
      <dgm:spPr/>
      <dgm:t>
        <a:bodyPr/>
        <a:lstStyle/>
        <a:p>
          <a:endParaRPr lang="fr-FR"/>
        </a:p>
      </dgm:t>
    </dgm:pt>
    <dgm:pt modelId="{ED660D61-71E7-4213-BD9B-024422944F8A}" type="sibTrans" cxnId="{DF872EF9-C95D-4822-811D-826AC05BDC33}">
      <dgm:prSet/>
      <dgm:spPr/>
      <dgm:t>
        <a:bodyPr/>
        <a:lstStyle/>
        <a:p>
          <a:endParaRPr lang="fr-FR"/>
        </a:p>
      </dgm:t>
    </dgm:pt>
    <dgm:pt modelId="{49AD49FC-52E0-4223-B175-3903431A5549}">
      <dgm:prSet phldrT="[Texte]" custT="1"/>
      <dgm:spPr/>
      <dgm:t>
        <a:bodyPr/>
        <a:lstStyle/>
        <a:p>
          <a:r>
            <a:rPr lang="fr-FR" sz="1400" b="1" dirty="0" smtClean="0">
              <a:hlinkClick xmlns:r="http://schemas.openxmlformats.org/officeDocument/2006/relationships" r:id="rId1" action="ppaction://hlinksldjump"/>
            </a:rPr>
            <a:t>Responsabilité</a:t>
          </a:r>
          <a:endParaRPr lang="fr-FR" sz="1400" b="1" dirty="0"/>
        </a:p>
      </dgm:t>
      <dgm:extLst/>
    </dgm:pt>
    <dgm:pt modelId="{67C58D9E-D9C2-4407-AD6D-B14B6B02CB80}" type="parTrans" cxnId="{904D6147-D341-48CF-B100-0355AEF18FF8}">
      <dgm:prSet/>
      <dgm:spPr/>
      <dgm:t>
        <a:bodyPr/>
        <a:lstStyle/>
        <a:p>
          <a:endParaRPr lang="fr-FR"/>
        </a:p>
      </dgm:t>
    </dgm:pt>
    <dgm:pt modelId="{362C9E99-DDF7-4AF6-86EA-F25363A8E0F4}" type="sibTrans" cxnId="{904D6147-D341-48CF-B100-0355AEF18FF8}">
      <dgm:prSet/>
      <dgm:spPr/>
      <dgm:t>
        <a:bodyPr/>
        <a:lstStyle/>
        <a:p>
          <a:endParaRPr lang="fr-FR"/>
        </a:p>
      </dgm:t>
    </dgm:pt>
    <dgm:pt modelId="{4FBBCC92-DED4-4304-BC26-D1A9162507DF}">
      <dgm:prSet phldrT="[Texte]" custT="1"/>
      <dgm:spPr/>
      <dgm:t>
        <a:bodyPr/>
        <a:lstStyle/>
        <a:p>
          <a:r>
            <a:rPr lang="fr-FR" sz="1400" b="1" dirty="0" smtClean="0">
              <a:hlinkClick xmlns:r="http://schemas.openxmlformats.org/officeDocument/2006/relationships" r:id="rId2" action="ppaction://hlinksldjump"/>
            </a:rPr>
            <a:t>Engagement financier</a:t>
          </a:r>
          <a:endParaRPr lang="fr-FR" sz="1400" b="1" dirty="0"/>
        </a:p>
      </dgm:t>
      <dgm:extLst/>
    </dgm:pt>
    <dgm:pt modelId="{484E64DE-4235-4DD0-94CF-19CEB2E4C790}" type="parTrans" cxnId="{6BC16380-289F-4E82-B6FF-7DC7EC738A22}">
      <dgm:prSet/>
      <dgm:spPr/>
      <dgm:t>
        <a:bodyPr/>
        <a:lstStyle/>
        <a:p>
          <a:endParaRPr lang="fr-FR"/>
        </a:p>
      </dgm:t>
    </dgm:pt>
    <dgm:pt modelId="{DCAE6450-6AD8-43FE-9903-976479E9AE7D}" type="sibTrans" cxnId="{6BC16380-289F-4E82-B6FF-7DC7EC738A22}">
      <dgm:prSet/>
      <dgm:spPr/>
      <dgm:t>
        <a:bodyPr/>
        <a:lstStyle/>
        <a:p>
          <a:endParaRPr lang="fr-FR"/>
        </a:p>
      </dgm:t>
    </dgm:pt>
    <dgm:pt modelId="{A8003E9B-B249-4A31-8AFE-3276B1F4436C}">
      <dgm:prSet phldrT="[Texte]" custT="1"/>
      <dgm:spPr/>
      <dgm:t>
        <a:bodyPr/>
        <a:lstStyle/>
        <a:p>
          <a:r>
            <a:rPr lang="fr-FR" sz="1400" b="1" dirty="0" smtClean="0">
              <a:hlinkClick xmlns:r="http://schemas.openxmlformats.org/officeDocument/2006/relationships" r:id="rId3" action="ppaction://hlinksldjump"/>
            </a:rPr>
            <a:t>Fonctionnement</a:t>
          </a:r>
          <a:endParaRPr lang="fr-FR" sz="1400" b="1" dirty="0"/>
        </a:p>
      </dgm:t>
    </dgm:pt>
    <dgm:pt modelId="{D88A693D-2BBF-42E7-9BAE-88294BCB0E76}" type="parTrans" cxnId="{87570B8F-0EF2-4EA7-9567-47F1E909EB5D}">
      <dgm:prSet/>
      <dgm:spPr/>
      <dgm:t>
        <a:bodyPr/>
        <a:lstStyle/>
        <a:p>
          <a:endParaRPr lang="fr-FR"/>
        </a:p>
      </dgm:t>
    </dgm:pt>
    <dgm:pt modelId="{F6B16CE8-D4CB-4A51-81D5-2969C6348F3A}" type="sibTrans" cxnId="{87570B8F-0EF2-4EA7-9567-47F1E909EB5D}">
      <dgm:prSet/>
      <dgm:spPr/>
      <dgm:t>
        <a:bodyPr/>
        <a:lstStyle/>
        <a:p>
          <a:endParaRPr lang="fr-FR"/>
        </a:p>
      </dgm:t>
    </dgm:pt>
    <dgm:pt modelId="{DDE51F6D-FF37-4B5E-B6DF-2727EC9EB501}">
      <dgm:prSet phldrT="[Texte]" custT="1"/>
      <dgm:spPr/>
      <dgm:t>
        <a:bodyPr/>
        <a:lstStyle/>
        <a:p>
          <a:r>
            <a:rPr lang="fr-FR" sz="1400" b="1" dirty="0" smtClean="0">
              <a:hlinkClick xmlns:r="http://schemas.openxmlformats.org/officeDocument/2006/relationships" r:id="rId4" action="ppaction://hlinksldjump"/>
            </a:rPr>
            <a:t>Régime fiscal</a:t>
          </a:r>
          <a:endParaRPr lang="fr-FR" sz="1400" b="1" dirty="0"/>
        </a:p>
      </dgm:t>
      <dgm:extLst/>
    </dgm:pt>
    <dgm:pt modelId="{AA780785-06B2-4E8C-BCD5-63D649B179D4}" type="parTrans" cxnId="{5B7244ED-D9E6-4FD9-87E7-24304EA610AB}">
      <dgm:prSet/>
      <dgm:spPr/>
      <dgm:t>
        <a:bodyPr/>
        <a:lstStyle/>
        <a:p>
          <a:endParaRPr lang="fr-FR"/>
        </a:p>
      </dgm:t>
    </dgm:pt>
    <dgm:pt modelId="{A4DBF30C-6D69-45B2-BE58-3952D4888653}" type="sibTrans" cxnId="{5B7244ED-D9E6-4FD9-87E7-24304EA610AB}">
      <dgm:prSet/>
      <dgm:spPr/>
      <dgm:t>
        <a:bodyPr/>
        <a:lstStyle/>
        <a:p>
          <a:endParaRPr lang="fr-FR"/>
        </a:p>
      </dgm:t>
    </dgm:pt>
    <dgm:pt modelId="{CD2D9CE1-2B53-4FB3-BC7A-0C0B4BB46B2A}">
      <dgm:prSet phldrT="[Texte]" custT="1"/>
      <dgm:spPr/>
      <dgm:t>
        <a:bodyPr/>
        <a:lstStyle/>
        <a:p>
          <a:r>
            <a:rPr lang="fr-FR" sz="1400" b="1" dirty="0" smtClean="0">
              <a:hlinkClick xmlns:r="http://schemas.openxmlformats.org/officeDocument/2006/relationships" r:id="rId5" action="ppaction://hlinksldjump"/>
            </a:rPr>
            <a:t>Régime Social </a:t>
          </a:r>
          <a:r>
            <a:rPr lang="fr-FR" sz="1400" b="1" dirty="0" smtClean="0"/>
            <a:t>: Régime des non-salariés</a:t>
          </a:r>
          <a:endParaRPr lang="fr-FR" sz="1400" b="1" dirty="0"/>
        </a:p>
      </dgm:t>
      <dgm:extLst/>
    </dgm:pt>
    <dgm:pt modelId="{DD110081-9671-4B21-9A62-A9E1D7685091}" type="parTrans" cxnId="{12FE81A9-579D-43B0-A8DC-5E359123B531}">
      <dgm:prSet/>
      <dgm:spPr/>
      <dgm:t>
        <a:bodyPr/>
        <a:lstStyle/>
        <a:p>
          <a:endParaRPr lang="fr-FR"/>
        </a:p>
      </dgm:t>
    </dgm:pt>
    <dgm:pt modelId="{8BF6C793-7BEE-4FEE-8F72-99DF93EDAD28}" type="sibTrans" cxnId="{12FE81A9-579D-43B0-A8DC-5E359123B531}">
      <dgm:prSet/>
      <dgm:spPr/>
      <dgm:t>
        <a:bodyPr/>
        <a:lstStyle/>
        <a:p>
          <a:endParaRPr lang="fr-FR"/>
        </a:p>
      </dgm:t>
    </dgm:pt>
    <dgm:pt modelId="{919BF659-1135-42AF-ACDC-EDB0A9CF35F1}" type="pres">
      <dgm:prSet presAssocID="{9F9003D1-6226-4F7E-921E-4717986FCD66}" presName="cycle" presStyleCnt="0">
        <dgm:presLayoutVars>
          <dgm:chMax val="1"/>
          <dgm:dir/>
          <dgm:animLvl val="ctr"/>
          <dgm:resizeHandles val="exact"/>
        </dgm:presLayoutVars>
      </dgm:prSet>
      <dgm:spPr/>
      <dgm:t>
        <a:bodyPr/>
        <a:lstStyle/>
        <a:p>
          <a:endParaRPr lang="fr-FR"/>
        </a:p>
      </dgm:t>
    </dgm:pt>
    <dgm:pt modelId="{ED40E427-B83C-4127-9CAA-67E17921386F}" type="pres">
      <dgm:prSet presAssocID="{0356FE40-89B0-46C6-BCB7-F6EB302F6F53}" presName="centerShape" presStyleLbl="node0" presStyleIdx="0" presStyleCnt="1"/>
      <dgm:spPr/>
      <dgm:t>
        <a:bodyPr/>
        <a:lstStyle/>
        <a:p>
          <a:endParaRPr lang="fr-FR"/>
        </a:p>
      </dgm:t>
    </dgm:pt>
    <dgm:pt modelId="{2C43B2B3-26F3-4949-A00E-344E4D1421A8}" type="pres">
      <dgm:prSet presAssocID="{67C58D9E-D9C2-4407-AD6D-B14B6B02CB80}" presName="Name9" presStyleLbl="parChTrans1D2" presStyleIdx="0" presStyleCnt="5"/>
      <dgm:spPr/>
      <dgm:t>
        <a:bodyPr/>
        <a:lstStyle/>
        <a:p>
          <a:endParaRPr lang="fr-FR"/>
        </a:p>
      </dgm:t>
    </dgm:pt>
    <dgm:pt modelId="{B8E329A3-B389-4EA1-979E-074D5927255D}" type="pres">
      <dgm:prSet presAssocID="{67C58D9E-D9C2-4407-AD6D-B14B6B02CB80}" presName="connTx" presStyleLbl="parChTrans1D2" presStyleIdx="0" presStyleCnt="5"/>
      <dgm:spPr/>
      <dgm:t>
        <a:bodyPr/>
        <a:lstStyle/>
        <a:p>
          <a:endParaRPr lang="fr-FR"/>
        </a:p>
      </dgm:t>
    </dgm:pt>
    <dgm:pt modelId="{632B4027-8399-4AF6-9D40-5454D1295C5A}" type="pres">
      <dgm:prSet presAssocID="{49AD49FC-52E0-4223-B175-3903431A5549}" presName="node" presStyleLbl="node1" presStyleIdx="0" presStyleCnt="5" custScaleX="113664" custScaleY="85727">
        <dgm:presLayoutVars>
          <dgm:bulletEnabled val="1"/>
        </dgm:presLayoutVars>
      </dgm:prSet>
      <dgm:spPr/>
      <dgm:t>
        <a:bodyPr/>
        <a:lstStyle/>
        <a:p>
          <a:endParaRPr lang="fr-FR"/>
        </a:p>
      </dgm:t>
    </dgm:pt>
    <dgm:pt modelId="{4036E627-4EB6-4B48-9DD8-7F12F0B3E5FA}" type="pres">
      <dgm:prSet presAssocID="{484E64DE-4235-4DD0-94CF-19CEB2E4C790}" presName="Name9" presStyleLbl="parChTrans1D2" presStyleIdx="1" presStyleCnt="5"/>
      <dgm:spPr/>
      <dgm:t>
        <a:bodyPr/>
        <a:lstStyle/>
        <a:p>
          <a:endParaRPr lang="fr-FR"/>
        </a:p>
      </dgm:t>
    </dgm:pt>
    <dgm:pt modelId="{622D1EE6-FB8A-4BAF-9EEA-C23E0B1B16F1}" type="pres">
      <dgm:prSet presAssocID="{484E64DE-4235-4DD0-94CF-19CEB2E4C790}" presName="connTx" presStyleLbl="parChTrans1D2" presStyleIdx="1" presStyleCnt="5"/>
      <dgm:spPr/>
      <dgm:t>
        <a:bodyPr/>
        <a:lstStyle/>
        <a:p>
          <a:endParaRPr lang="fr-FR"/>
        </a:p>
      </dgm:t>
    </dgm:pt>
    <dgm:pt modelId="{1D6077A0-71E8-45CE-97B3-F00BAF6576FE}" type="pres">
      <dgm:prSet presAssocID="{4FBBCC92-DED4-4304-BC26-D1A9162507DF}" presName="node" presStyleLbl="node1" presStyleIdx="1" presStyleCnt="5">
        <dgm:presLayoutVars>
          <dgm:bulletEnabled val="1"/>
        </dgm:presLayoutVars>
      </dgm:prSet>
      <dgm:spPr/>
      <dgm:t>
        <a:bodyPr/>
        <a:lstStyle/>
        <a:p>
          <a:endParaRPr lang="fr-FR"/>
        </a:p>
      </dgm:t>
    </dgm:pt>
    <dgm:pt modelId="{2393AEB0-B496-4EAF-9F10-DC1C6424550D}" type="pres">
      <dgm:prSet presAssocID="{D88A693D-2BBF-42E7-9BAE-88294BCB0E76}" presName="Name9" presStyleLbl="parChTrans1D2" presStyleIdx="2" presStyleCnt="5"/>
      <dgm:spPr/>
      <dgm:t>
        <a:bodyPr/>
        <a:lstStyle/>
        <a:p>
          <a:endParaRPr lang="fr-FR"/>
        </a:p>
      </dgm:t>
    </dgm:pt>
    <dgm:pt modelId="{13C67DFA-5A8F-4EFF-8AF7-46A851AB8B5C}" type="pres">
      <dgm:prSet presAssocID="{D88A693D-2BBF-42E7-9BAE-88294BCB0E76}" presName="connTx" presStyleLbl="parChTrans1D2" presStyleIdx="2" presStyleCnt="5"/>
      <dgm:spPr/>
      <dgm:t>
        <a:bodyPr/>
        <a:lstStyle/>
        <a:p>
          <a:endParaRPr lang="fr-FR"/>
        </a:p>
      </dgm:t>
    </dgm:pt>
    <dgm:pt modelId="{ED3BBCB1-69B7-4101-B45C-F7B0B3A6FF5A}" type="pres">
      <dgm:prSet presAssocID="{A8003E9B-B249-4A31-8AFE-3276B1F4436C}" presName="node" presStyleLbl="node1" presStyleIdx="2" presStyleCnt="5" custScaleX="114194" custScaleY="97255">
        <dgm:presLayoutVars>
          <dgm:bulletEnabled val="1"/>
        </dgm:presLayoutVars>
      </dgm:prSet>
      <dgm:spPr/>
      <dgm:t>
        <a:bodyPr/>
        <a:lstStyle/>
        <a:p>
          <a:endParaRPr lang="fr-FR"/>
        </a:p>
      </dgm:t>
    </dgm:pt>
    <dgm:pt modelId="{AC6100FE-3181-4E86-9037-B946E8C76D86}" type="pres">
      <dgm:prSet presAssocID="{AA780785-06B2-4E8C-BCD5-63D649B179D4}" presName="Name9" presStyleLbl="parChTrans1D2" presStyleIdx="3" presStyleCnt="5"/>
      <dgm:spPr/>
      <dgm:t>
        <a:bodyPr/>
        <a:lstStyle/>
        <a:p>
          <a:endParaRPr lang="fr-FR"/>
        </a:p>
      </dgm:t>
    </dgm:pt>
    <dgm:pt modelId="{91AB13F6-9CD1-4CD0-AEB9-96F867F18508}" type="pres">
      <dgm:prSet presAssocID="{AA780785-06B2-4E8C-BCD5-63D649B179D4}" presName="connTx" presStyleLbl="parChTrans1D2" presStyleIdx="3" presStyleCnt="5"/>
      <dgm:spPr/>
      <dgm:t>
        <a:bodyPr/>
        <a:lstStyle/>
        <a:p>
          <a:endParaRPr lang="fr-FR"/>
        </a:p>
      </dgm:t>
    </dgm:pt>
    <dgm:pt modelId="{0230B022-BC7B-4953-9B51-5063417F1516}" type="pres">
      <dgm:prSet presAssocID="{DDE51F6D-FF37-4B5E-B6DF-2727EC9EB501}" presName="node" presStyleLbl="node1" presStyleIdx="3" presStyleCnt="5">
        <dgm:presLayoutVars>
          <dgm:bulletEnabled val="1"/>
        </dgm:presLayoutVars>
      </dgm:prSet>
      <dgm:spPr/>
      <dgm:t>
        <a:bodyPr/>
        <a:lstStyle/>
        <a:p>
          <a:endParaRPr lang="fr-FR"/>
        </a:p>
      </dgm:t>
    </dgm:pt>
    <dgm:pt modelId="{936B950D-6CD8-43E6-81C3-2816C515A4AA}" type="pres">
      <dgm:prSet presAssocID="{DD110081-9671-4B21-9A62-A9E1D7685091}" presName="Name9" presStyleLbl="parChTrans1D2" presStyleIdx="4" presStyleCnt="5"/>
      <dgm:spPr/>
      <dgm:t>
        <a:bodyPr/>
        <a:lstStyle/>
        <a:p>
          <a:endParaRPr lang="fr-FR"/>
        </a:p>
      </dgm:t>
    </dgm:pt>
    <dgm:pt modelId="{2BA80206-EE14-434C-8FE0-7B99328C8040}" type="pres">
      <dgm:prSet presAssocID="{DD110081-9671-4B21-9A62-A9E1D7685091}" presName="connTx" presStyleLbl="parChTrans1D2" presStyleIdx="4" presStyleCnt="5"/>
      <dgm:spPr/>
      <dgm:t>
        <a:bodyPr/>
        <a:lstStyle/>
        <a:p>
          <a:endParaRPr lang="fr-FR"/>
        </a:p>
      </dgm:t>
    </dgm:pt>
    <dgm:pt modelId="{D76C188F-BE13-49E8-A48D-E0D8AFC4CA1B}" type="pres">
      <dgm:prSet presAssocID="{CD2D9CE1-2B53-4FB3-BC7A-0C0B4BB46B2A}" presName="node" presStyleLbl="node1" presStyleIdx="4" presStyleCnt="5">
        <dgm:presLayoutVars>
          <dgm:bulletEnabled val="1"/>
        </dgm:presLayoutVars>
      </dgm:prSet>
      <dgm:spPr/>
      <dgm:t>
        <a:bodyPr/>
        <a:lstStyle/>
        <a:p>
          <a:endParaRPr lang="fr-FR"/>
        </a:p>
      </dgm:t>
    </dgm:pt>
  </dgm:ptLst>
  <dgm:cxnLst>
    <dgm:cxn modelId="{5B7244ED-D9E6-4FD9-87E7-24304EA610AB}" srcId="{0356FE40-89B0-46C6-BCB7-F6EB302F6F53}" destId="{DDE51F6D-FF37-4B5E-B6DF-2727EC9EB501}" srcOrd="3" destOrd="0" parTransId="{AA780785-06B2-4E8C-BCD5-63D649B179D4}" sibTransId="{A4DBF30C-6D69-45B2-BE58-3952D4888653}"/>
    <dgm:cxn modelId="{4D929BD9-F88D-403D-A836-A20044658E6B}" type="presOf" srcId="{9F9003D1-6226-4F7E-921E-4717986FCD66}" destId="{919BF659-1135-42AF-ACDC-EDB0A9CF35F1}" srcOrd="0" destOrd="0" presId="urn:microsoft.com/office/officeart/2005/8/layout/radial1"/>
    <dgm:cxn modelId="{12688079-F385-4304-BBCC-A166E4F24ADA}" type="presOf" srcId="{484E64DE-4235-4DD0-94CF-19CEB2E4C790}" destId="{4036E627-4EB6-4B48-9DD8-7F12F0B3E5FA}" srcOrd="0" destOrd="0" presId="urn:microsoft.com/office/officeart/2005/8/layout/radial1"/>
    <dgm:cxn modelId="{07C316E8-C7A5-46D5-ADEA-773709CCBA72}" type="presOf" srcId="{DD110081-9671-4B21-9A62-A9E1D7685091}" destId="{936B950D-6CD8-43E6-81C3-2816C515A4AA}" srcOrd="0" destOrd="0" presId="urn:microsoft.com/office/officeart/2005/8/layout/radial1"/>
    <dgm:cxn modelId="{12FE81A9-579D-43B0-A8DC-5E359123B531}" srcId="{0356FE40-89B0-46C6-BCB7-F6EB302F6F53}" destId="{CD2D9CE1-2B53-4FB3-BC7A-0C0B4BB46B2A}" srcOrd="4" destOrd="0" parTransId="{DD110081-9671-4B21-9A62-A9E1D7685091}" sibTransId="{8BF6C793-7BEE-4FEE-8F72-99DF93EDAD28}"/>
    <dgm:cxn modelId="{726F89EB-4D55-4975-ACFC-28F94DA06433}" type="presOf" srcId="{AA780785-06B2-4E8C-BCD5-63D649B179D4}" destId="{91AB13F6-9CD1-4CD0-AEB9-96F867F18508}" srcOrd="1" destOrd="0" presId="urn:microsoft.com/office/officeart/2005/8/layout/radial1"/>
    <dgm:cxn modelId="{FF50EC08-973D-4E02-83C6-76F8A16B4DA4}" type="presOf" srcId="{49AD49FC-52E0-4223-B175-3903431A5549}" destId="{632B4027-8399-4AF6-9D40-5454D1295C5A}" srcOrd="0" destOrd="0" presId="urn:microsoft.com/office/officeart/2005/8/layout/radial1"/>
    <dgm:cxn modelId="{755236D3-B7D0-4B1B-9B47-E60DEC97637F}" type="presOf" srcId="{DD110081-9671-4B21-9A62-A9E1D7685091}" destId="{2BA80206-EE14-434C-8FE0-7B99328C8040}" srcOrd="1" destOrd="0" presId="urn:microsoft.com/office/officeart/2005/8/layout/radial1"/>
    <dgm:cxn modelId="{BBAECD3C-95C5-48B7-9F6D-42750642F3D2}" type="presOf" srcId="{67C58D9E-D9C2-4407-AD6D-B14B6B02CB80}" destId="{B8E329A3-B389-4EA1-979E-074D5927255D}" srcOrd="1" destOrd="0" presId="urn:microsoft.com/office/officeart/2005/8/layout/radial1"/>
    <dgm:cxn modelId="{AB7AD776-23CE-42A7-982A-3266D0C23B79}" type="presOf" srcId="{DDE51F6D-FF37-4B5E-B6DF-2727EC9EB501}" destId="{0230B022-BC7B-4953-9B51-5063417F1516}" srcOrd="0" destOrd="0" presId="urn:microsoft.com/office/officeart/2005/8/layout/radial1"/>
    <dgm:cxn modelId="{0E2728DC-7ED5-4463-BFA9-4F2FF94EE134}" type="presOf" srcId="{D88A693D-2BBF-42E7-9BAE-88294BCB0E76}" destId="{2393AEB0-B496-4EAF-9F10-DC1C6424550D}" srcOrd="0" destOrd="0" presId="urn:microsoft.com/office/officeart/2005/8/layout/radial1"/>
    <dgm:cxn modelId="{6BC16380-289F-4E82-B6FF-7DC7EC738A22}" srcId="{0356FE40-89B0-46C6-BCB7-F6EB302F6F53}" destId="{4FBBCC92-DED4-4304-BC26-D1A9162507DF}" srcOrd="1" destOrd="0" parTransId="{484E64DE-4235-4DD0-94CF-19CEB2E4C790}" sibTransId="{DCAE6450-6AD8-43FE-9903-976479E9AE7D}"/>
    <dgm:cxn modelId="{1D71242A-B02E-43E7-9A83-7D7EA7616192}" type="presOf" srcId="{67C58D9E-D9C2-4407-AD6D-B14B6B02CB80}" destId="{2C43B2B3-26F3-4949-A00E-344E4D1421A8}" srcOrd="0" destOrd="0" presId="urn:microsoft.com/office/officeart/2005/8/layout/radial1"/>
    <dgm:cxn modelId="{5EB4F69D-DCB9-4D14-9149-939A9229ABA9}" type="presOf" srcId="{0356FE40-89B0-46C6-BCB7-F6EB302F6F53}" destId="{ED40E427-B83C-4127-9CAA-67E17921386F}" srcOrd="0" destOrd="0" presId="urn:microsoft.com/office/officeart/2005/8/layout/radial1"/>
    <dgm:cxn modelId="{904D6147-D341-48CF-B100-0355AEF18FF8}" srcId="{0356FE40-89B0-46C6-BCB7-F6EB302F6F53}" destId="{49AD49FC-52E0-4223-B175-3903431A5549}" srcOrd="0" destOrd="0" parTransId="{67C58D9E-D9C2-4407-AD6D-B14B6B02CB80}" sibTransId="{362C9E99-DDF7-4AF6-86EA-F25363A8E0F4}"/>
    <dgm:cxn modelId="{101DA164-1322-4CF5-93F9-268A1ACBA595}" type="presOf" srcId="{CD2D9CE1-2B53-4FB3-BC7A-0C0B4BB46B2A}" destId="{D76C188F-BE13-49E8-A48D-E0D8AFC4CA1B}" srcOrd="0" destOrd="0" presId="urn:microsoft.com/office/officeart/2005/8/layout/radial1"/>
    <dgm:cxn modelId="{5016DE4A-BBB3-4A90-A1EA-B5C72862B568}" type="presOf" srcId="{AA780785-06B2-4E8C-BCD5-63D649B179D4}" destId="{AC6100FE-3181-4E86-9037-B946E8C76D86}" srcOrd="0" destOrd="0" presId="urn:microsoft.com/office/officeart/2005/8/layout/radial1"/>
    <dgm:cxn modelId="{4965E0B6-AA17-4D32-B6A1-7A60C8943EFC}" type="presOf" srcId="{484E64DE-4235-4DD0-94CF-19CEB2E4C790}" destId="{622D1EE6-FB8A-4BAF-9EEA-C23E0B1B16F1}" srcOrd="1" destOrd="0" presId="urn:microsoft.com/office/officeart/2005/8/layout/radial1"/>
    <dgm:cxn modelId="{DF872EF9-C95D-4822-811D-826AC05BDC33}" srcId="{9F9003D1-6226-4F7E-921E-4717986FCD66}" destId="{0356FE40-89B0-46C6-BCB7-F6EB302F6F53}" srcOrd="0" destOrd="0" parTransId="{AB565D09-5414-45A7-A514-6939789BDD40}" sibTransId="{ED660D61-71E7-4213-BD9B-024422944F8A}"/>
    <dgm:cxn modelId="{9E134CD3-C9A4-4F2F-93A1-B349134898C0}" type="presOf" srcId="{D88A693D-2BBF-42E7-9BAE-88294BCB0E76}" destId="{13C67DFA-5A8F-4EFF-8AF7-46A851AB8B5C}" srcOrd="1" destOrd="0" presId="urn:microsoft.com/office/officeart/2005/8/layout/radial1"/>
    <dgm:cxn modelId="{321F6E62-4864-4245-9C27-76E3804CB150}" type="presOf" srcId="{4FBBCC92-DED4-4304-BC26-D1A9162507DF}" destId="{1D6077A0-71E8-45CE-97B3-F00BAF6576FE}" srcOrd="0" destOrd="0" presId="urn:microsoft.com/office/officeart/2005/8/layout/radial1"/>
    <dgm:cxn modelId="{87570B8F-0EF2-4EA7-9567-47F1E909EB5D}" srcId="{0356FE40-89B0-46C6-BCB7-F6EB302F6F53}" destId="{A8003E9B-B249-4A31-8AFE-3276B1F4436C}" srcOrd="2" destOrd="0" parTransId="{D88A693D-2BBF-42E7-9BAE-88294BCB0E76}" sibTransId="{F6B16CE8-D4CB-4A51-81D5-2969C6348F3A}"/>
    <dgm:cxn modelId="{F49C3AC0-B212-4098-A434-954A3247ED3B}" type="presOf" srcId="{A8003E9B-B249-4A31-8AFE-3276B1F4436C}" destId="{ED3BBCB1-69B7-4101-B45C-F7B0B3A6FF5A}" srcOrd="0" destOrd="0" presId="urn:microsoft.com/office/officeart/2005/8/layout/radial1"/>
    <dgm:cxn modelId="{C6A25DC7-E9D3-48CF-8456-462B0A32EF47}" type="presParOf" srcId="{919BF659-1135-42AF-ACDC-EDB0A9CF35F1}" destId="{ED40E427-B83C-4127-9CAA-67E17921386F}" srcOrd="0" destOrd="0" presId="urn:microsoft.com/office/officeart/2005/8/layout/radial1"/>
    <dgm:cxn modelId="{C7BE0B42-D892-43F7-9991-9B92C0E7D4C2}" type="presParOf" srcId="{919BF659-1135-42AF-ACDC-EDB0A9CF35F1}" destId="{2C43B2B3-26F3-4949-A00E-344E4D1421A8}" srcOrd="1" destOrd="0" presId="urn:microsoft.com/office/officeart/2005/8/layout/radial1"/>
    <dgm:cxn modelId="{AD8ABC8D-516B-4B67-A837-89FDDDF055F3}" type="presParOf" srcId="{2C43B2B3-26F3-4949-A00E-344E4D1421A8}" destId="{B8E329A3-B389-4EA1-979E-074D5927255D}" srcOrd="0" destOrd="0" presId="urn:microsoft.com/office/officeart/2005/8/layout/radial1"/>
    <dgm:cxn modelId="{03E08AFA-14E7-4C16-BFE3-AE2BA7C55BA6}" type="presParOf" srcId="{919BF659-1135-42AF-ACDC-EDB0A9CF35F1}" destId="{632B4027-8399-4AF6-9D40-5454D1295C5A}" srcOrd="2" destOrd="0" presId="urn:microsoft.com/office/officeart/2005/8/layout/radial1"/>
    <dgm:cxn modelId="{34D597BD-587F-406A-A122-E8A2D5D7DCAB}" type="presParOf" srcId="{919BF659-1135-42AF-ACDC-EDB0A9CF35F1}" destId="{4036E627-4EB6-4B48-9DD8-7F12F0B3E5FA}" srcOrd="3" destOrd="0" presId="urn:microsoft.com/office/officeart/2005/8/layout/radial1"/>
    <dgm:cxn modelId="{DCBF5A98-C857-443D-86C1-A62AC632F039}" type="presParOf" srcId="{4036E627-4EB6-4B48-9DD8-7F12F0B3E5FA}" destId="{622D1EE6-FB8A-4BAF-9EEA-C23E0B1B16F1}" srcOrd="0" destOrd="0" presId="urn:microsoft.com/office/officeart/2005/8/layout/radial1"/>
    <dgm:cxn modelId="{453CE2D1-B494-4ACB-A6E1-2A2AA38506DF}" type="presParOf" srcId="{919BF659-1135-42AF-ACDC-EDB0A9CF35F1}" destId="{1D6077A0-71E8-45CE-97B3-F00BAF6576FE}" srcOrd="4" destOrd="0" presId="urn:microsoft.com/office/officeart/2005/8/layout/radial1"/>
    <dgm:cxn modelId="{17A6899B-4C50-47A6-959D-9D6164C8F781}" type="presParOf" srcId="{919BF659-1135-42AF-ACDC-EDB0A9CF35F1}" destId="{2393AEB0-B496-4EAF-9F10-DC1C6424550D}" srcOrd="5" destOrd="0" presId="urn:microsoft.com/office/officeart/2005/8/layout/radial1"/>
    <dgm:cxn modelId="{7A80DFD6-2C96-4C05-B1DB-22B2A565D6CB}" type="presParOf" srcId="{2393AEB0-B496-4EAF-9F10-DC1C6424550D}" destId="{13C67DFA-5A8F-4EFF-8AF7-46A851AB8B5C}" srcOrd="0" destOrd="0" presId="urn:microsoft.com/office/officeart/2005/8/layout/radial1"/>
    <dgm:cxn modelId="{E6D0ED39-B6F9-4AE9-A0DF-89519EA7E81F}" type="presParOf" srcId="{919BF659-1135-42AF-ACDC-EDB0A9CF35F1}" destId="{ED3BBCB1-69B7-4101-B45C-F7B0B3A6FF5A}" srcOrd="6" destOrd="0" presId="urn:microsoft.com/office/officeart/2005/8/layout/radial1"/>
    <dgm:cxn modelId="{9B5C2846-F165-499A-91BA-BF3EC424C4F7}" type="presParOf" srcId="{919BF659-1135-42AF-ACDC-EDB0A9CF35F1}" destId="{AC6100FE-3181-4E86-9037-B946E8C76D86}" srcOrd="7" destOrd="0" presId="urn:microsoft.com/office/officeart/2005/8/layout/radial1"/>
    <dgm:cxn modelId="{CE38A078-B204-4B96-A7ED-842E0BED5E96}" type="presParOf" srcId="{AC6100FE-3181-4E86-9037-B946E8C76D86}" destId="{91AB13F6-9CD1-4CD0-AEB9-96F867F18508}" srcOrd="0" destOrd="0" presId="urn:microsoft.com/office/officeart/2005/8/layout/radial1"/>
    <dgm:cxn modelId="{C44A0C24-B008-4A8C-BF07-A540C1B1E62E}" type="presParOf" srcId="{919BF659-1135-42AF-ACDC-EDB0A9CF35F1}" destId="{0230B022-BC7B-4953-9B51-5063417F1516}" srcOrd="8" destOrd="0" presId="urn:microsoft.com/office/officeart/2005/8/layout/radial1"/>
    <dgm:cxn modelId="{E16B613D-0894-4822-B06F-57F93157842B}" type="presParOf" srcId="{919BF659-1135-42AF-ACDC-EDB0A9CF35F1}" destId="{936B950D-6CD8-43E6-81C3-2816C515A4AA}" srcOrd="9" destOrd="0" presId="urn:microsoft.com/office/officeart/2005/8/layout/radial1"/>
    <dgm:cxn modelId="{4AE0CEA9-096E-414E-B2EA-F5B29BD967A1}" type="presParOf" srcId="{936B950D-6CD8-43E6-81C3-2816C515A4AA}" destId="{2BA80206-EE14-434C-8FE0-7B99328C8040}" srcOrd="0" destOrd="0" presId="urn:microsoft.com/office/officeart/2005/8/layout/radial1"/>
    <dgm:cxn modelId="{B0A9AD67-EEED-46F2-B8C3-C36A5164CDD7}" type="presParOf" srcId="{919BF659-1135-42AF-ACDC-EDB0A9CF35F1}" destId="{D76C188F-BE13-49E8-A48D-E0D8AFC4CA1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99BA86C-2A15-48F7-80CF-0D3E83E9828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89FFB175-4EAB-4287-8468-29BE5884D5CC}">
      <dgm:prSet phldrT="[Texte]"/>
      <dgm:spPr/>
      <dgm:t>
        <a:bodyPr/>
        <a:lstStyle/>
        <a:p>
          <a:r>
            <a:rPr lang="fr-FR" dirty="0" smtClean="0"/>
            <a:t>Activité Principale</a:t>
          </a:r>
        </a:p>
        <a:p>
          <a:r>
            <a:rPr lang="fr-FR" dirty="0" smtClean="0"/>
            <a:t>Activité complémentaire</a:t>
          </a:r>
          <a:endParaRPr lang="fr-FR" dirty="0"/>
        </a:p>
      </dgm:t>
    </dgm:pt>
    <dgm:pt modelId="{FAE8F70A-1908-418B-AEEC-C043E439B5F2}" type="parTrans" cxnId="{291AEC2E-0731-46B1-B87E-A6FBA4C27CE6}">
      <dgm:prSet/>
      <dgm:spPr/>
      <dgm:t>
        <a:bodyPr/>
        <a:lstStyle/>
        <a:p>
          <a:endParaRPr lang="fr-FR"/>
        </a:p>
      </dgm:t>
    </dgm:pt>
    <dgm:pt modelId="{12D3ACBE-4E5C-4C5B-B5E2-2060FA8EAD77}" type="sibTrans" cxnId="{291AEC2E-0731-46B1-B87E-A6FBA4C27CE6}">
      <dgm:prSet/>
      <dgm:spPr/>
      <dgm:t>
        <a:bodyPr/>
        <a:lstStyle/>
        <a:p>
          <a:endParaRPr lang="fr-FR"/>
        </a:p>
      </dgm:t>
    </dgm:pt>
    <dgm:pt modelId="{36017DD3-2C1C-4BA7-8651-83F5DDF13422}">
      <dgm:prSet phldrT="[Texte]"/>
      <dgm:spPr/>
      <dgm:t>
        <a:bodyPr/>
        <a:lstStyle/>
        <a:p>
          <a:r>
            <a:rPr lang="fr-FR" b="1" dirty="0" smtClean="0">
              <a:solidFill>
                <a:srgbClr val="FFFF00"/>
              </a:solidFill>
            </a:rPr>
            <a:t>Immatriculation</a:t>
          </a:r>
          <a:endParaRPr lang="fr-FR" dirty="0"/>
        </a:p>
      </dgm:t>
    </dgm:pt>
    <dgm:pt modelId="{7A51F945-CFC9-41C0-AABD-AA75691BCAD1}" type="parTrans" cxnId="{D605772F-836A-4F3D-8317-99E467E91E59}">
      <dgm:prSet/>
      <dgm:spPr/>
      <dgm:t>
        <a:bodyPr/>
        <a:lstStyle/>
        <a:p>
          <a:endParaRPr lang="fr-FR"/>
        </a:p>
      </dgm:t>
    </dgm:pt>
    <dgm:pt modelId="{8E3DE1A9-FF30-4B98-B44F-25BDC86ED3D3}" type="sibTrans" cxnId="{D605772F-836A-4F3D-8317-99E467E91E59}">
      <dgm:prSet/>
      <dgm:spPr/>
      <dgm:t>
        <a:bodyPr/>
        <a:lstStyle/>
        <a:p>
          <a:endParaRPr lang="fr-FR"/>
        </a:p>
      </dgm:t>
    </dgm:pt>
    <dgm:pt modelId="{0B4687DC-84F7-4D50-9FF6-D97E429B9B13}">
      <dgm:prSet phldrT="[Texte]"/>
      <dgm:spPr/>
      <dgm:t>
        <a:bodyPr/>
        <a:lstStyle/>
        <a:p>
          <a:r>
            <a:rPr lang="fr-FR" b="1" dirty="0" smtClean="0">
              <a:solidFill>
                <a:srgbClr val="FFFF00"/>
              </a:solidFill>
            </a:rPr>
            <a:t>Formalités</a:t>
          </a:r>
        </a:p>
        <a:p>
          <a:r>
            <a:rPr lang="fr-FR" dirty="0" smtClean="0"/>
            <a:t>Dématérialisation de la formalité </a:t>
          </a:r>
        </a:p>
        <a:p>
          <a:r>
            <a:rPr lang="fr-FR" b="1" dirty="0" smtClean="0"/>
            <a:t>www.cfe-metiers.com</a:t>
          </a:r>
          <a:endParaRPr lang="fr-FR" b="1" dirty="0">
            <a:solidFill>
              <a:schemeClr val="bg1"/>
            </a:solidFill>
          </a:endParaRPr>
        </a:p>
      </dgm:t>
    </dgm:pt>
    <dgm:pt modelId="{820650EF-F9FF-4E3D-B957-DFE5240025AB}" type="parTrans" cxnId="{B47683E6-A19A-4301-97B2-90239E709C94}">
      <dgm:prSet/>
      <dgm:spPr/>
      <dgm:t>
        <a:bodyPr/>
        <a:lstStyle/>
        <a:p>
          <a:endParaRPr lang="fr-FR"/>
        </a:p>
      </dgm:t>
    </dgm:pt>
    <dgm:pt modelId="{430A01F1-CDF8-4139-932D-A58ACF4CB9A2}" type="sibTrans" cxnId="{B47683E6-A19A-4301-97B2-90239E709C94}">
      <dgm:prSet/>
      <dgm:spPr/>
      <dgm:t>
        <a:bodyPr/>
        <a:lstStyle/>
        <a:p>
          <a:endParaRPr lang="fr-FR"/>
        </a:p>
      </dgm:t>
    </dgm:pt>
    <dgm:pt modelId="{F6A06A31-6727-498C-A017-4312C9ECC3B5}" type="pres">
      <dgm:prSet presAssocID="{F99BA86C-2A15-48F7-80CF-0D3E83E98289}" presName="Name0" presStyleCnt="0">
        <dgm:presLayoutVars>
          <dgm:dir/>
          <dgm:resizeHandles val="exact"/>
        </dgm:presLayoutVars>
      </dgm:prSet>
      <dgm:spPr/>
      <dgm:t>
        <a:bodyPr/>
        <a:lstStyle/>
        <a:p>
          <a:endParaRPr lang="fr-FR"/>
        </a:p>
      </dgm:t>
    </dgm:pt>
    <dgm:pt modelId="{E6220795-FDC8-429F-BEF5-BFB632E2FA32}" type="pres">
      <dgm:prSet presAssocID="{89FFB175-4EAB-4287-8468-29BE5884D5CC}" presName="node" presStyleLbl="node1" presStyleIdx="0" presStyleCnt="3" custScaleX="121833" custScaleY="100942">
        <dgm:presLayoutVars>
          <dgm:bulletEnabled val="1"/>
        </dgm:presLayoutVars>
      </dgm:prSet>
      <dgm:spPr/>
      <dgm:t>
        <a:bodyPr/>
        <a:lstStyle/>
        <a:p>
          <a:endParaRPr lang="fr-FR"/>
        </a:p>
      </dgm:t>
    </dgm:pt>
    <dgm:pt modelId="{99FC33E7-DB64-4AFD-9D92-B4BC6AA0220B}" type="pres">
      <dgm:prSet presAssocID="{12D3ACBE-4E5C-4C5B-B5E2-2060FA8EAD77}" presName="sibTrans" presStyleLbl="sibTrans2D1" presStyleIdx="0" presStyleCnt="2"/>
      <dgm:spPr/>
      <dgm:t>
        <a:bodyPr/>
        <a:lstStyle/>
        <a:p>
          <a:endParaRPr lang="fr-FR"/>
        </a:p>
      </dgm:t>
    </dgm:pt>
    <dgm:pt modelId="{5255319A-429D-4338-97F7-B6B09B8719B4}" type="pres">
      <dgm:prSet presAssocID="{12D3ACBE-4E5C-4C5B-B5E2-2060FA8EAD77}" presName="connectorText" presStyleLbl="sibTrans2D1" presStyleIdx="0" presStyleCnt="2"/>
      <dgm:spPr/>
      <dgm:t>
        <a:bodyPr/>
        <a:lstStyle/>
        <a:p>
          <a:endParaRPr lang="fr-FR"/>
        </a:p>
      </dgm:t>
    </dgm:pt>
    <dgm:pt modelId="{D90AF00A-2EAC-4A0B-B8E7-F135389BBE66}" type="pres">
      <dgm:prSet presAssocID="{36017DD3-2C1C-4BA7-8651-83F5DDF13422}" presName="node" presStyleLbl="node1" presStyleIdx="1" presStyleCnt="3">
        <dgm:presLayoutVars>
          <dgm:bulletEnabled val="1"/>
        </dgm:presLayoutVars>
      </dgm:prSet>
      <dgm:spPr/>
      <dgm:t>
        <a:bodyPr/>
        <a:lstStyle/>
        <a:p>
          <a:endParaRPr lang="fr-FR"/>
        </a:p>
      </dgm:t>
    </dgm:pt>
    <dgm:pt modelId="{AB35437D-88BB-4A3F-A68A-804E9A8C2B01}" type="pres">
      <dgm:prSet presAssocID="{8E3DE1A9-FF30-4B98-B44F-25BDC86ED3D3}" presName="sibTrans" presStyleLbl="sibTrans2D1" presStyleIdx="1" presStyleCnt="2"/>
      <dgm:spPr/>
      <dgm:t>
        <a:bodyPr/>
        <a:lstStyle/>
        <a:p>
          <a:endParaRPr lang="fr-FR"/>
        </a:p>
      </dgm:t>
    </dgm:pt>
    <dgm:pt modelId="{E58C12E1-790B-4CF1-B526-AA50DD98A7D1}" type="pres">
      <dgm:prSet presAssocID="{8E3DE1A9-FF30-4B98-B44F-25BDC86ED3D3}" presName="connectorText" presStyleLbl="sibTrans2D1" presStyleIdx="1" presStyleCnt="2"/>
      <dgm:spPr/>
      <dgm:t>
        <a:bodyPr/>
        <a:lstStyle/>
        <a:p>
          <a:endParaRPr lang="fr-FR"/>
        </a:p>
      </dgm:t>
    </dgm:pt>
    <dgm:pt modelId="{734636BE-32AD-445E-AF6E-440741DF3DA2}" type="pres">
      <dgm:prSet presAssocID="{0B4687DC-84F7-4D50-9FF6-D97E429B9B13}" presName="node" presStyleLbl="node1" presStyleIdx="2" presStyleCnt="3" custScaleX="147071" custScaleY="124156">
        <dgm:presLayoutVars>
          <dgm:bulletEnabled val="1"/>
        </dgm:presLayoutVars>
      </dgm:prSet>
      <dgm:spPr/>
      <dgm:t>
        <a:bodyPr/>
        <a:lstStyle/>
        <a:p>
          <a:endParaRPr lang="fr-FR"/>
        </a:p>
      </dgm:t>
    </dgm:pt>
  </dgm:ptLst>
  <dgm:cxnLst>
    <dgm:cxn modelId="{EFE6E855-822B-4D89-8D2D-21902017E65D}" type="presOf" srcId="{89FFB175-4EAB-4287-8468-29BE5884D5CC}" destId="{E6220795-FDC8-429F-BEF5-BFB632E2FA32}" srcOrd="0" destOrd="0" presId="urn:microsoft.com/office/officeart/2005/8/layout/process1"/>
    <dgm:cxn modelId="{8F8CB93B-7612-492F-B803-CFA9B9D91E92}" type="presOf" srcId="{8E3DE1A9-FF30-4B98-B44F-25BDC86ED3D3}" destId="{AB35437D-88BB-4A3F-A68A-804E9A8C2B01}" srcOrd="0" destOrd="0" presId="urn:microsoft.com/office/officeart/2005/8/layout/process1"/>
    <dgm:cxn modelId="{D605772F-836A-4F3D-8317-99E467E91E59}" srcId="{F99BA86C-2A15-48F7-80CF-0D3E83E98289}" destId="{36017DD3-2C1C-4BA7-8651-83F5DDF13422}" srcOrd="1" destOrd="0" parTransId="{7A51F945-CFC9-41C0-AABD-AA75691BCAD1}" sibTransId="{8E3DE1A9-FF30-4B98-B44F-25BDC86ED3D3}"/>
    <dgm:cxn modelId="{7AAAA47A-8B66-4DD8-AB6A-22FCD42C39A4}" type="presOf" srcId="{12D3ACBE-4E5C-4C5B-B5E2-2060FA8EAD77}" destId="{99FC33E7-DB64-4AFD-9D92-B4BC6AA0220B}" srcOrd="0" destOrd="0" presId="urn:microsoft.com/office/officeart/2005/8/layout/process1"/>
    <dgm:cxn modelId="{F9515E16-A0CE-44BA-84BF-0BF2949002CC}" type="presOf" srcId="{F99BA86C-2A15-48F7-80CF-0D3E83E98289}" destId="{F6A06A31-6727-498C-A017-4312C9ECC3B5}" srcOrd="0" destOrd="0" presId="urn:microsoft.com/office/officeart/2005/8/layout/process1"/>
    <dgm:cxn modelId="{98564EC0-77BD-493B-A88D-0F706CD4078A}" type="presOf" srcId="{8E3DE1A9-FF30-4B98-B44F-25BDC86ED3D3}" destId="{E58C12E1-790B-4CF1-B526-AA50DD98A7D1}" srcOrd="1" destOrd="0" presId="urn:microsoft.com/office/officeart/2005/8/layout/process1"/>
    <dgm:cxn modelId="{B47683E6-A19A-4301-97B2-90239E709C94}" srcId="{F99BA86C-2A15-48F7-80CF-0D3E83E98289}" destId="{0B4687DC-84F7-4D50-9FF6-D97E429B9B13}" srcOrd="2" destOrd="0" parTransId="{820650EF-F9FF-4E3D-B957-DFE5240025AB}" sibTransId="{430A01F1-CDF8-4139-932D-A58ACF4CB9A2}"/>
    <dgm:cxn modelId="{DFF114CF-8DF5-4C65-95C7-138B7A563545}" type="presOf" srcId="{0B4687DC-84F7-4D50-9FF6-D97E429B9B13}" destId="{734636BE-32AD-445E-AF6E-440741DF3DA2}" srcOrd="0" destOrd="0" presId="urn:microsoft.com/office/officeart/2005/8/layout/process1"/>
    <dgm:cxn modelId="{F143C36C-FAB0-4BCE-97F5-EF1C04C69FE3}" type="presOf" srcId="{12D3ACBE-4E5C-4C5B-B5E2-2060FA8EAD77}" destId="{5255319A-429D-4338-97F7-B6B09B8719B4}" srcOrd="1" destOrd="0" presId="urn:microsoft.com/office/officeart/2005/8/layout/process1"/>
    <dgm:cxn modelId="{F36F5AA8-83BD-41D5-A984-2915284CA1A6}" type="presOf" srcId="{36017DD3-2C1C-4BA7-8651-83F5DDF13422}" destId="{D90AF00A-2EAC-4A0B-B8E7-F135389BBE66}" srcOrd="0" destOrd="0" presId="urn:microsoft.com/office/officeart/2005/8/layout/process1"/>
    <dgm:cxn modelId="{291AEC2E-0731-46B1-B87E-A6FBA4C27CE6}" srcId="{F99BA86C-2A15-48F7-80CF-0D3E83E98289}" destId="{89FFB175-4EAB-4287-8468-29BE5884D5CC}" srcOrd="0" destOrd="0" parTransId="{FAE8F70A-1908-418B-AEEC-C043E439B5F2}" sibTransId="{12D3ACBE-4E5C-4C5B-B5E2-2060FA8EAD77}"/>
    <dgm:cxn modelId="{3A5016BF-B3C1-4422-B1B0-F3888F3D23D0}" type="presParOf" srcId="{F6A06A31-6727-498C-A017-4312C9ECC3B5}" destId="{E6220795-FDC8-429F-BEF5-BFB632E2FA32}" srcOrd="0" destOrd="0" presId="urn:microsoft.com/office/officeart/2005/8/layout/process1"/>
    <dgm:cxn modelId="{6E60D444-1882-4448-972E-9407E5AC0BC1}" type="presParOf" srcId="{F6A06A31-6727-498C-A017-4312C9ECC3B5}" destId="{99FC33E7-DB64-4AFD-9D92-B4BC6AA0220B}" srcOrd="1" destOrd="0" presId="urn:microsoft.com/office/officeart/2005/8/layout/process1"/>
    <dgm:cxn modelId="{F1E546B1-610F-4645-A0D8-8621CCA734DE}" type="presParOf" srcId="{99FC33E7-DB64-4AFD-9D92-B4BC6AA0220B}" destId="{5255319A-429D-4338-97F7-B6B09B8719B4}" srcOrd="0" destOrd="0" presId="urn:microsoft.com/office/officeart/2005/8/layout/process1"/>
    <dgm:cxn modelId="{44B05FF3-CA9D-4D82-AF2A-1DA60567313D}" type="presParOf" srcId="{F6A06A31-6727-498C-A017-4312C9ECC3B5}" destId="{D90AF00A-2EAC-4A0B-B8E7-F135389BBE66}" srcOrd="2" destOrd="0" presId="urn:microsoft.com/office/officeart/2005/8/layout/process1"/>
    <dgm:cxn modelId="{348226AF-8718-4F35-85A0-545A61704AA7}" type="presParOf" srcId="{F6A06A31-6727-498C-A017-4312C9ECC3B5}" destId="{AB35437D-88BB-4A3F-A68A-804E9A8C2B01}" srcOrd="3" destOrd="0" presId="urn:microsoft.com/office/officeart/2005/8/layout/process1"/>
    <dgm:cxn modelId="{2F3FD951-4A59-4B73-82FD-BBD7CC3BFA07}" type="presParOf" srcId="{AB35437D-88BB-4A3F-A68A-804E9A8C2B01}" destId="{E58C12E1-790B-4CF1-B526-AA50DD98A7D1}" srcOrd="0" destOrd="0" presId="urn:microsoft.com/office/officeart/2005/8/layout/process1"/>
    <dgm:cxn modelId="{6184ABD1-9DFB-4789-B857-255ADF95660F}" type="presParOf" srcId="{F6A06A31-6727-498C-A017-4312C9ECC3B5}" destId="{734636BE-32AD-445E-AF6E-440741DF3DA2}"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0ABC5-18EB-430F-8EBA-8F28E64178AD}"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fr-FR"/>
        </a:p>
      </dgm:t>
    </dgm:pt>
    <dgm:pt modelId="{7849552F-D399-4511-BA65-06AFB3A87CED}">
      <dgm:prSet custT="1"/>
      <dgm:spPr/>
      <dgm:t>
        <a:bodyPr/>
        <a:lstStyle/>
        <a:p>
          <a:pPr rtl="0"/>
          <a:r>
            <a:rPr lang="fr-FR" sz="2000" dirty="0" smtClean="0"/>
            <a:t>Détecter les mentions obligatoires et celles facultatives</a:t>
          </a:r>
          <a:endParaRPr lang="fr-FR" sz="2000" dirty="0"/>
        </a:p>
      </dgm:t>
    </dgm:pt>
    <dgm:pt modelId="{5FBF06D6-5251-446C-A97E-2B785D72D055}" type="parTrans" cxnId="{99EFA379-A4EC-4735-B10D-02DBB2C4D3C0}">
      <dgm:prSet/>
      <dgm:spPr/>
      <dgm:t>
        <a:bodyPr/>
        <a:lstStyle/>
        <a:p>
          <a:endParaRPr lang="fr-FR"/>
        </a:p>
      </dgm:t>
    </dgm:pt>
    <dgm:pt modelId="{F31E4EF7-55A7-4FCA-8AF4-C3B802D64E31}" type="sibTrans" cxnId="{99EFA379-A4EC-4735-B10D-02DBB2C4D3C0}">
      <dgm:prSet/>
      <dgm:spPr/>
      <dgm:t>
        <a:bodyPr/>
        <a:lstStyle/>
        <a:p>
          <a:endParaRPr lang="fr-FR"/>
        </a:p>
      </dgm:t>
    </dgm:pt>
    <dgm:pt modelId="{B5FA77A0-E0A3-4648-8361-96F43E626A51}" type="pres">
      <dgm:prSet presAssocID="{7990ABC5-18EB-430F-8EBA-8F28E64178AD}" presName="CompostProcess" presStyleCnt="0">
        <dgm:presLayoutVars>
          <dgm:dir/>
          <dgm:resizeHandles val="exact"/>
        </dgm:presLayoutVars>
      </dgm:prSet>
      <dgm:spPr/>
      <dgm:t>
        <a:bodyPr/>
        <a:lstStyle/>
        <a:p>
          <a:endParaRPr lang="fr-FR"/>
        </a:p>
      </dgm:t>
    </dgm:pt>
    <dgm:pt modelId="{A0727552-FD62-4236-8026-BA2E7A141A25}" type="pres">
      <dgm:prSet presAssocID="{7990ABC5-18EB-430F-8EBA-8F28E64178AD}" presName="arrow" presStyleLbl="bgShp" presStyleIdx="0" presStyleCnt="1"/>
      <dgm:spPr/>
    </dgm:pt>
    <dgm:pt modelId="{5D76BA0B-CC99-46D8-B72E-2CA0A26A26E5}" type="pres">
      <dgm:prSet presAssocID="{7990ABC5-18EB-430F-8EBA-8F28E64178AD}" presName="linearProcess" presStyleCnt="0"/>
      <dgm:spPr/>
    </dgm:pt>
    <dgm:pt modelId="{2986533A-BE66-4843-BE5A-292443F6201B}" type="pres">
      <dgm:prSet presAssocID="{7849552F-D399-4511-BA65-06AFB3A87CED}" presName="textNode" presStyleLbl="node1" presStyleIdx="0" presStyleCnt="1" custLinFactNeighborX="-8861" custLinFactNeighborY="2540">
        <dgm:presLayoutVars>
          <dgm:bulletEnabled val="1"/>
        </dgm:presLayoutVars>
      </dgm:prSet>
      <dgm:spPr/>
      <dgm:t>
        <a:bodyPr/>
        <a:lstStyle/>
        <a:p>
          <a:endParaRPr lang="fr-FR"/>
        </a:p>
      </dgm:t>
    </dgm:pt>
  </dgm:ptLst>
  <dgm:cxnLst>
    <dgm:cxn modelId="{16F8252C-042E-45B8-A89E-2F3DD76C644E}" type="presOf" srcId="{7990ABC5-18EB-430F-8EBA-8F28E64178AD}" destId="{B5FA77A0-E0A3-4648-8361-96F43E626A51}" srcOrd="0" destOrd="0" presId="urn:microsoft.com/office/officeart/2005/8/layout/hProcess9"/>
    <dgm:cxn modelId="{99EFA379-A4EC-4735-B10D-02DBB2C4D3C0}" srcId="{7990ABC5-18EB-430F-8EBA-8F28E64178AD}" destId="{7849552F-D399-4511-BA65-06AFB3A87CED}" srcOrd="0" destOrd="0" parTransId="{5FBF06D6-5251-446C-A97E-2B785D72D055}" sibTransId="{F31E4EF7-55A7-4FCA-8AF4-C3B802D64E31}"/>
    <dgm:cxn modelId="{487CFBCE-4678-469B-8586-DE71637CF624}" type="presOf" srcId="{7849552F-D399-4511-BA65-06AFB3A87CED}" destId="{2986533A-BE66-4843-BE5A-292443F6201B}" srcOrd="0" destOrd="0" presId="urn:microsoft.com/office/officeart/2005/8/layout/hProcess9"/>
    <dgm:cxn modelId="{FB1F7DE9-2086-4DAB-B0E9-1B05AF8A6DD8}" type="presParOf" srcId="{B5FA77A0-E0A3-4648-8361-96F43E626A51}" destId="{A0727552-FD62-4236-8026-BA2E7A141A25}" srcOrd="0" destOrd="0" presId="urn:microsoft.com/office/officeart/2005/8/layout/hProcess9"/>
    <dgm:cxn modelId="{233BA445-0B86-4F58-B76E-BC9100FEF6D8}" type="presParOf" srcId="{B5FA77A0-E0A3-4648-8361-96F43E626A51}" destId="{5D76BA0B-CC99-46D8-B72E-2CA0A26A26E5}" srcOrd="1" destOrd="0" presId="urn:microsoft.com/office/officeart/2005/8/layout/hProcess9"/>
    <dgm:cxn modelId="{B4191197-1AF9-4B88-A64C-6239EFBF05F4}" type="presParOf" srcId="{5D76BA0B-CC99-46D8-B72E-2CA0A26A26E5}" destId="{2986533A-BE66-4843-BE5A-292443F6201B}"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0ABC5-18EB-430F-8EBA-8F28E64178AD}"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fr-FR"/>
        </a:p>
      </dgm:t>
    </dgm:pt>
    <dgm:pt modelId="{7849552F-D399-4511-BA65-06AFB3A87CED}">
      <dgm:prSet/>
      <dgm:spPr/>
      <dgm:t>
        <a:bodyPr/>
        <a:lstStyle/>
        <a:p>
          <a:pPr rtl="0"/>
          <a:r>
            <a:rPr lang="fr-FR" dirty="0" smtClean="0"/>
            <a:t>Détecter les mentions obligatoires et celles facultatives</a:t>
          </a:r>
          <a:endParaRPr lang="fr-FR" dirty="0"/>
        </a:p>
      </dgm:t>
    </dgm:pt>
    <dgm:pt modelId="{5FBF06D6-5251-446C-A97E-2B785D72D055}" type="parTrans" cxnId="{99EFA379-A4EC-4735-B10D-02DBB2C4D3C0}">
      <dgm:prSet/>
      <dgm:spPr/>
      <dgm:t>
        <a:bodyPr/>
        <a:lstStyle/>
        <a:p>
          <a:endParaRPr lang="fr-FR"/>
        </a:p>
      </dgm:t>
    </dgm:pt>
    <dgm:pt modelId="{F31E4EF7-55A7-4FCA-8AF4-C3B802D64E31}" type="sibTrans" cxnId="{99EFA379-A4EC-4735-B10D-02DBB2C4D3C0}">
      <dgm:prSet/>
      <dgm:spPr/>
      <dgm:t>
        <a:bodyPr/>
        <a:lstStyle/>
        <a:p>
          <a:endParaRPr lang="fr-FR"/>
        </a:p>
      </dgm:t>
    </dgm:pt>
    <dgm:pt modelId="{B5FA77A0-E0A3-4648-8361-96F43E626A51}" type="pres">
      <dgm:prSet presAssocID="{7990ABC5-18EB-430F-8EBA-8F28E64178AD}" presName="CompostProcess" presStyleCnt="0">
        <dgm:presLayoutVars>
          <dgm:dir/>
          <dgm:resizeHandles val="exact"/>
        </dgm:presLayoutVars>
      </dgm:prSet>
      <dgm:spPr/>
      <dgm:t>
        <a:bodyPr/>
        <a:lstStyle/>
        <a:p>
          <a:endParaRPr lang="fr-FR"/>
        </a:p>
      </dgm:t>
    </dgm:pt>
    <dgm:pt modelId="{A0727552-FD62-4236-8026-BA2E7A141A25}" type="pres">
      <dgm:prSet presAssocID="{7990ABC5-18EB-430F-8EBA-8F28E64178AD}" presName="arrow" presStyleLbl="bgShp" presStyleIdx="0" presStyleCnt="1" custLinFactNeighborX="-10233"/>
      <dgm:spPr/>
    </dgm:pt>
    <dgm:pt modelId="{5D76BA0B-CC99-46D8-B72E-2CA0A26A26E5}" type="pres">
      <dgm:prSet presAssocID="{7990ABC5-18EB-430F-8EBA-8F28E64178AD}" presName="linearProcess" presStyleCnt="0"/>
      <dgm:spPr/>
    </dgm:pt>
    <dgm:pt modelId="{2986533A-BE66-4843-BE5A-292443F6201B}" type="pres">
      <dgm:prSet presAssocID="{7849552F-D399-4511-BA65-06AFB3A87CED}" presName="textNode" presStyleLbl="node1" presStyleIdx="0" presStyleCnt="1" custLinFactNeighborX="-9856" custLinFactNeighborY="440">
        <dgm:presLayoutVars>
          <dgm:bulletEnabled val="1"/>
        </dgm:presLayoutVars>
      </dgm:prSet>
      <dgm:spPr/>
      <dgm:t>
        <a:bodyPr/>
        <a:lstStyle/>
        <a:p>
          <a:endParaRPr lang="fr-FR"/>
        </a:p>
      </dgm:t>
    </dgm:pt>
  </dgm:ptLst>
  <dgm:cxnLst>
    <dgm:cxn modelId="{673BE5F2-0367-4A6A-A265-419ED66CA81D}" type="presOf" srcId="{7990ABC5-18EB-430F-8EBA-8F28E64178AD}" destId="{B5FA77A0-E0A3-4648-8361-96F43E626A51}" srcOrd="0" destOrd="0" presId="urn:microsoft.com/office/officeart/2005/8/layout/hProcess9"/>
    <dgm:cxn modelId="{1BBF6D1F-0F1B-49BC-BA55-F4D925080AF4}" type="presOf" srcId="{7849552F-D399-4511-BA65-06AFB3A87CED}" destId="{2986533A-BE66-4843-BE5A-292443F6201B}" srcOrd="0" destOrd="0" presId="urn:microsoft.com/office/officeart/2005/8/layout/hProcess9"/>
    <dgm:cxn modelId="{99EFA379-A4EC-4735-B10D-02DBB2C4D3C0}" srcId="{7990ABC5-18EB-430F-8EBA-8F28E64178AD}" destId="{7849552F-D399-4511-BA65-06AFB3A87CED}" srcOrd="0" destOrd="0" parTransId="{5FBF06D6-5251-446C-A97E-2B785D72D055}" sibTransId="{F31E4EF7-55A7-4FCA-8AF4-C3B802D64E31}"/>
    <dgm:cxn modelId="{8642FDFB-2759-4C52-90BF-B9551377604C}" type="presParOf" srcId="{B5FA77A0-E0A3-4648-8361-96F43E626A51}" destId="{A0727552-FD62-4236-8026-BA2E7A141A25}" srcOrd="0" destOrd="0" presId="urn:microsoft.com/office/officeart/2005/8/layout/hProcess9"/>
    <dgm:cxn modelId="{2B97BB49-5A40-4CDC-8105-3729AC68FC00}" type="presParOf" srcId="{B5FA77A0-E0A3-4648-8361-96F43E626A51}" destId="{5D76BA0B-CC99-46D8-B72E-2CA0A26A26E5}" srcOrd="1" destOrd="0" presId="urn:microsoft.com/office/officeart/2005/8/layout/hProcess9"/>
    <dgm:cxn modelId="{A65B187F-231D-400F-B063-9563C5ECD9AD}" type="presParOf" srcId="{5D76BA0B-CC99-46D8-B72E-2CA0A26A26E5}" destId="{2986533A-BE66-4843-BE5A-292443F6201B}"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0E427-B83C-4127-9CAA-67E17921386F}">
      <dsp:nvSpPr>
        <dsp:cNvPr id="0" name=""/>
        <dsp:cNvSpPr/>
      </dsp:nvSpPr>
      <dsp:spPr>
        <a:xfrm>
          <a:off x="3373793" y="1941842"/>
          <a:ext cx="1532255" cy="153225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fr-FR" sz="4700" kern="1200" dirty="0" smtClean="0"/>
            <a:t>EIRL</a:t>
          </a:r>
          <a:endParaRPr lang="fr-FR" sz="4700" kern="1200" dirty="0"/>
        </a:p>
      </dsp:txBody>
      <dsp:txXfrm>
        <a:off x="3598187" y="2166236"/>
        <a:ext cx="1083467" cy="1083467"/>
      </dsp:txXfrm>
    </dsp:sp>
    <dsp:sp modelId="{2C43B2B3-26F3-4949-A00E-344E4D1421A8}">
      <dsp:nvSpPr>
        <dsp:cNvPr id="0" name=""/>
        <dsp:cNvSpPr/>
      </dsp:nvSpPr>
      <dsp:spPr>
        <a:xfrm rot="16200000">
          <a:off x="3855122" y="1640388"/>
          <a:ext cx="569597" cy="33310"/>
        </a:xfrm>
        <a:custGeom>
          <a:avLst/>
          <a:gdLst/>
          <a:ahLst/>
          <a:cxnLst/>
          <a:rect l="0" t="0" r="0" b="0"/>
          <a:pathLst>
            <a:path>
              <a:moveTo>
                <a:pt x="0" y="16655"/>
              </a:moveTo>
              <a:lnTo>
                <a:pt x="569597" y="1665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125681" y="1642803"/>
        <a:ext cx="28479" cy="28479"/>
      </dsp:txXfrm>
    </dsp:sp>
    <dsp:sp modelId="{632B4027-8399-4AF6-9D40-5454D1295C5A}">
      <dsp:nvSpPr>
        <dsp:cNvPr id="0" name=""/>
        <dsp:cNvSpPr/>
      </dsp:nvSpPr>
      <dsp:spPr>
        <a:xfrm>
          <a:off x="3269109" y="58687"/>
          <a:ext cx="1741623" cy="131355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hlinkClick xmlns:r="http://schemas.openxmlformats.org/officeDocument/2006/relationships" r:id="" action="ppaction://hlinksldjump"/>
            </a:rPr>
            <a:t>Responsabilité</a:t>
          </a:r>
          <a:endParaRPr lang="fr-FR" sz="1400" b="1" kern="1200" dirty="0"/>
        </a:p>
      </dsp:txBody>
      <dsp:txXfrm>
        <a:off x="3524164" y="251053"/>
        <a:ext cx="1231513" cy="928825"/>
      </dsp:txXfrm>
    </dsp:sp>
    <dsp:sp modelId="{4036E627-4EB6-4B48-9DD8-7F12F0B3E5FA}">
      <dsp:nvSpPr>
        <dsp:cNvPr id="0" name=""/>
        <dsp:cNvSpPr/>
      </dsp:nvSpPr>
      <dsp:spPr>
        <a:xfrm rot="20520000">
          <a:off x="4857288" y="2383456"/>
          <a:ext cx="460248" cy="33310"/>
        </a:xfrm>
        <a:custGeom>
          <a:avLst/>
          <a:gdLst/>
          <a:ahLst/>
          <a:cxnLst/>
          <a:rect l="0" t="0" r="0" b="0"/>
          <a:pathLst>
            <a:path>
              <a:moveTo>
                <a:pt x="0" y="16655"/>
              </a:moveTo>
              <a:lnTo>
                <a:pt x="460248" y="1665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075906" y="2388605"/>
        <a:ext cx="23012" cy="23012"/>
      </dsp:txXfrm>
    </dsp:sp>
    <dsp:sp modelId="{1D6077A0-71E8-45CE-97B3-F00BAF6576FE}">
      <dsp:nvSpPr>
        <dsp:cNvPr id="0" name=""/>
        <dsp:cNvSpPr/>
      </dsp:nvSpPr>
      <dsp:spPr>
        <a:xfrm>
          <a:off x="5268777" y="1326124"/>
          <a:ext cx="1532255" cy="1532255"/>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hlinkClick xmlns:r="http://schemas.openxmlformats.org/officeDocument/2006/relationships" r:id="" action="ppaction://hlinksldjump"/>
            </a:rPr>
            <a:t>Engagement financier</a:t>
          </a:r>
          <a:endParaRPr lang="fr-FR" sz="1400" b="1" kern="1200" dirty="0"/>
        </a:p>
      </dsp:txBody>
      <dsp:txXfrm>
        <a:off x="5493171" y="1550518"/>
        <a:ext cx="1083467" cy="1083467"/>
      </dsp:txXfrm>
    </dsp:sp>
    <dsp:sp modelId="{2393AEB0-B496-4EAF-9F10-DC1C6424550D}">
      <dsp:nvSpPr>
        <dsp:cNvPr id="0" name=""/>
        <dsp:cNvSpPr/>
      </dsp:nvSpPr>
      <dsp:spPr>
        <a:xfrm rot="3240000">
          <a:off x="4498894" y="3490400"/>
          <a:ext cx="443192" cy="33310"/>
        </a:xfrm>
        <a:custGeom>
          <a:avLst/>
          <a:gdLst/>
          <a:ahLst/>
          <a:cxnLst/>
          <a:rect l="0" t="0" r="0" b="0"/>
          <a:pathLst>
            <a:path>
              <a:moveTo>
                <a:pt x="0" y="16655"/>
              </a:moveTo>
              <a:lnTo>
                <a:pt x="443192" y="1665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709410" y="3495976"/>
        <a:ext cx="22159" cy="22159"/>
      </dsp:txXfrm>
    </dsp:sp>
    <dsp:sp modelId="{ED3BBCB1-69B7-4101-B45C-F7B0B3A6FF5A}">
      <dsp:nvSpPr>
        <dsp:cNvPr id="0" name=""/>
        <dsp:cNvSpPr/>
      </dsp:nvSpPr>
      <dsp:spPr>
        <a:xfrm>
          <a:off x="4436213" y="3574842"/>
          <a:ext cx="1749744" cy="1490195"/>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hlinkClick xmlns:r="http://schemas.openxmlformats.org/officeDocument/2006/relationships" r:id="" action="ppaction://hlinksldjump"/>
            </a:rPr>
            <a:t>Fonctionnement</a:t>
          </a:r>
          <a:endParaRPr lang="fr-FR" sz="1400" b="1" kern="1200" dirty="0"/>
        </a:p>
      </dsp:txBody>
      <dsp:txXfrm>
        <a:off x="4692457" y="3793076"/>
        <a:ext cx="1237256" cy="1053727"/>
      </dsp:txXfrm>
    </dsp:sp>
    <dsp:sp modelId="{AC6100FE-3181-4E86-9037-B946E8C76D86}">
      <dsp:nvSpPr>
        <dsp:cNvPr id="0" name=""/>
        <dsp:cNvSpPr/>
      </dsp:nvSpPr>
      <dsp:spPr>
        <a:xfrm rot="7560000">
          <a:off x="3324214" y="3497300"/>
          <a:ext cx="460248" cy="33310"/>
        </a:xfrm>
        <a:custGeom>
          <a:avLst/>
          <a:gdLst/>
          <a:ahLst/>
          <a:cxnLst/>
          <a:rect l="0" t="0" r="0" b="0"/>
          <a:pathLst>
            <a:path>
              <a:moveTo>
                <a:pt x="0" y="16655"/>
              </a:moveTo>
              <a:lnTo>
                <a:pt x="460248" y="1665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542832" y="3502449"/>
        <a:ext cx="23012" cy="23012"/>
      </dsp:txXfrm>
    </dsp:sp>
    <dsp:sp modelId="{0230B022-BC7B-4953-9B51-5063417F1516}">
      <dsp:nvSpPr>
        <dsp:cNvPr id="0" name=""/>
        <dsp:cNvSpPr/>
      </dsp:nvSpPr>
      <dsp:spPr>
        <a:xfrm>
          <a:off x="2202628" y="3553812"/>
          <a:ext cx="1532255" cy="1532255"/>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hlinkClick xmlns:r="http://schemas.openxmlformats.org/officeDocument/2006/relationships" r:id="" action="ppaction://hlinksldjump"/>
            </a:rPr>
            <a:t>Régime fiscal</a:t>
          </a:r>
          <a:endParaRPr lang="fr-FR" sz="1400" b="1" kern="1200" dirty="0"/>
        </a:p>
      </dsp:txBody>
      <dsp:txXfrm>
        <a:off x="2427022" y="3778206"/>
        <a:ext cx="1083467" cy="1083467"/>
      </dsp:txXfrm>
    </dsp:sp>
    <dsp:sp modelId="{936B950D-6CD8-43E6-81C3-2816C515A4AA}">
      <dsp:nvSpPr>
        <dsp:cNvPr id="0" name=""/>
        <dsp:cNvSpPr/>
      </dsp:nvSpPr>
      <dsp:spPr>
        <a:xfrm rot="11880000">
          <a:off x="2962304" y="2383456"/>
          <a:ext cx="460248" cy="33310"/>
        </a:xfrm>
        <a:custGeom>
          <a:avLst/>
          <a:gdLst/>
          <a:ahLst/>
          <a:cxnLst/>
          <a:rect l="0" t="0" r="0" b="0"/>
          <a:pathLst>
            <a:path>
              <a:moveTo>
                <a:pt x="0" y="16655"/>
              </a:moveTo>
              <a:lnTo>
                <a:pt x="460248" y="1665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180922" y="2388605"/>
        <a:ext cx="23012" cy="23012"/>
      </dsp:txXfrm>
    </dsp:sp>
    <dsp:sp modelId="{D76C188F-BE13-49E8-A48D-E0D8AFC4CA1B}">
      <dsp:nvSpPr>
        <dsp:cNvPr id="0" name=""/>
        <dsp:cNvSpPr/>
      </dsp:nvSpPr>
      <dsp:spPr>
        <a:xfrm>
          <a:off x="1478809" y="1326124"/>
          <a:ext cx="1532255" cy="1532255"/>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hlinkClick xmlns:r="http://schemas.openxmlformats.org/officeDocument/2006/relationships" r:id="" action="ppaction://hlinksldjump"/>
            </a:rPr>
            <a:t>Régime Social </a:t>
          </a:r>
          <a:r>
            <a:rPr lang="fr-FR" sz="1400" b="1" kern="1200" dirty="0" smtClean="0"/>
            <a:t>: Régime des non-salariés</a:t>
          </a:r>
          <a:endParaRPr lang="fr-FR" sz="1400" b="1" kern="1200" dirty="0"/>
        </a:p>
      </dsp:txBody>
      <dsp:txXfrm>
        <a:off x="1703203" y="1550518"/>
        <a:ext cx="1083467" cy="1083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850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0"/>
          </a:xfrm>
          <a:prstGeom prst="rect">
            <a:avLst/>
          </a:prstGeom>
        </p:spPr>
        <p:txBody>
          <a:bodyPr vert="horz" lIns="95162" tIns="47581" rIns="95162" bIns="47581"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4021297" y="2"/>
            <a:ext cx="3076363" cy="511730"/>
          </a:xfrm>
          <a:prstGeom prst="rect">
            <a:avLst/>
          </a:prstGeom>
        </p:spPr>
        <p:txBody>
          <a:bodyPr vert="horz" wrap="square" lIns="95162" tIns="47581" rIns="95162" bIns="47581" numCol="1" anchor="t" anchorCtr="0" compatLnSpc="1">
            <a:prstTxWarp prst="textNoShape">
              <a:avLst/>
            </a:prstTxWarp>
          </a:bodyPr>
          <a:lstStyle>
            <a:lvl1pPr algn="r">
              <a:defRPr sz="1200">
                <a:cs typeface="Arial" charset="0"/>
              </a:defRPr>
            </a:lvl1pPr>
          </a:lstStyle>
          <a:p>
            <a:pPr>
              <a:defRPr/>
            </a:pPr>
            <a:fld id="{6DA30E68-E565-C842-9E5B-C9DA2B617DCA}" type="datetimeFigureOut">
              <a:rPr lang="fr-FR"/>
              <a:pPr>
                <a:defRPr/>
              </a:pPr>
              <a:t>31/01/2018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162" tIns="47581" rIns="95162" bIns="47581" rtlCol="0" anchor="ctr"/>
          <a:lstStyle/>
          <a:p>
            <a:pPr lvl="0"/>
            <a:endParaRPr lang="fr-FR" noProof="0"/>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wrap="square" lIns="95162" tIns="47581" rIns="95162" bIns="47581"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3" y="9721108"/>
            <a:ext cx="3076363" cy="511730"/>
          </a:xfrm>
          <a:prstGeom prst="rect">
            <a:avLst/>
          </a:prstGeom>
        </p:spPr>
        <p:txBody>
          <a:bodyPr vert="horz" lIns="95162" tIns="47581" rIns="95162" bIns="47581"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297" y="9721108"/>
            <a:ext cx="3076363" cy="511730"/>
          </a:xfrm>
          <a:prstGeom prst="rect">
            <a:avLst/>
          </a:prstGeom>
        </p:spPr>
        <p:txBody>
          <a:bodyPr vert="horz" wrap="square" lIns="95162" tIns="47581" rIns="95162" bIns="47581" numCol="1" anchor="b" anchorCtr="0" compatLnSpc="1">
            <a:prstTxWarp prst="textNoShape">
              <a:avLst/>
            </a:prstTxWarp>
          </a:bodyPr>
          <a:lstStyle>
            <a:lvl1pPr algn="r">
              <a:defRPr sz="1200">
                <a:cs typeface="Arial" charset="0"/>
              </a:defRPr>
            </a:lvl1pPr>
          </a:lstStyle>
          <a:p>
            <a:pPr>
              <a:defRPr/>
            </a:pPr>
            <a:fld id="{003227F5-0DB8-974F-AC6D-BAC5CC1822C2}" type="slidenum">
              <a:rPr lang="fr-FR"/>
              <a:pPr>
                <a:defRPr/>
              </a:pPr>
              <a:t>‹N°›</a:t>
            </a:fld>
            <a:endParaRPr lang="fr-FR"/>
          </a:p>
        </p:txBody>
      </p:sp>
    </p:spTree>
    <p:extLst>
      <p:ext uri="{BB962C8B-B14F-4D97-AF65-F5344CB8AC3E}">
        <p14:creationId xmlns:p14="http://schemas.microsoft.com/office/powerpoint/2010/main" val="2618175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03227F5-0DB8-974F-AC6D-BAC5CC1822C2}" type="slidenum">
              <a:rPr lang="fr-FR" smtClean="0"/>
              <a:pPr>
                <a:defRPr/>
              </a:pPr>
              <a:t>40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03227F5-0DB8-974F-AC6D-BAC5CC1822C2}" type="slidenum">
              <a:rPr lang="fr-FR" smtClean="0"/>
              <a:pPr>
                <a:defRPr/>
              </a:pPr>
              <a:t>50</a:t>
            </a:fld>
            <a:endParaRPr lang="fr-FR"/>
          </a:p>
        </p:txBody>
      </p:sp>
    </p:spTree>
    <p:extLst>
      <p:ext uri="{BB962C8B-B14F-4D97-AF65-F5344CB8AC3E}">
        <p14:creationId xmlns:p14="http://schemas.microsoft.com/office/powerpoint/2010/main" val="180533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03227F5-0DB8-974F-AC6D-BAC5CC1822C2}" type="slidenum">
              <a:rPr lang="fr-FR" smtClean="0"/>
              <a:pPr>
                <a:defRPr/>
              </a:pPr>
              <a:t>51</a:t>
            </a:fld>
            <a:endParaRPr lang="fr-FR"/>
          </a:p>
        </p:txBody>
      </p:sp>
    </p:spTree>
    <p:extLst>
      <p:ext uri="{BB962C8B-B14F-4D97-AF65-F5344CB8AC3E}">
        <p14:creationId xmlns:p14="http://schemas.microsoft.com/office/powerpoint/2010/main" val="180533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03227F5-0DB8-974F-AC6D-BAC5CC1822C2}" type="slidenum">
              <a:rPr lang="fr-FR" smtClean="0"/>
              <a:pPr>
                <a:defRPr/>
              </a:pPr>
              <a:t>99</a:t>
            </a:fld>
            <a:endParaRPr lang="fr-FR"/>
          </a:p>
        </p:txBody>
      </p:sp>
    </p:spTree>
    <p:extLst>
      <p:ext uri="{BB962C8B-B14F-4D97-AF65-F5344CB8AC3E}">
        <p14:creationId xmlns:p14="http://schemas.microsoft.com/office/powerpoint/2010/main" val="202091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03227F5-0DB8-974F-AC6D-BAC5CC1822C2}" type="slidenum">
              <a:rPr lang="fr-FR" smtClean="0"/>
              <a:pPr>
                <a:defRPr/>
              </a:pPr>
              <a:t>102</a:t>
            </a:fld>
            <a:endParaRPr lang="fr-FR"/>
          </a:p>
        </p:txBody>
      </p:sp>
    </p:spTree>
    <p:extLst>
      <p:ext uri="{BB962C8B-B14F-4D97-AF65-F5344CB8AC3E}">
        <p14:creationId xmlns:p14="http://schemas.microsoft.com/office/powerpoint/2010/main" val="255854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rouge">
    <p:spTree>
      <p:nvGrpSpPr>
        <p:cNvPr id="1" name=""/>
        <p:cNvGrpSpPr/>
        <p:nvPr/>
      </p:nvGrpSpPr>
      <p:grpSpPr>
        <a:xfrm>
          <a:off x="0" y="0"/>
          <a:ext cx="0" cy="0"/>
          <a:chOff x="0" y="0"/>
          <a:chExt cx="0" cy="0"/>
        </a:xfrm>
      </p:grpSpPr>
      <p:pic>
        <p:nvPicPr>
          <p:cNvPr id="4" name="Image 2" descr="PP-CM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itre 1"/>
          <p:cNvSpPr>
            <a:spLocks noGrp="1"/>
          </p:cNvSpPr>
          <p:nvPr>
            <p:ph type="title"/>
          </p:nvPr>
        </p:nvSpPr>
        <p:spPr bwMode="auto">
          <a:xfrm>
            <a:off x="477838" y="2200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FR"/>
          </a:p>
        </p:txBody>
      </p:sp>
      <p:sp>
        <p:nvSpPr>
          <p:cNvPr id="12" name="Espace réservé du texte 11"/>
          <p:cNvSpPr>
            <a:spLocks noGrp="1"/>
          </p:cNvSpPr>
          <p:nvPr>
            <p:ph type="body" sz="quarter" idx="10"/>
          </p:nvPr>
        </p:nvSpPr>
        <p:spPr>
          <a:xfrm>
            <a:off x="477838" y="5109845"/>
            <a:ext cx="5912802" cy="914400"/>
          </a:xfrm>
          <a:prstGeom prst="rect">
            <a:avLst/>
          </a:prstGeom>
        </p:spPr>
        <p:txBody>
          <a:bodyPr vert="horz"/>
          <a:lstStyle>
            <a:lvl2pPr marL="0" indent="0">
              <a:defRPr/>
            </a:lvl2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31982154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bleu">
    <p:spTree>
      <p:nvGrpSpPr>
        <p:cNvPr id="1" name=""/>
        <p:cNvGrpSpPr/>
        <p:nvPr/>
      </p:nvGrpSpPr>
      <p:grpSpPr>
        <a:xfrm>
          <a:off x="0" y="0"/>
          <a:ext cx="0" cy="0"/>
          <a:chOff x="0" y="0"/>
          <a:chExt cx="0" cy="0"/>
        </a:xfrm>
      </p:grpSpPr>
      <p:cxnSp>
        <p:nvCxnSpPr>
          <p:cNvPr id="3" name="Connecteur droit 2"/>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6"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pic>
        <p:nvPicPr>
          <p:cNvPr id="7" name="Image 6"/>
          <p:cNvPicPr>
            <a:picLocks noChangeAspect="1"/>
          </p:cNvPicPr>
          <p:nvPr userDrawn="1"/>
        </p:nvPicPr>
        <p:blipFill>
          <a:blip r:embed="rId2"/>
          <a:stretch>
            <a:fillRect/>
          </a:stretch>
        </p:blipFill>
        <p:spPr>
          <a:xfrm>
            <a:off x="542925" y="6142038"/>
            <a:ext cx="88900" cy="63500"/>
          </a:xfrm>
          <a:prstGeom prst="rect">
            <a:avLst/>
          </a:prstGeom>
        </p:spPr>
      </p:pic>
      <p:sp>
        <p:nvSpPr>
          <p:cNvPr id="8" name="Espace réservé du contenu 2"/>
          <p:cNvSpPr>
            <a:spLocks noGrp="1"/>
          </p:cNvSpPr>
          <p:nvPr>
            <p:ph idx="1"/>
          </p:nvPr>
        </p:nvSpPr>
        <p:spPr>
          <a:xfrm>
            <a:off x="444500" y="494632"/>
            <a:ext cx="7803675" cy="3794147"/>
          </a:xfrm>
          <a:prstGeom prst="rect">
            <a:avLst/>
          </a:prstGeom>
        </p:spPr>
        <p:txBody>
          <a:bodyPr/>
          <a:lstStyle>
            <a:lvl1pPr marL="0" indent="-360000">
              <a:buClr>
                <a:srgbClr val="005E91"/>
              </a:buClr>
              <a:buFont typeface="Wingdings" charset="2"/>
              <a:buChar char=""/>
              <a:defRPr lang="fr-FR" sz="1800" kern="1200" dirty="0" smtClean="0">
                <a:solidFill>
                  <a:schemeClr val="tx1"/>
                </a:solidFill>
                <a:latin typeface="Arial Black"/>
                <a:ea typeface="+mn-ea"/>
                <a:cs typeface="Arial Black"/>
              </a:defRPr>
            </a:lvl1pPr>
            <a:lvl2pPr marL="0" indent="-360000">
              <a:buClr>
                <a:srgbClr val="005E91"/>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41489595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31122" y="0"/>
            <a:ext cx="914350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11"/>
          <p:cNvSpPr txBox="1">
            <a:spLocks noChangeArrowheads="1"/>
          </p:cNvSpPr>
          <p:nvPr userDrawn="1"/>
        </p:nvSpPr>
        <p:spPr bwMode="auto">
          <a:xfrm>
            <a:off x="517525" y="6342063"/>
            <a:ext cx="198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endParaRPr lang="fr-FR" sz="1000" dirty="0" smtClean="0">
              <a:latin typeface="Arial-BoldMT" charset="0"/>
              <a:cs typeface="Arial-BoldMT" charset="0"/>
            </a:endParaRPr>
          </a:p>
          <a:p>
            <a:pPr eaLnBrk="1" hangingPunct="1">
              <a:defRPr/>
            </a:pPr>
            <a:endParaRPr lang="fr-FR" sz="800" dirty="0" smtClean="0">
              <a:solidFill>
                <a:srgbClr val="7F7F7F"/>
              </a:solidFill>
              <a:latin typeface="Arial-BoldMT" charset="0"/>
              <a:cs typeface="Arial-BoldMT" charset="0"/>
            </a:endParaRPr>
          </a:p>
        </p:txBody>
      </p:sp>
      <p:sp>
        <p:nvSpPr>
          <p:cNvPr id="6" name="Espace réservé du titre 1"/>
          <p:cNvSpPr>
            <a:spLocks noGrp="1"/>
          </p:cNvSpPr>
          <p:nvPr>
            <p:ph type="title"/>
          </p:nvPr>
        </p:nvSpPr>
        <p:spPr bwMode="auto">
          <a:xfrm>
            <a:off x="477838" y="2200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FR"/>
          </a:p>
        </p:txBody>
      </p:sp>
      <p:sp>
        <p:nvSpPr>
          <p:cNvPr id="7" name="Espace réservé du texte 11"/>
          <p:cNvSpPr>
            <a:spLocks noGrp="1"/>
          </p:cNvSpPr>
          <p:nvPr>
            <p:ph type="body" sz="quarter" idx="10"/>
          </p:nvPr>
        </p:nvSpPr>
        <p:spPr>
          <a:xfrm>
            <a:off x="477838" y="5109845"/>
            <a:ext cx="5912802" cy="914400"/>
          </a:xfrm>
          <a:prstGeom prst="rect">
            <a:avLst/>
          </a:prstGeom>
        </p:spPr>
        <p:txBody>
          <a:bodyPr vert="horz"/>
          <a:lstStyle>
            <a:lvl1pPr>
              <a:defRPr>
                <a:solidFill>
                  <a:srgbClr val="00794C"/>
                </a:solidFill>
              </a:defRPr>
            </a:lvl1pPr>
            <a:lvl2pPr marL="0" indent="0">
              <a:defRPr>
                <a:solidFill>
                  <a:srgbClr val="00794C"/>
                </a:solidFill>
              </a:defRPr>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979515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ver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536575" y="441325"/>
            <a:ext cx="850900" cy="901700"/>
          </a:xfrm>
          <a:prstGeom prst="rect">
            <a:avLst/>
          </a:prstGeom>
        </p:spPr>
      </p:pic>
      <p:cxnSp>
        <p:nvCxnSpPr>
          <p:cNvPr id="4" name="Connecteur droit 3"/>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Espace réservé du contenu 2"/>
          <p:cNvSpPr>
            <a:spLocks noGrp="1"/>
          </p:cNvSpPr>
          <p:nvPr>
            <p:ph idx="1"/>
          </p:nvPr>
        </p:nvSpPr>
        <p:spPr>
          <a:xfrm>
            <a:off x="444500" y="1572005"/>
            <a:ext cx="7803675" cy="2716774"/>
          </a:xfrm>
          <a:prstGeom prst="rect">
            <a:avLst/>
          </a:prstGeom>
        </p:spPr>
        <p:txBody>
          <a:bodyPr/>
          <a:lstStyle>
            <a:lvl1pPr marL="0" indent="-360000">
              <a:buClr>
                <a:srgbClr val="00794C"/>
              </a:buClr>
              <a:buFont typeface="Wingdings" charset="2"/>
              <a:buChar char=""/>
              <a:defRPr lang="fr-FR" sz="1800" kern="1200" dirty="0" smtClean="0">
                <a:solidFill>
                  <a:schemeClr val="tx1"/>
                </a:solidFill>
                <a:latin typeface="Arial Black"/>
                <a:ea typeface="+mn-ea"/>
                <a:cs typeface="Arial Black"/>
              </a:defRPr>
            </a:lvl1pPr>
            <a:lvl2pPr marL="0" indent="-360000">
              <a:buClr>
                <a:srgbClr val="00794C"/>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7" name="Titre 1"/>
          <p:cNvSpPr>
            <a:spLocks noGrp="1"/>
          </p:cNvSpPr>
          <p:nvPr>
            <p:ph type="title"/>
          </p:nvPr>
        </p:nvSpPr>
        <p:spPr>
          <a:xfrm>
            <a:off x="1440318" y="290822"/>
            <a:ext cx="8229600" cy="1143000"/>
          </a:xfrm>
          <a:prstGeom prst="rect">
            <a:avLst/>
          </a:prstGeom>
        </p:spPr>
        <p:txBody>
          <a:bodyPr anchor="ctr"/>
          <a:lstStyle>
            <a:lvl1pPr>
              <a:defRPr lang="fr-FR" sz="3200" kern="1200" dirty="0">
                <a:solidFill>
                  <a:srgbClr val="00794C"/>
                </a:solidFill>
                <a:latin typeface="Arial Black" pitchFamily="34" charset="0"/>
                <a:ea typeface="Arial Black" pitchFamily="34" charset="0"/>
                <a:cs typeface="Arial Black" pitchFamily="34" charset="0"/>
              </a:defRPr>
            </a:lvl1pPr>
          </a:lstStyle>
          <a:p>
            <a:r>
              <a:rPr lang="fr-FR" smtClean="0"/>
              <a:t>Cliquez pour modifier le style du titre</a:t>
            </a:r>
            <a:endParaRPr lang="fr-FR" dirty="0"/>
          </a:p>
        </p:txBody>
      </p:sp>
      <p:sp>
        <p:nvSpPr>
          <p:cNvPr id="8" name="Espace réservé du texte 13"/>
          <p:cNvSpPr>
            <a:spLocks noGrp="1"/>
          </p:cNvSpPr>
          <p:nvPr>
            <p:ph type="body" sz="quarter" idx="15" hasCustomPrompt="1"/>
          </p:nvPr>
        </p:nvSpPr>
        <p:spPr>
          <a:xfrm>
            <a:off x="536575" y="290823"/>
            <a:ext cx="850900" cy="1142999"/>
          </a:xfrm>
          <a:prstGeom prst="rect">
            <a:avLst/>
          </a:prstGeom>
        </p:spPr>
        <p:txBody>
          <a:bodyPr vert="horz" anchor="ctr"/>
          <a:lstStyle>
            <a:lvl1pPr algn="ctr">
              <a:defRPr sz="3200" b="1" i="0">
                <a:solidFill>
                  <a:schemeClr val="bg1"/>
                </a:solidFill>
                <a:latin typeface="Arial"/>
                <a:cs typeface="Arial"/>
              </a:defRPr>
            </a:lvl1pPr>
          </a:lstStyle>
          <a:p>
            <a:pPr lvl="0"/>
            <a:r>
              <a:rPr lang="fr-FR" dirty="0" smtClean="0"/>
              <a:t>N°</a:t>
            </a:r>
          </a:p>
        </p:txBody>
      </p:sp>
      <p:sp>
        <p:nvSpPr>
          <p:cNvPr id="9"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10"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pic>
        <p:nvPicPr>
          <p:cNvPr id="13" name="Image 12"/>
          <p:cNvPicPr>
            <a:picLocks noChangeAspect="1"/>
          </p:cNvPicPr>
          <p:nvPr userDrawn="1"/>
        </p:nvPicPr>
        <p:blipFill>
          <a:blip r:embed="rId3"/>
          <a:stretch>
            <a:fillRect/>
          </a:stretch>
        </p:blipFill>
        <p:spPr>
          <a:xfrm>
            <a:off x="543173" y="6142038"/>
            <a:ext cx="88900" cy="63500"/>
          </a:xfrm>
          <a:prstGeom prst="rect">
            <a:avLst/>
          </a:prstGeom>
        </p:spPr>
      </p:pic>
    </p:spTree>
    <p:extLst>
      <p:ext uri="{BB962C8B-B14F-4D97-AF65-F5344CB8AC3E}">
        <p14:creationId xmlns:p14="http://schemas.microsoft.com/office/powerpoint/2010/main" val="29631678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ite vert">
    <p:spTree>
      <p:nvGrpSpPr>
        <p:cNvPr id="1" name=""/>
        <p:cNvGrpSpPr/>
        <p:nvPr/>
      </p:nvGrpSpPr>
      <p:grpSpPr>
        <a:xfrm>
          <a:off x="0" y="0"/>
          <a:ext cx="0" cy="0"/>
          <a:chOff x="0" y="0"/>
          <a:chExt cx="0" cy="0"/>
        </a:xfrm>
      </p:grpSpPr>
      <p:cxnSp>
        <p:nvCxnSpPr>
          <p:cNvPr id="3" name="Connecteur droit 2"/>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6"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pic>
        <p:nvPicPr>
          <p:cNvPr id="7" name="Image 6"/>
          <p:cNvPicPr>
            <a:picLocks noChangeAspect="1"/>
          </p:cNvPicPr>
          <p:nvPr userDrawn="1"/>
        </p:nvPicPr>
        <p:blipFill>
          <a:blip r:embed="rId2"/>
          <a:stretch>
            <a:fillRect/>
          </a:stretch>
        </p:blipFill>
        <p:spPr>
          <a:xfrm>
            <a:off x="543173" y="6142038"/>
            <a:ext cx="88900" cy="63500"/>
          </a:xfrm>
          <a:prstGeom prst="rect">
            <a:avLst/>
          </a:prstGeom>
        </p:spPr>
      </p:pic>
      <p:sp>
        <p:nvSpPr>
          <p:cNvPr id="8" name="Espace réservé du contenu 2"/>
          <p:cNvSpPr>
            <a:spLocks noGrp="1"/>
          </p:cNvSpPr>
          <p:nvPr>
            <p:ph idx="1"/>
          </p:nvPr>
        </p:nvSpPr>
        <p:spPr>
          <a:xfrm>
            <a:off x="444500" y="494632"/>
            <a:ext cx="7803675" cy="3794147"/>
          </a:xfrm>
          <a:prstGeom prst="rect">
            <a:avLst/>
          </a:prstGeom>
        </p:spPr>
        <p:txBody>
          <a:bodyPr/>
          <a:lstStyle>
            <a:lvl1pPr marL="0" indent="-360000">
              <a:buClr>
                <a:srgbClr val="00794C"/>
              </a:buClr>
              <a:buFont typeface="Wingdings" charset="2"/>
              <a:buChar char=""/>
              <a:defRPr lang="fr-FR" sz="1800" kern="1200" dirty="0" smtClean="0">
                <a:solidFill>
                  <a:schemeClr val="tx1"/>
                </a:solidFill>
                <a:latin typeface="Arial Black"/>
                <a:ea typeface="+mn-ea"/>
                <a:cs typeface="Arial Black"/>
              </a:defRPr>
            </a:lvl1pPr>
            <a:lvl2pPr marL="0" indent="-360000">
              <a:buClr>
                <a:srgbClr val="00794C"/>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712064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2A994F4-B8CF-4A01-AE5A-49DC086249C4}" type="datetimeFigureOut">
              <a:rPr lang="fr-FR" smtClean="0"/>
              <a:pPr/>
              <a:t>31/01/2018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AE8E2A2-E8E9-4604-BB56-0AA1A73FA059}" type="slidenum">
              <a:rPr lang="fr-FR" smtClean="0"/>
              <a:pPr/>
              <a:t>‹N°›</a:t>
            </a:fld>
            <a:endParaRPr lang="fr-FR"/>
          </a:p>
        </p:txBody>
      </p:sp>
    </p:spTree>
    <p:extLst>
      <p:ext uri="{BB962C8B-B14F-4D97-AF65-F5344CB8AC3E}">
        <p14:creationId xmlns:p14="http://schemas.microsoft.com/office/powerpoint/2010/main" val="394322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rouge">
    <p:spTree>
      <p:nvGrpSpPr>
        <p:cNvPr id="1" name=""/>
        <p:cNvGrpSpPr/>
        <p:nvPr/>
      </p:nvGrpSpPr>
      <p:grpSpPr>
        <a:xfrm>
          <a:off x="0" y="0"/>
          <a:ext cx="0" cy="0"/>
          <a:chOff x="0" y="0"/>
          <a:chExt cx="0" cy="0"/>
        </a:xfrm>
      </p:grpSpPr>
      <p:pic>
        <p:nvPicPr>
          <p:cNvPr id="5"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441325"/>
            <a:ext cx="850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2925" y="6142038"/>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44500" y="1572005"/>
            <a:ext cx="7803675" cy="2716774"/>
          </a:xfrm>
          <a:prstGeom prst="rect">
            <a:avLst/>
          </a:prstGeom>
        </p:spPr>
        <p:txBody>
          <a:bodyPr/>
          <a:lstStyle>
            <a:lvl1pPr marL="0" indent="-360000">
              <a:buClr>
                <a:srgbClr val="800000"/>
              </a:buClr>
              <a:buFont typeface="Wingdings" charset="2"/>
              <a:buChar char=""/>
              <a:defRPr lang="fr-FR" sz="1800" kern="1200" dirty="0" smtClean="0">
                <a:solidFill>
                  <a:schemeClr val="tx1"/>
                </a:solidFill>
                <a:latin typeface="Arial Black"/>
                <a:ea typeface="+mn-ea"/>
                <a:cs typeface="Arial Black"/>
              </a:defRPr>
            </a:lvl1pPr>
            <a:lvl2pPr marL="0" indent="-360000">
              <a:buClr>
                <a:srgbClr val="81171E"/>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81171E"/>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81171E"/>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 name="Titre 1"/>
          <p:cNvSpPr>
            <a:spLocks noGrp="1"/>
          </p:cNvSpPr>
          <p:nvPr>
            <p:ph type="title"/>
          </p:nvPr>
        </p:nvSpPr>
        <p:spPr>
          <a:xfrm>
            <a:off x="1440318" y="290822"/>
            <a:ext cx="8229600" cy="1143000"/>
          </a:xfrm>
          <a:prstGeom prst="rect">
            <a:avLst/>
          </a:prstGeom>
        </p:spPr>
        <p:txBody>
          <a:bodyPr anchor="ctr"/>
          <a:lstStyle>
            <a:lvl1pPr>
              <a:defRPr lang="fr-FR" sz="3200" kern="1200" dirty="0">
                <a:solidFill>
                  <a:srgbClr val="81171E"/>
                </a:solidFill>
                <a:latin typeface="Arial Black" pitchFamily="34" charset="0"/>
                <a:ea typeface="Arial Black" pitchFamily="34" charset="0"/>
                <a:cs typeface="Arial Black" pitchFamily="34" charset="0"/>
              </a:defRPr>
            </a:lvl1pPr>
          </a:lstStyle>
          <a:p>
            <a:r>
              <a:rPr lang="fr-FR" smtClean="0"/>
              <a:t>Cliquez pour modifier le style du titre</a:t>
            </a:r>
            <a:endParaRPr lang="fr-FR" dirty="0"/>
          </a:p>
        </p:txBody>
      </p:sp>
      <p:sp>
        <p:nvSpPr>
          <p:cNvPr id="14" name="Espace réservé du texte 13"/>
          <p:cNvSpPr>
            <a:spLocks noGrp="1"/>
          </p:cNvSpPr>
          <p:nvPr>
            <p:ph type="body" sz="quarter" idx="15" hasCustomPrompt="1"/>
          </p:nvPr>
        </p:nvSpPr>
        <p:spPr>
          <a:xfrm>
            <a:off x="536575" y="290823"/>
            <a:ext cx="850900" cy="1142999"/>
          </a:xfrm>
          <a:prstGeom prst="rect">
            <a:avLst/>
          </a:prstGeom>
        </p:spPr>
        <p:txBody>
          <a:bodyPr vert="horz" anchor="ctr"/>
          <a:lstStyle>
            <a:lvl1pPr algn="ctr">
              <a:defRPr sz="3200" b="1" i="0">
                <a:solidFill>
                  <a:schemeClr val="bg1"/>
                </a:solidFill>
                <a:latin typeface="Arial"/>
                <a:cs typeface="Arial"/>
              </a:defRPr>
            </a:lvl1pPr>
          </a:lstStyle>
          <a:p>
            <a:pPr lvl="0"/>
            <a:r>
              <a:rPr lang="fr-FR" dirty="0" smtClean="0"/>
              <a:t>N°</a:t>
            </a:r>
          </a:p>
        </p:txBody>
      </p:sp>
      <p:sp>
        <p:nvSpPr>
          <p:cNvPr id="9"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10"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spTree>
    <p:extLst>
      <p:ext uri="{BB962C8B-B14F-4D97-AF65-F5344CB8AC3E}">
        <p14:creationId xmlns:p14="http://schemas.microsoft.com/office/powerpoint/2010/main" val="159515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ite rouge">
    <p:spTree>
      <p:nvGrpSpPr>
        <p:cNvPr id="1" name=""/>
        <p:cNvGrpSpPr/>
        <p:nvPr/>
      </p:nvGrpSpPr>
      <p:grpSpPr>
        <a:xfrm>
          <a:off x="0" y="0"/>
          <a:ext cx="0" cy="0"/>
          <a:chOff x="0" y="0"/>
          <a:chExt cx="0" cy="0"/>
        </a:xfrm>
      </p:grpSpPr>
      <p:cxnSp>
        <p:nvCxnSpPr>
          <p:cNvPr id="2" name="Connecteur droit 1"/>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3" name="Imag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925" y="6142038"/>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6"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sp>
        <p:nvSpPr>
          <p:cNvPr id="8" name="Espace réservé du contenu 2"/>
          <p:cNvSpPr>
            <a:spLocks noGrp="1"/>
          </p:cNvSpPr>
          <p:nvPr>
            <p:ph idx="1"/>
          </p:nvPr>
        </p:nvSpPr>
        <p:spPr>
          <a:xfrm>
            <a:off x="444500" y="494632"/>
            <a:ext cx="7803675" cy="3794147"/>
          </a:xfrm>
          <a:prstGeom prst="rect">
            <a:avLst/>
          </a:prstGeom>
        </p:spPr>
        <p:txBody>
          <a:bodyPr/>
          <a:lstStyle>
            <a:lvl1pPr marL="0" indent="-360000">
              <a:buClr>
                <a:srgbClr val="81171E"/>
              </a:buClr>
              <a:buFont typeface="Wingdings" charset="2"/>
              <a:buChar char=""/>
              <a:defRPr lang="fr-FR" sz="1800" kern="1200" dirty="0" smtClean="0">
                <a:solidFill>
                  <a:schemeClr val="tx1"/>
                </a:solidFill>
                <a:latin typeface="Arial Black"/>
                <a:ea typeface="+mn-ea"/>
                <a:cs typeface="Arial Black"/>
              </a:defRPr>
            </a:lvl1pPr>
            <a:lvl2pPr marL="0" indent="-360000">
              <a:buClr>
                <a:srgbClr val="81171E"/>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81171E"/>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81171E"/>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3456879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cxnSp>
        <p:nvCxnSpPr>
          <p:cNvPr id="3" name="Connecteur droit 2"/>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925" y="6142038"/>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jaune">
    <p:spTree>
      <p:nvGrpSpPr>
        <p:cNvPr id="1" name=""/>
        <p:cNvGrpSpPr/>
        <p:nvPr/>
      </p:nvGrpSpPr>
      <p:grpSpPr>
        <a:xfrm>
          <a:off x="0" y="0"/>
          <a:ext cx="0" cy="0"/>
          <a:chOff x="0" y="0"/>
          <a:chExt cx="0" cy="0"/>
        </a:xfrm>
      </p:grpSpPr>
      <p:pic>
        <p:nvPicPr>
          <p:cNvPr id="8"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46" y="0"/>
            <a:ext cx="914350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itre 1"/>
          <p:cNvSpPr>
            <a:spLocks noGrp="1"/>
          </p:cNvSpPr>
          <p:nvPr>
            <p:ph type="title"/>
          </p:nvPr>
        </p:nvSpPr>
        <p:spPr bwMode="auto">
          <a:xfrm>
            <a:off x="477838" y="2200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FR"/>
          </a:p>
        </p:txBody>
      </p:sp>
      <p:sp>
        <p:nvSpPr>
          <p:cNvPr id="12" name="Espace réservé du texte 11"/>
          <p:cNvSpPr>
            <a:spLocks noGrp="1"/>
          </p:cNvSpPr>
          <p:nvPr>
            <p:ph type="body" sz="quarter" idx="10"/>
          </p:nvPr>
        </p:nvSpPr>
        <p:spPr>
          <a:xfrm>
            <a:off x="477838" y="5109845"/>
            <a:ext cx="5912802" cy="914400"/>
          </a:xfrm>
          <a:prstGeom prst="rect">
            <a:avLst/>
          </a:prstGeom>
        </p:spPr>
        <p:txBody>
          <a:bodyPr vert="horz"/>
          <a:lstStyle>
            <a:lvl1pPr>
              <a:defRPr>
                <a:solidFill>
                  <a:srgbClr val="D69D1D"/>
                </a:solidFill>
              </a:defRPr>
            </a:lvl1pPr>
            <a:lvl2pPr marL="0" indent="0">
              <a:defRPr>
                <a:solidFill>
                  <a:srgbClr val="D69D1D"/>
                </a:solidFill>
              </a:defRPr>
            </a:lvl2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2215837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jaun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536575" y="441325"/>
            <a:ext cx="850900" cy="901700"/>
          </a:xfrm>
          <a:prstGeom prst="rect">
            <a:avLst/>
          </a:prstGeom>
        </p:spPr>
      </p:pic>
      <p:cxnSp>
        <p:nvCxnSpPr>
          <p:cNvPr id="4" name="Connecteur droit 3"/>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Espace réservé du contenu 2"/>
          <p:cNvSpPr>
            <a:spLocks noGrp="1"/>
          </p:cNvSpPr>
          <p:nvPr>
            <p:ph idx="1"/>
          </p:nvPr>
        </p:nvSpPr>
        <p:spPr>
          <a:xfrm>
            <a:off x="444500" y="1572005"/>
            <a:ext cx="7803675" cy="2716774"/>
          </a:xfrm>
          <a:prstGeom prst="rect">
            <a:avLst/>
          </a:prstGeom>
        </p:spPr>
        <p:txBody>
          <a:bodyPr/>
          <a:lstStyle>
            <a:lvl1pPr marL="0" indent="-360000">
              <a:buClr>
                <a:srgbClr val="D69D1D"/>
              </a:buClr>
              <a:buFont typeface="Wingdings" charset="2"/>
              <a:buChar char=""/>
              <a:defRPr lang="fr-FR" sz="1800" kern="1200" dirty="0" smtClean="0">
                <a:solidFill>
                  <a:schemeClr val="tx1"/>
                </a:solidFill>
                <a:latin typeface="Arial Black"/>
                <a:ea typeface="+mn-ea"/>
                <a:cs typeface="Arial Black"/>
              </a:defRPr>
            </a:lvl1pPr>
            <a:lvl2pPr marL="0" indent="-360000">
              <a:buClr>
                <a:srgbClr val="D69D1D"/>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D69D1D"/>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D69D1D"/>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8" name="Titre 1"/>
          <p:cNvSpPr>
            <a:spLocks noGrp="1"/>
          </p:cNvSpPr>
          <p:nvPr>
            <p:ph type="title"/>
          </p:nvPr>
        </p:nvSpPr>
        <p:spPr>
          <a:xfrm>
            <a:off x="1440318" y="290822"/>
            <a:ext cx="8229600" cy="1143000"/>
          </a:xfrm>
          <a:prstGeom prst="rect">
            <a:avLst/>
          </a:prstGeom>
        </p:spPr>
        <p:txBody>
          <a:bodyPr anchor="ctr"/>
          <a:lstStyle>
            <a:lvl1pPr>
              <a:defRPr lang="fr-FR" sz="3200" kern="1200" dirty="0">
                <a:solidFill>
                  <a:srgbClr val="D69D1D"/>
                </a:solidFill>
                <a:latin typeface="Arial Black" pitchFamily="34" charset="0"/>
                <a:ea typeface="Arial Black" pitchFamily="34" charset="0"/>
                <a:cs typeface="Arial Black" pitchFamily="34" charset="0"/>
              </a:defRPr>
            </a:lvl1pPr>
          </a:lstStyle>
          <a:p>
            <a:r>
              <a:rPr lang="fr-FR" smtClean="0"/>
              <a:t>Cliquez pour modifier le style du titre</a:t>
            </a:r>
            <a:endParaRPr lang="fr-FR" dirty="0"/>
          </a:p>
        </p:txBody>
      </p:sp>
      <p:sp>
        <p:nvSpPr>
          <p:cNvPr id="9" name="Espace réservé du texte 13"/>
          <p:cNvSpPr>
            <a:spLocks noGrp="1"/>
          </p:cNvSpPr>
          <p:nvPr>
            <p:ph type="body" sz="quarter" idx="15" hasCustomPrompt="1"/>
          </p:nvPr>
        </p:nvSpPr>
        <p:spPr>
          <a:xfrm>
            <a:off x="536575" y="290823"/>
            <a:ext cx="850900" cy="1142999"/>
          </a:xfrm>
          <a:prstGeom prst="rect">
            <a:avLst/>
          </a:prstGeom>
        </p:spPr>
        <p:txBody>
          <a:bodyPr vert="horz" anchor="ctr"/>
          <a:lstStyle>
            <a:lvl1pPr algn="ctr">
              <a:defRPr sz="3200" b="1" i="0">
                <a:solidFill>
                  <a:schemeClr val="bg1"/>
                </a:solidFill>
                <a:latin typeface="Arial"/>
                <a:cs typeface="Arial"/>
              </a:defRPr>
            </a:lvl1pPr>
          </a:lstStyle>
          <a:p>
            <a:pPr lvl="0"/>
            <a:r>
              <a:rPr lang="fr-FR" dirty="0" smtClean="0"/>
              <a:t>N°</a:t>
            </a:r>
          </a:p>
        </p:txBody>
      </p:sp>
      <p:sp>
        <p:nvSpPr>
          <p:cNvPr id="10"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11"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pic>
        <p:nvPicPr>
          <p:cNvPr id="13" name="Image 12"/>
          <p:cNvPicPr>
            <a:picLocks noChangeAspect="1"/>
          </p:cNvPicPr>
          <p:nvPr userDrawn="1"/>
        </p:nvPicPr>
        <p:blipFill>
          <a:blip r:embed="rId3"/>
          <a:stretch>
            <a:fillRect/>
          </a:stretch>
        </p:blipFill>
        <p:spPr>
          <a:xfrm>
            <a:off x="542925" y="6142038"/>
            <a:ext cx="88900" cy="63500"/>
          </a:xfrm>
          <a:prstGeom prst="rect">
            <a:avLst/>
          </a:prstGeom>
        </p:spPr>
      </p:pic>
    </p:spTree>
    <p:extLst>
      <p:ext uri="{BB962C8B-B14F-4D97-AF65-F5344CB8AC3E}">
        <p14:creationId xmlns:p14="http://schemas.microsoft.com/office/powerpoint/2010/main" val="2248897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jaune">
    <p:spTree>
      <p:nvGrpSpPr>
        <p:cNvPr id="1" name=""/>
        <p:cNvGrpSpPr/>
        <p:nvPr/>
      </p:nvGrpSpPr>
      <p:grpSpPr>
        <a:xfrm>
          <a:off x="0" y="0"/>
          <a:ext cx="0" cy="0"/>
          <a:chOff x="0" y="0"/>
          <a:chExt cx="0" cy="0"/>
        </a:xfrm>
      </p:grpSpPr>
      <p:cxnSp>
        <p:nvCxnSpPr>
          <p:cNvPr id="3" name="Connecteur droit 2"/>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6"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pic>
        <p:nvPicPr>
          <p:cNvPr id="7" name="Image 6"/>
          <p:cNvPicPr>
            <a:picLocks noChangeAspect="1"/>
          </p:cNvPicPr>
          <p:nvPr userDrawn="1"/>
        </p:nvPicPr>
        <p:blipFill>
          <a:blip r:embed="rId2"/>
          <a:stretch>
            <a:fillRect/>
          </a:stretch>
        </p:blipFill>
        <p:spPr>
          <a:xfrm>
            <a:off x="542925" y="6142038"/>
            <a:ext cx="88900" cy="63500"/>
          </a:xfrm>
          <a:prstGeom prst="rect">
            <a:avLst/>
          </a:prstGeom>
        </p:spPr>
      </p:pic>
      <p:sp>
        <p:nvSpPr>
          <p:cNvPr id="8" name="Espace réservé du contenu 2"/>
          <p:cNvSpPr>
            <a:spLocks noGrp="1"/>
          </p:cNvSpPr>
          <p:nvPr>
            <p:ph idx="1"/>
          </p:nvPr>
        </p:nvSpPr>
        <p:spPr>
          <a:xfrm>
            <a:off x="444500" y="494632"/>
            <a:ext cx="7803675" cy="3794147"/>
          </a:xfrm>
          <a:prstGeom prst="rect">
            <a:avLst/>
          </a:prstGeom>
        </p:spPr>
        <p:txBody>
          <a:bodyPr/>
          <a:lstStyle>
            <a:lvl1pPr marL="0" indent="-360000">
              <a:buClr>
                <a:srgbClr val="D69D1D"/>
              </a:buClr>
              <a:buFont typeface="Wingdings" charset="2"/>
              <a:buChar char=""/>
              <a:defRPr lang="fr-FR" sz="1800" kern="1200" dirty="0" smtClean="0">
                <a:solidFill>
                  <a:schemeClr val="tx1"/>
                </a:solidFill>
                <a:latin typeface="Arial Black"/>
                <a:ea typeface="+mn-ea"/>
                <a:cs typeface="Arial Black"/>
              </a:defRPr>
            </a:lvl1pPr>
            <a:lvl2pPr marL="0" indent="-360000">
              <a:buClr>
                <a:srgbClr val="D69D1D"/>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D69D1D"/>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D69D1D"/>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564458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bleu">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46" y="0"/>
            <a:ext cx="914350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itre 1"/>
          <p:cNvSpPr>
            <a:spLocks noGrp="1"/>
          </p:cNvSpPr>
          <p:nvPr>
            <p:ph type="title"/>
          </p:nvPr>
        </p:nvSpPr>
        <p:spPr bwMode="auto">
          <a:xfrm>
            <a:off x="477838" y="2200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FR"/>
          </a:p>
        </p:txBody>
      </p:sp>
      <p:sp>
        <p:nvSpPr>
          <p:cNvPr id="7" name="Espace réservé du texte 11"/>
          <p:cNvSpPr>
            <a:spLocks noGrp="1"/>
          </p:cNvSpPr>
          <p:nvPr>
            <p:ph type="body" sz="quarter" idx="10"/>
          </p:nvPr>
        </p:nvSpPr>
        <p:spPr>
          <a:xfrm>
            <a:off x="477838" y="5109845"/>
            <a:ext cx="5912802" cy="914400"/>
          </a:xfrm>
          <a:prstGeom prst="rect">
            <a:avLst/>
          </a:prstGeom>
        </p:spPr>
        <p:txBody>
          <a:bodyPr vert="horz"/>
          <a:lstStyle>
            <a:lvl1pPr>
              <a:defRPr>
                <a:solidFill>
                  <a:srgbClr val="005E91"/>
                </a:solidFill>
              </a:defRPr>
            </a:lvl1pPr>
            <a:lvl2pPr marL="0" indent="0">
              <a:defRPr>
                <a:solidFill>
                  <a:srgbClr val="005E91"/>
                </a:solidFill>
              </a:defRPr>
            </a:lvl2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4052981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ble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536575" y="441325"/>
            <a:ext cx="850900" cy="901700"/>
          </a:xfrm>
          <a:prstGeom prst="rect">
            <a:avLst/>
          </a:prstGeom>
        </p:spPr>
      </p:pic>
      <p:cxnSp>
        <p:nvCxnSpPr>
          <p:cNvPr id="4" name="Connecteur droit 3"/>
          <p:cNvCxnSpPr/>
          <p:nvPr userDrawn="1"/>
        </p:nvCxnSpPr>
        <p:spPr>
          <a:xfrm>
            <a:off x="8077200" y="5876925"/>
            <a:ext cx="0" cy="9810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Espace réservé du contenu 2"/>
          <p:cNvSpPr>
            <a:spLocks noGrp="1"/>
          </p:cNvSpPr>
          <p:nvPr>
            <p:ph idx="1"/>
          </p:nvPr>
        </p:nvSpPr>
        <p:spPr>
          <a:xfrm>
            <a:off x="444500" y="1572005"/>
            <a:ext cx="7803675" cy="2716774"/>
          </a:xfrm>
          <a:prstGeom prst="rect">
            <a:avLst/>
          </a:prstGeom>
        </p:spPr>
        <p:txBody>
          <a:bodyPr/>
          <a:lstStyle>
            <a:lvl1pPr marL="0" indent="-360000">
              <a:buClr>
                <a:srgbClr val="005E91"/>
              </a:buClr>
              <a:buFont typeface="Wingdings" charset="2"/>
              <a:buChar char=""/>
              <a:defRPr lang="fr-FR" sz="1800" kern="1200" dirty="0" smtClean="0">
                <a:solidFill>
                  <a:schemeClr val="tx1"/>
                </a:solidFill>
                <a:latin typeface="Arial Black"/>
                <a:ea typeface="+mn-ea"/>
                <a:cs typeface="Arial Black"/>
              </a:defRPr>
            </a:lvl1pPr>
            <a:lvl2pPr marL="0" indent="-360000">
              <a:buClr>
                <a:srgbClr val="005E91"/>
              </a:buClr>
              <a:buFont typeface="Arial Black"/>
              <a:buChar char="➔"/>
              <a:defRPr 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7" name="Titre 1"/>
          <p:cNvSpPr>
            <a:spLocks noGrp="1"/>
          </p:cNvSpPr>
          <p:nvPr>
            <p:ph type="title"/>
          </p:nvPr>
        </p:nvSpPr>
        <p:spPr>
          <a:xfrm>
            <a:off x="1440318" y="290822"/>
            <a:ext cx="8229600" cy="1143000"/>
          </a:xfrm>
          <a:prstGeom prst="rect">
            <a:avLst/>
          </a:prstGeom>
        </p:spPr>
        <p:txBody>
          <a:bodyPr anchor="ctr"/>
          <a:lstStyle>
            <a:lvl1pPr>
              <a:defRPr lang="fr-FR" sz="3200" kern="1200" dirty="0">
                <a:solidFill>
                  <a:srgbClr val="005E91"/>
                </a:solidFill>
                <a:latin typeface="Arial Black" pitchFamily="34" charset="0"/>
                <a:ea typeface="Arial Black" pitchFamily="34" charset="0"/>
                <a:cs typeface="Arial Black" pitchFamily="34" charset="0"/>
              </a:defRPr>
            </a:lvl1pPr>
          </a:lstStyle>
          <a:p>
            <a:r>
              <a:rPr lang="fr-FR" smtClean="0"/>
              <a:t>Cliquez pour modifier le style du titre</a:t>
            </a:r>
            <a:endParaRPr lang="fr-FR" dirty="0"/>
          </a:p>
        </p:txBody>
      </p:sp>
      <p:sp>
        <p:nvSpPr>
          <p:cNvPr id="8" name="Espace réservé du texte 13"/>
          <p:cNvSpPr>
            <a:spLocks noGrp="1"/>
          </p:cNvSpPr>
          <p:nvPr>
            <p:ph type="body" sz="quarter" idx="15" hasCustomPrompt="1"/>
          </p:nvPr>
        </p:nvSpPr>
        <p:spPr>
          <a:xfrm>
            <a:off x="536575" y="290823"/>
            <a:ext cx="850900" cy="1142999"/>
          </a:xfrm>
          <a:prstGeom prst="rect">
            <a:avLst/>
          </a:prstGeom>
        </p:spPr>
        <p:txBody>
          <a:bodyPr vert="horz" anchor="ctr"/>
          <a:lstStyle>
            <a:lvl1pPr algn="ctr">
              <a:defRPr sz="3200" b="1" i="0">
                <a:solidFill>
                  <a:schemeClr val="bg1"/>
                </a:solidFill>
                <a:latin typeface="Arial"/>
                <a:cs typeface="Arial"/>
              </a:defRPr>
            </a:lvl1pPr>
          </a:lstStyle>
          <a:p>
            <a:pPr lvl="0"/>
            <a:r>
              <a:rPr lang="fr-FR" dirty="0" smtClean="0"/>
              <a:t>N°</a:t>
            </a:r>
          </a:p>
        </p:txBody>
      </p:sp>
      <p:sp>
        <p:nvSpPr>
          <p:cNvPr id="9" name="Espace réservé du pied de page 4"/>
          <p:cNvSpPr>
            <a:spLocks noGrp="1"/>
          </p:cNvSpPr>
          <p:nvPr>
            <p:ph type="ftr" sz="quarter" idx="16"/>
          </p:nvPr>
        </p:nvSpPr>
        <p:spPr>
          <a:xfrm>
            <a:off x="444500" y="6356350"/>
            <a:ext cx="5575300" cy="365125"/>
          </a:xfrm>
          <a:prstGeom prst="rect">
            <a:avLst/>
          </a:prstGeom>
        </p:spPr>
        <p:txBody>
          <a:bodyPr/>
          <a:lstStyle>
            <a:lvl1pPr algn="l">
              <a:defRPr lang="fr-FR" sz="800" kern="1200">
                <a:solidFill>
                  <a:schemeClr val="tx1">
                    <a:lumMod val="50000"/>
                    <a:lumOff val="50000"/>
                  </a:schemeClr>
                </a:solidFill>
                <a:latin typeface="Arial-BoldMT"/>
                <a:ea typeface="+mn-ea"/>
                <a:cs typeface="Arial-BoldMT"/>
              </a:defRPr>
            </a:lvl1pPr>
          </a:lstStyle>
          <a:p>
            <a:pPr>
              <a:defRPr/>
            </a:pPr>
            <a:r>
              <a:rPr sz="1000" dirty="0">
                <a:solidFill>
                  <a:schemeClr val="tx1"/>
                </a:solidFill>
              </a:rPr>
              <a:t>Titre du document</a:t>
            </a:r>
          </a:p>
          <a:p>
            <a:pPr>
              <a:defRPr/>
            </a:pPr>
            <a:r>
              <a:rPr dirty="0"/>
              <a:t>JJ Mois AAAA (date de création)</a:t>
            </a:r>
          </a:p>
          <a:p>
            <a:pPr>
              <a:defRPr/>
            </a:pPr>
            <a:endParaRPr dirty="0"/>
          </a:p>
        </p:txBody>
      </p:sp>
      <p:sp>
        <p:nvSpPr>
          <p:cNvPr id="10" name="Espace réservé du numéro de diapositive 5"/>
          <p:cNvSpPr>
            <a:spLocks noGrp="1"/>
          </p:cNvSpPr>
          <p:nvPr>
            <p:ph type="sldNum" sz="quarter" idx="17"/>
          </p:nvPr>
        </p:nvSpPr>
        <p:spPr>
          <a:xfrm>
            <a:off x="8077200" y="5876925"/>
            <a:ext cx="1066800" cy="981075"/>
          </a:xfrm>
          <a:prstGeom prst="rect">
            <a:avLst/>
          </a:prstGeom>
        </p:spPr>
        <p:txBody>
          <a:bodyPr anchor="ctr"/>
          <a:lstStyle>
            <a:lvl1pPr algn="ctr">
              <a:defRPr/>
            </a:lvl1pPr>
          </a:lstStyle>
          <a:p>
            <a:pPr>
              <a:defRPr/>
            </a:pPr>
            <a:fld id="{6FB1357B-4ECE-594C-B396-EDD440BB5D69}" type="slidenum">
              <a:rPr lang="fr-FR"/>
              <a:pPr>
                <a:defRPr/>
              </a:pPr>
              <a:t>‹N°›</a:t>
            </a:fld>
            <a:endParaRPr lang="fr-FR" dirty="0"/>
          </a:p>
        </p:txBody>
      </p:sp>
      <p:pic>
        <p:nvPicPr>
          <p:cNvPr id="13" name="Image 12"/>
          <p:cNvPicPr>
            <a:picLocks noChangeAspect="1"/>
          </p:cNvPicPr>
          <p:nvPr userDrawn="1"/>
        </p:nvPicPr>
        <p:blipFill>
          <a:blip r:embed="rId3"/>
          <a:stretch>
            <a:fillRect/>
          </a:stretch>
        </p:blipFill>
        <p:spPr>
          <a:xfrm>
            <a:off x="542925" y="6142038"/>
            <a:ext cx="88900" cy="63500"/>
          </a:xfrm>
          <a:prstGeom prst="rect">
            <a:avLst/>
          </a:prstGeom>
        </p:spPr>
      </p:pic>
    </p:spTree>
    <p:extLst>
      <p:ext uri="{BB962C8B-B14F-4D97-AF65-F5344CB8AC3E}">
        <p14:creationId xmlns:p14="http://schemas.microsoft.com/office/powerpoint/2010/main" val="15061927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0" name="ZoneTexte 11"/>
          <p:cNvSpPr txBox="1">
            <a:spLocks noChangeArrowheads="1"/>
          </p:cNvSpPr>
          <p:nvPr/>
        </p:nvSpPr>
        <p:spPr bwMode="auto">
          <a:xfrm>
            <a:off x="517525" y="6342063"/>
            <a:ext cx="198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endParaRPr lang="fr-FR" sz="1000" dirty="0" smtClean="0">
              <a:latin typeface="Arial-BoldMT" charset="0"/>
              <a:cs typeface="Arial-BoldMT" charset="0"/>
            </a:endParaRPr>
          </a:p>
          <a:p>
            <a:pPr eaLnBrk="1" hangingPunct="1">
              <a:defRPr/>
            </a:pPr>
            <a:endParaRPr lang="fr-FR" sz="800" dirty="0" smtClean="0">
              <a:solidFill>
                <a:srgbClr val="7F7F7F"/>
              </a:solidFill>
              <a:latin typeface="Arial-BoldMT" charset="0"/>
              <a:cs typeface="Arial-BoldMT" charset="0"/>
            </a:endParaRP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4" r:id="rId3"/>
    <p:sldLayoutId id="2147483856" r:id="rId4"/>
    <p:sldLayoutId id="2147483854" r:id="rId5"/>
    <p:sldLayoutId id="2147483847" r:id="rId6"/>
    <p:sldLayoutId id="2147483848" r:id="rId7"/>
    <p:sldLayoutId id="2147483853" r:id="rId8"/>
    <p:sldLayoutId id="2147483849" r:id="rId9"/>
    <p:sldLayoutId id="2147483850" r:id="rId10"/>
    <p:sldLayoutId id="2147483855" r:id="rId11"/>
    <p:sldLayoutId id="2147483851" r:id="rId12"/>
    <p:sldLayoutId id="2147483852" r:id="rId13"/>
    <p:sldLayoutId id="2147483857" r:id="rId14"/>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lang="fr-FR" altLang="fr-FR" sz="2800" kern="1200" dirty="0">
          <a:solidFill>
            <a:schemeClr val="bg1"/>
          </a:solidFill>
          <a:latin typeface="Arial Black" pitchFamily="34" charset="0"/>
          <a:ea typeface="ＭＳ Ｐゴシック" charset="0"/>
          <a:cs typeface="ＭＳ Ｐゴシック" charset="0"/>
        </a:defRPr>
      </a:lvl1pPr>
      <a:lvl2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2pPr>
      <a:lvl3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3pPr>
      <a:lvl4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4pPr>
      <a:lvl5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defRPr lang="fr-FR" altLang="fr-FR" sz="1400" kern="1200" dirty="0">
          <a:solidFill>
            <a:srgbClr val="81171E"/>
          </a:solidFill>
          <a:latin typeface="Arial Black"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defRPr lang="fr-FR" altLang="fr-FR" sz="1400" kern="1200" dirty="0">
          <a:solidFill>
            <a:srgbClr val="81171E"/>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Arial" charset="0"/>
          <a:cs typeface="Arial"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slide" Target="slide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0.png"/><Relationship Id="rId4" Type="http://schemas.openxmlformats.org/officeDocument/2006/relationships/slide" Target="slide45.xml"/></Relationships>
</file>

<file path=ppt/slides/_rels/slide10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slide" Target="slide48.xml"/><Relationship Id="rId5" Type="http://schemas.openxmlformats.org/officeDocument/2006/relationships/diagramQuickStyle" Target="../diagrams/quickStyle4.xml"/><Relationship Id="rId10" Type="http://schemas.openxmlformats.org/officeDocument/2006/relationships/slide" Target="slide102.xml"/><Relationship Id="rId4" Type="http://schemas.openxmlformats.org/officeDocument/2006/relationships/diagramLayout" Target="../diagrams/layout4.xml"/><Relationship Id="rId9" Type="http://schemas.openxmlformats.org/officeDocument/2006/relationships/image" Target="../media/image15.png"/></Relationships>
</file>

<file path=ppt/slides/_rels/slide10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6.png"/><Relationship Id="rId7" Type="http://schemas.openxmlformats.org/officeDocument/2006/relationships/slide" Target="slide4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6.gif"/></Relationships>
</file>

<file path=ppt/slides/_rels/slide10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13.png"/><Relationship Id="rId7" Type="http://schemas.openxmlformats.org/officeDocument/2006/relationships/hyperlink" Target="simulation%20hors%20BTP%20SMIC_35h_22%20f&#233;vrier%202017.pdf" TargetMode="External"/><Relationship Id="rId12" Type="http://schemas.openxmlformats.org/officeDocument/2006/relationships/hyperlink" Target="simulation%20approchante_1900&#8364;%20net_24%20f&#233;vrier%202017.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Simulation%20SMIC%2035h%2030_01_2018.pdf" TargetMode="External"/><Relationship Id="rId11" Type="http://schemas.openxmlformats.org/officeDocument/2006/relationships/hyperlink" Target="simulation%20approchante_1500&#8364;%20net_22%20f&#233;vrier%202017.pdf" TargetMode="External"/><Relationship Id="rId5" Type="http://schemas.openxmlformats.org/officeDocument/2006/relationships/hyperlink" Target="Simulation%20BTP%20SMIC%2035h%2030_01_2018.pdf.pdf" TargetMode="External"/><Relationship Id="rId10" Type="http://schemas.openxmlformats.org/officeDocument/2006/relationships/slide" Target="slide63.xml"/><Relationship Id="rId4" Type="http://schemas.openxmlformats.org/officeDocument/2006/relationships/slide" Target="slide102.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image" Target="../media/image15.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image" Target="../media/image15.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5.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15.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15.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15.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1.xml"/><Relationship Id="rId3" Type="http://schemas.openxmlformats.org/officeDocument/2006/relationships/image" Target="../media/image15.png"/><Relationship Id="rId7" Type="http://schemas.openxmlformats.org/officeDocument/2006/relationships/slide" Target="slide19.xml"/><Relationship Id="rId12" Type="http://schemas.openxmlformats.org/officeDocument/2006/relationships/slide" Target="slide58.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slide" Target="slide57.xml"/><Relationship Id="rId5" Type="http://schemas.openxmlformats.org/officeDocument/2006/relationships/hyperlink" Target="https://www.service-public.fr/professionnels-entreprises/vosdroits/R39954" TargetMode="External"/><Relationship Id="rId10" Type="http://schemas.openxmlformats.org/officeDocument/2006/relationships/slide" Target="slide42.xml"/><Relationship Id="rId4" Type="http://schemas.openxmlformats.org/officeDocument/2006/relationships/image" Target="../media/image14.jpeg"/><Relationship Id="rId9" Type="http://schemas.openxmlformats.org/officeDocument/2006/relationships/slide" Target="slide37.xml"/></Relationships>
</file>

<file path=ppt/slides/_rels/slide1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15.png"/><Relationship Id="rId7" Type="http://schemas.openxmlformats.org/officeDocument/2006/relationships/slide" Target="slide32.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3.xml"/><Relationship Id="rId10" Type="http://schemas.openxmlformats.org/officeDocument/2006/relationships/slide" Target="slide57.xml"/><Relationship Id="rId4" Type="http://schemas.openxmlformats.org/officeDocument/2006/relationships/image" Target="../media/image14.jpeg"/><Relationship Id="rId9" Type="http://schemas.openxmlformats.org/officeDocument/2006/relationships/slide" Target="slide4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19.xml"/><Relationship Id="rId7" Type="http://schemas.openxmlformats.org/officeDocument/2006/relationships/slide" Target="slide5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image" Target="../media/image14.jpeg"/><Relationship Id="rId5" Type="http://schemas.openxmlformats.org/officeDocument/2006/relationships/slide" Target="slide37.xml"/><Relationship Id="rId10" Type="http://schemas.openxmlformats.org/officeDocument/2006/relationships/slide" Target="slide103.xml"/><Relationship Id="rId4" Type="http://schemas.openxmlformats.org/officeDocument/2006/relationships/slide" Target="slide32.xml"/><Relationship Id="rId9" Type="http://schemas.openxmlformats.org/officeDocument/2006/relationships/slide" Target="slide78.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3" Type="http://schemas.openxmlformats.org/officeDocument/2006/relationships/slide" Target="slide2.xml"/><Relationship Id="rId7" Type="http://schemas.openxmlformats.org/officeDocument/2006/relationships/slide" Target="slide3.xml"/><Relationship Id="rId12" Type="http://schemas.openxmlformats.org/officeDocument/2006/relationships/slide" Target="slide57.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slide" Target="slide21.xml"/><Relationship Id="rId11" Type="http://schemas.openxmlformats.org/officeDocument/2006/relationships/slide" Target="slide42.xml"/><Relationship Id="rId5" Type="http://schemas.openxmlformats.org/officeDocument/2006/relationships/image" Target="../media/image14.jpeg"/><Relationship Id="rId10" Type="http://schemas.openxmlformats.org/officeDocument/2006/relationships/slide" Target="slide37.xml"/><Relationship Id="rId4" Type="http://schemas.openxmlformats.org/officeDocument/2006/relationships/image" Target="../media/image15.png"/><Relationship Id="rId9" Type="http://schemas.openxmlformats.org/officeDocument/2006/relationships/slide" Target="slide32.xml"/><Relationship Id="rId14" Type="http://schemas.openxmlformats.org/officeDocument/2006/relationships/slide" Target="slide6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7.xml"/><Relationship Id="rId3" Type="http://schemas.openxmlformats.org/officeDocument/2006/relationships/slide" Target="slide2.xml"/><Relationship Id="rId7" Type="http://schemas.openxmlformats.org/officeDocument/2006/relationships/slide" Target="slide24.xml"/><Relationship Id="rId12" Type="http://schemas.openxmlformats.org/officeDocument/2006/relationships/slide" Target="slide32.xml"/><Relationship Id="rId17" Type="http://schemas.openxmlformats.org/officeDocument/2006/relationships/slide" Target="slide61.xml"/><Relationship Id="rId2" Type="http://schemas.openxmlformats.org/officeDocument/2006/relationships/slideLayout" Target="../slideLayouts/slideLayout9.xml"/><Relationship Id="rId16" Type="http://schemas.openxmlformats.org/officeDocument/2006/relationships/slide" Target="slide58.xml"/><Relationship Id="rId1" Type="http://schemas.openxmlformats.org/officeDocument/2006/relationships/tags" Target="../tags/tag3.xml"/><Relationship Id="rId6" Type="http://schemas.openxmlformats.org/officeDocument/2006/relationships/slide" Target="slide23.xml"/><Relationship Id="rId11" Type="http://schemas.openxmlformats.org/officeDocument/2006/relationships/slide" Target="slide19.xml"/><Relationship Id="rId5" Type="http://schemas.openxmlformats.org/officeDocument/2006/relationships/image" Target="../media/image14.jpeg"/><Relationship Id="rId15" Type="http://schemas.openxmlformats.org/officeDocument/2006/relationships/slide" Target="slide57.xml"/><Relationship Id="rId10" Type="http://schemas.openxmlformats.org/officeDocument/2006/relationships/slide" Target="slide3.xml"/><Relationship Id="rId4" Type="http://schemas.openxmlformats.org/officeDocument/2006/relationships/image" Target="../media/image15.png"/><Relationship Id="rId9" Type="http://schemas.openxmlformats.org/officeDocument/2006/relationships/slide" Target="slide26.xml"/><Relationship Id="rId14" Type="http://schemas.openxmlformats.org/officeDocument/2006/relationships/slide" Target="slide42.xm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slideLayout" Target="../slideLayouts/slideLayout9.xm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slide" Target="slide22.xml"/><Relationship Id="rId5" Type="http://schemas.openxmlformats.org/officeDocument/2006/relationships/image" Target="../media/image20.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slide" Target="slide2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1.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slide" Target="slide3.xml"/><Relationship Id="rId11" Type="http://schemas.openxmlformats.org/officeDocument/2006/relationships/slide" Target="slide57.xml"/><Relationship Id="rId5" Type="http://schemas.openxmlformats.org/officeDocument/2006/relationships/image" Target="../media/image14.jpeg"/><Relationship Id="rId10" Type="http://schemas.openxmlformats.org/officeDocument/2006/relationships/slide" Target="slide42.xml"/><Relationship Id="rId4" Type="http://schemas.openxmlformats.org/officeDocument/2006/relationships/image" Target="../media/image15.png"/><Relationship Id="rId9" Type="http://schemas.openxmlformats.org/officeDocument/2006/relationships/slide" Target="slide37.xml"/></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57.xml"/><Relationship Id="rId3" Type="http://schemas.openxmlformats.org/officeDocument/2006/relationships/slide" Target="slide2.xml"/><Relationship Id="rId7" Type="http://schemas.openxmlformats.org/officeDocument/2006/relationships/slide" Target="slide29.xml"/><Relationship Id="rId12" Type="http://schemas.openxmlformats.org/officeDocument/2006/relationships/slide" Target="slide42.xml"/><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slide" Target="slide31.xml"/><Relationship Id="rId11" Type="http://schemas.openxmlformats.org/officeDocument/2006/relationships/slide" Target="slide37.xml"/><Relationship Id="rId5" Type="http://schemas.openxmlformats.org/officeDocument/2006/relationships/image" Target="../media/image14.jpeg"/><Relationship Id="rId15" Type="http://schemas.openxmlformats.org/officeDocument/2006/relationships/slide" Target="slide61.xml"/><Relationship Id="rId10" Type="http://schemas.openxmlformats.org/officeDocument/2006/relationships/slide" Target="slide32.xml"/><Relationship Id="rId4" Type="http://schemas.openxmlformats.org/officeDocument/2006/relationships/image" Target="../media/image15.png"/><Relationship Id="rId9" Type="http://schemas.openxmlformats.org/officeDocument/2006/relationships/slide" Target="slide19.xml"/><Relationship Id="rId14" Type="http://schemas.openxmlformats.org/officeDocument/2006/relationships/slide" Target="slide58.xml"/></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slide" Target="slide2.xml"/><Relationship Id="rId1" Type="http://schemas.openxmlformats.org/officeDocument/2006/relationships/slideLayout" Target="../slideLayouts/slideLayout9.xml"/><Relationship Id="rId6" Type="http://schemas.openxmlformats.org/officeDocument/2006/relationships/image" Target="../media/image17.wmf"/><Relationship Id="rId5" Type="http://schemas.openxmlformats.org/officeDocument/2006/relationships/slide" Target="slide30.xml"/><Relationship Id="rId4" Type="http://schemas.openxmlformats.org/officeDocument/2006/relationships/slide" Target="slide100.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slide" Target="slide29.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1.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2" Type="http://schemas.openxmlformats.org/officeDocument/2006/relationships/slide" Target="slide34.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57.xml"/><Relationship Id="rId5" Type="http://schemas.openxmlformats.org/officeDocument/2006/relationships/image" Target="../media/image14.jpeg"/><Relationship Id="rId10" Type="http://schemas.openxmlformats.org/officeDocument/2006/relationships/slide" Target="slide42.xml"/><Relationship Id="rId4" Type="http://schemas.openxmlformats.org/officeDocument/2006/relationships/image" Target="../media/image15.png"/><Relationship Id="rId9" Type="http://schemas.openxmlformats.org/officeDocument/2006/relationships/slide" Target="slide3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33.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57.xml"/><Relationship Id="rId3" Type="http://schemas.openxmlformats.org/officeDocument/2006/relationships/image" Target="../media/image15.png"/><Relationship Id="rId7" Type="http://schemas.openxmlformats.org/officeDocument/2006/relationships/slide" Target="slide103.xml"/><Relationship Id="rId12" Type="http://schemas.openxmlformats.org/officeDocument/2006/relationships/slide" Target="slide42.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100.xml"/><Relationship Id="rId11" Type="http://schemas.openxmlformats.org/officeDocument/2006/relationships/slide" Target="slide37.xml"/><Relationship Id="rId5" Type="http://schemas.openxmlformats.org/officeDocument/2006/relationships/image" Target="../media/image20.png"/><Relationship Id="rId15" Type="http://schemas.openxmlformats.org/officeDocument/2006/relationships/slide" Target="slide61.xml"/><Relationship Id="rId10" Type="http://schemas.openxmlformats.org/officeDocument/2006/relationships/slide" Target="slide32.xml"/><Relationship Id="rId4" Type="http://schemas.openxmlformats.org/officeDocument/2006/relationships/image" Target="../media/image14.jpeg"/><Relationship Id="rId9" Type="http://schemas.openxmlformats.org/officeDocument/2006/relationships/slide" Target="slide19.xml"/><Relationship Id="rId14" Type="http://schemas.openxmlformats.org/officeDocument/2006/relationships/slide" Target="slide58.xml"/></Relationships>
</file>

<file path=ppt/slides/_rels/slide3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3" Type="http://schemas.openxmlformats.org/officeDocument/2006/relationships/image" Target="../media/image15.png"/><Relationship Id="rId7" Type="http://schemas.openxmlformats.org/officeDocument/2006/relationships/slide" Target="slide3.xml"/><Relationship Id="rId12" Type="http://schemas.openxmlformats.org/officeDocument/2006/relationships/slide" Target="slide57.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slide" Target="slide42.xml"/><Relationship Id="rId5" Type="http://schemas.openxmlformats.org/officeDocument/2006/relationships/hyperlink" Target="DSI_declaration_revenus_N-1.pdf" TargetMode="External"/><Relationship Id="rId10" Type="http://schemas.openxmlformats.org/officeDocument/2006/relationships/slide" Target="slide37.xml"/><Relationship Id="rId4" Type="http://schemas.openxmlformats.org/officeDocument/2006/relationships/image" Target="../media/image14.jpeg"/><Relationship Id="rId9" Type="http://schemas.openxmlformats.org/officeDocument/2006/relationships/slide" Target="slide32.xml"/><Relationship Id="rId14" Type="http://schemas.openxmlformats.org/officeDocument/2006/relationships/slide" Target="slide6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15.png"/><Relationship Id="rId7" Type="http://schemas.openxmlformats.org/officeDocument/2006/relationships/slide" Target="slide32.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3.xml"/><Relationship Id="rId10" Type="http://schemas.openxmlformats.org/officeDocument/2006/relationships/slide" Target="slide57.xml"/><Relationship Id="rId4" Type="http://schemas.openxmlformats.org/officeDocument/2006/relationships/image" Target="../media/image14.jpeg"/><Relationship Id="rId9" Type="http://schemas.openxmlformats.org/officeDocument/2006/relationships/slide" Target="slide4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7.xml"/><Relationship Id="rId3" Type="http://schemas.openxmlformats.org/officeDocument/2006/relationships/slide" Target="slide48.xml"/><Relationship Id="rId7" Type="http://schemas.openxmlformats.org/officeDocument/2006/relationships/image" Target="../media/image14.jpeg"/><Relationship Id="rId12" Type="http://schemas.openxmlformats.org/officeDocument/2006/relationships/slide" Target="slide32.xml"/><Relationship Id="rId17" Type="http://schemas.openxmlformats.org/officeDocument/2006/relationships/slide" Target="slide61.xml"/><Relationship Id="rId2" Type="http://schemas.openxmlformats.org/officeDocument/2006/relationships/slide" Target="slide45.xml"/><Relationship Id="rId16" Type="http://schemas.openxmlformats.org/officeDocument/2006/relationships/slide" Target="slide58.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slide" Target="slide19.xml"/><Relationship Id="rId5" Type="http://schemas.openxmlformats.org/officeDocument/2006/relationships/slide" Target="slide2.xml"/><Relationship Id="rId15" Type="http://schemas.openxmlformats.org/officeDocument/2006/relationships/slide" Target="slide57.xml"/><Relationship Id="rId10" Type="http://schemas.openxmlformats.org/officeDocument/2006/relationships/slide" Target="slide3.xml"/><Relationship Id="rId4" Type="http://schemas.openxmlformats.org/officeDocument/2006/relationships/slide" Target="slide52.xml"/><Relationship Id="rId9" Type="http://schemas.openxmlformats.org/officeDocument/2006/relationships/image" Target="../media/image20.png"/><Relationship Id="rId14" Type="http://schemas.openxmlformats.org/officeDocument/2006/relationships/slide" Target="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slide" Target="slide4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1.gif"/><Relationship Id="rId4" Type="http://schemas.openxmlformats.org/officeDocument/2006/relationships/slide" Target="slide99.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1.gif"/><Relationship Id="rId4" Type="http://schemas.openxmlformats.org/officeDocument/2006/relationships/slide" Target="slide10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slide" Target="slide43.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slide" Target="slide42.xml"/><Relationship Id="rId3" Type="http://schemas.openxmlformats.org/officeDocument/2006/relationships/image" Target="../media/image15.png"/><Relationship Id="rId7" Type="http://schemas.openxmlformats.org/officeDocument/2006/relationships/image" Target="../media/image17.wmf"/><Relationship Id="rId12" Type="http://schemas.openxmlformats.org/officeDocument/2006/relationships/slide" Target="slide37.xml"/><Relationship Id="rId2" Type="http://schemas.openxmlformats.org/officeDocument/2006/relationships/slide" Target="slide2.xml"/><Relationship Id="rId16" Type="http://schemas.openxmlformats.org/officeDocument/2006/relationships/slide" Target="slide61.xml"/><Relationship Id="rId1" Type="http://schemas.openxmlformats.org/officeDocument/2006/relationships/slideLayout" Target="../slideLayouts/slideLayout6.xml"/><Relationship Id="rId6" Type="http://schemas.openxmlformats.org/officeDocument/2006/relationships/slide" Target="slide100.xml"/><Relationship Id="rId11" Type="http://schemas.openxmlformats.org/officeDocument/2006/relationships/slide" Target="slide32.xml"/><Relationship Id="rId5" Type="http://schemas.openxmlformats.org/officeDocument/2006/relationships/image" Target="../media/image16.gif"/><Relationship Id="rId15" Type="http://schemas.openxmlformats.org/officeDocument/2006/relationships/slide" Target="slide58.xml"/><Relationship Id="rId10" Type="http://schemas.openxmlformats.org/officeDocument/2006/relationships/slide" Target="slide19.xml"/><Relationship Id="rId4" Type="http://schemas.openxmlformats.org/officeDocument/2006/relationships/image" Target="../media/image14.jpeg"/><Relationship Id="rId9" Type="http://schemas.openxmlformats.org/officeDocument/2006/relationships/slide" Target="slide3.xml"/><Relationship Id="rId14" Type="http://schemas.openxmlformats.org/officeDocument/2006/relationships/slide" Target="slide57.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slide" Target="slide43.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57.xml"/><Relationship Id="rId3" Type="http://schemas.openxmlformats.org/officeDocument/2006/relationships/slide" Target="slide55.xml"/><Relationship Id="rId7" Type="http://schemas.openxmlformats.org/officeDocument/2006/relationships/image" Target="../media/image20.png"/><Relationship Id="rId12" Type="http://schemas.openxmlformats.org/officeDocument/2006/relationships/slide" Target="slide42.xml"/><Relationship Id="rId2" Type="http://schemas.openxmlformats.org/officeDocument/2006/relationships/slide" Target="slide54.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slide" Target="slide37.xml"/><Relationship Id="rId5" Type="http://schemas.openxmlformats.org/officeDocument/2006/relationships/slide" Target="slide2.xml"/><Relationship Id="rId15" Type="http://schemas.openxmlformats.org/officeDocument/2006/relationships/slide" Target="slide61.xml"/><Relationship Id="rId10" Type="http://schemas.openxmlformats.org/officeDocument/2006/relationships/slide" Target="slide32.xml"/><Relationship Id="rId4" Type="http://schemas.openxmlformats.org/officeDocument/2006/relationships/image" Target="../media/image14.jpeg"/><Relationship Id="rId9" Type="http://schemas.openxmlformats.org/officeDocument/2006/relationships/slide" Target="slide19.xml"/><Relationship Id="rId14" Type="http://schemas.openxmlformats.org/officeDocument/2006/relationships/slide" Target="slide58.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slide" Target="slide53.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slide" Target="slide53.xml"/></Relationships>
</file>

<file path=ppt/slides/_rels/slide5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xml"/><Relationship Id="rId7" Type="http://schemas.openxmlformats.org/officeDocument/2006/relationships/slide" Target="slide32.xml"/><Relationship Id="rId12" Type="http://schemas.openxmlformats.org/officeDocument/2006/relationships/slide" Target="slide61.xm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3.xml"/><Relationship Id="rId10" Type="http://schemas.openxmlformats.org/officeDocument/2006/relationships/slide" Target="slide57.xml"/><Relationship Id="rId4" Type="http://schemas.openxmlformats.org/officeDocument/2006/relationships/image" Target="../media/image15.png"/><Relationship Id="rId9" Type="http://schemas.openxmlformats.org/officeDocument/2006/relationships/slide" Target="slide4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slide" Target="slide32.xml"/><Relationship Id="rId18" Type="http://schemas.openxmlformats.org/officeDocument/2006/relationships/slide" Target="slide61.xml"/><Relationship Id="rId3" Type="http://schemas.openxmlformats.org/officeDocument/2006/relationships/image" Target="../media/image15.png"/><Relationship Id="rId7" Type="http://schemas.openxmlformats.org/officeDocument/2006/relationships/diagramQuickStyle" Target="../diagrams/quickStyle2.xml"/><Relationship Id="rId12" Type="http://schemas.openxmlformats.org/officeDocument/2006/relationships/slide" Target="slide19.xml"/><Relationship Id="rId17" Type="http://schemas.openxmlformats.org/officeDocument/2006/relationships/slide" Target="slide58.xml"/><Relationship Id="rId2" Type="http://schemas.openxmlformats.org/officeDocument/2006/relationships/slide" Target="slide2.xml"/><Relationship Id="rId16" Type="http://schemas.openxmlformats.org/officeDocument/2006/relationships/slide" Target="slide57.xml"/><Relationship Id="rId1" Type="http://schemas.openxmlformats.org/officeDocument/2006/relationships/slideLayout" Target="../slideLayouts/slideLayout9.xml"/><Relationship Id="rId6" Type="http://schemas.openxmlformats.org/officeDocument/2006/relationships/diagramLayout" Target="../diagrams/layout2.xml"/><Relationship Id="rId11" Type="http://schemas.openxmlformats.org/officeDocument/2006/relationships/slide" Target="slide3.xml"/><Relationship Id="rId5" Type="http://schemas.openxmlformats.org/officeDocument/2006/relationships/diagramData" Target="../diagrams/data2.xml"/><Relationship Id="rId15" Type="http://schemas.openxmlformats.org/officeDocument/2006/relationships/slide" Target="slide42.xml"/><Relationship Id="rId10" Type="http://schemas.openxmlformats.org/officeDocument/2006/relationships/hyperlink" Target="https://www.cfe-metiers.com/" TargetMode="External"/><Relationship Id="rId4" Type="http://schemas.openxmlformats.org/officeDocument/2006/relationships/image" Target="../media/image14.jpeg"/><Relationship Id="rId9" Type="http://schemas.microsoft.com/office/2007/relationships/diagramDrawing" Target="../diagrams/drawing2.xml"/><Relationship Id="rId14" Type="http://schemas.openxmlformats.org/officeDocument/2006/relationships/slide" Target="slide37.xml"/></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slide" Target="slide19.xml"/><Relationship Id="rId3" Type="http://schemas.openxmlformats.org/officeDocument/2006/relationships/hyperlink" Target="http://www.insee.fr/fr/methodes/default.asp?page=definitions/numero-siret.htm" TargetMode="External"/><Relationship Id="rId21" Type="http://schemas.openxmlformats.org/officeDocument/2006/relationships/slide" Target="slide42.xml"/><Relationship Id="rId7" Type="http://schemas.openxmlformats.org/officeDocument/2006/relationships/hyperlink" Target="https://www.service-public.fr/particuliers/vosdroits/F11677" TargetMode="External"/><Relationship Id="rId12" Type="http://schemas.openxmlformats.org/officeDocument/2006/relationships/image" Target="../media/image26.png"/><Relationship Id="rId17" Type="http://schemas.openxmlformats.org/officeDocument/2006/relationships/slide" Target="slide3.xml"/><Relationship Id="rId2" Type="http://schemas.openxmlformats.org/officeDocument/2006/relationships/hyperlink" Target="https://www.rsi.fr/" TargetMode="External"/><Relationship Id="rId16" Type="http://schemas.openxmlformats.org/officeDocument/2006/relationships/image" Target="../media/image14.jpeg"/><Relationship Id="rId20" Type="http://schemas.openxmlformats.org/officeDocument/2006/relationships/slide" Target="slide37.xml"/><Relationship Id="rId1" Type="http://schemas.openxmlformats.org/officeDocument/2006/relationships/slideLayout" Target="../slideLayouts/slideLayout14.xml"/><Relationship Id="rId6" Type="http://schemas.openxmlformats.org/officeDocument/2006/relationships/hyperlink" Target="http://www.entreprises.gouv.fr/dge/direccte" TargetMode="External"/><Relationship Id="rId11" Type="http://schemas.openxmlformats.org/officeDocument/2006/relationships/image" Target="../media/image25.png"/><Relationship Id="rId5" Type="http://schemas.openxmlformats.org/officeDocument/2006/relationships/hyperlink" Target="http://www.carsat-ra.fr/" TargetMode="External"/><Relationship Id="rId15" Type="http://schemas.openxmlformats.org/officeDocument/2006/relationships/image" Target="../media/image15.png"/><Relationship Id="rId23" Type="http://schemas.openxmlformats.org/officeDocument/2006/relationships/slide" Target="slide57.xml"/><Relationship Id="rId10" Type="http://schemas.openxmlformats.org/officeDocument/2006/relationships/image" Target="../media/image24.png"/><Relationship Id="rId19" Type="http://schemas.openxmlformats.org/officeDocument/2006/relationships/slide" Target="slide32.xml"/><Relationship Id="rId4" Type="http://schemas.openxmlformats.org/officeDocument/2006/relationships/hyperlink" Target="https://www.cfe.urssaf.fr/saisiepl/" TargetMode="External"/><Relationship Id="rId9" Type="http://schemas.openxmlformats.org/officeDocument/2006/relationships/image" Target="../media/image23.png"/><Relationship Id="rId14" Type="http://schemas.openxmlformats.org/officeDocument/2006/relationships/slide" Target="slide2.xml"/><Relationship Id="rId22" Type="http://schemas.openxmlformats.org/officeDocument/2006/relationships/slide" Target="slide58.xml"/></Relationships>
</file>

<file path=ppt/slides/_rels/slide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1.xml"/><Relationship Id="rId3" Type="http://schemas.openxmlformats.org/officeDocument/2006/relationships/image" Target="../media/image15.png"/><Relationship Id="rId7" Type="http://schemas.openxmlformats.org/officeDocument/2006/relationships/slide" Target="slide19.xml"/><Relationship Id="rId12" Type="http://schemas.openxmlformats.org/officeDocument/2006/relationships/slide" Target="slide58.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slide" Target="slide57.xml"/><Relationship Id="rId5" Type="http://schemas.openxmlformats.org/officeDocument/2006/relationships/slide" Target="slide7.xml"/><Relationship Id="rId10" Type="http://schemas.openxmlformats.org/officeDocument/2006/relationships/slide" Target="slide42.xml"/><Relationship Id="rId4" Type="http://schemas.openxmlformats.org/officeDocument/2006/relationships/image" Target="../media/image14.jpeg"/><Relationship Id="rId9" Type="http://schemas.openxmlformats.org/officeDocument/2006/relationships/slide" Target="slide37.xml"/></Relationships>
</file>

<file path=ppt/slides/_rels/slide6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xml"/><Relationship Id="rId7" Type="http://schemas.openxmlformats.org/officeDocument/2006/relationships/slide" Target="slide32.xml"/><Relationship Id="rId12" Type="http://schemas.openxmlformats.org/officeDocument/2006/relationships/slide" Target="slide61.xml"/><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3.xml"/><Relationship Id="rId10" Type="http://schemas.openxmlformats.org/officeDocument/2006/relationships/slide" Target="slide57.xml"/><Relationship Id="rId4" Type="http://schemas.openxmlformats.org/officeDocument/2006/relationships/image" Target="../media/image15.png"/><Relationship Id="rId9" Type="http://schemas.openxmlformats.org/officeDocument/2006/relationships/slide" Target="slide4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57.xml"/><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slide" Target="slide42.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4.xml"/><Relationship Id="rId11" Type="http://schemas.openxmlformats.org/officeDocument/2006/relationships/slide" Target="slide37.xml"/><Relationship Id="rId5" Type="http://schemas.openxmlformats.org/officeDocument/2006/relationships/slide" Target="slide63.xml"/><Relationship Id="rId15" Type="http://schemas.openxmlformats.org/officeDocument/2006/relationships/slide" Target="slide61.xml"/><Relationship Id="rId10" Type="http://schemas.openxmlformats.org/officeDocument/2006/relationships/slide" Target="slide32.xml"/><Relationship Id="rId4" Type="http://schemas.openxmlformats.org/officeDocument/2006/relationships/image" Target="../media/image14.jpeg"/><Relationship Id="rId9" Type="http://schemas.openxmlformats.org/officeDocument/2006/relationships/slide" Target="slide19.xml"/><Relationship Id="rId14" Type="http://schemas.openxmlformats.org/officeDocument/2006/relationships/slide" Target="slide58.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2.xml"/><Relationship Id="rId5" Type="http://schemas.openxmlformats.org/officeDocument/2006/relationships/image" Target="../media/image20.png"/><Relationship Id="rId4" Type="http://schemas.openxmlformats.org/officeDocument/2006/relationships/slide" Target="slide64.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42.xml"/><Relationship Id="rId3" Type="http://schemas.openxmlformats.org/officeDocument/2006/relationships/image" Target="../media/image15.png"/><Relationship Id="rId7" Type="http://schemas.openxmlformats.org/officeDocument/2006/relationships/slide" Target="slide68.xml"/><Relationship Id="rId12" Type="http://schemas.openxmlformats.org/officeDocument/2006/relationships/slide" Target="slide37.xml"/><Relationship Id="rId2" Type="http://schemas.openxmlformats.org/officeDocument/2006/relationships/slide" Target="slide2.xml"/><Relationship Id="rId16" Type="http://schemas.openxmlformats.org/officeDocument/2006/relationships/slide" Target="slide61.xml"/><Relationship Id="rId1" Type="http://schemas.openxmlformats.org/officeDocument/2006/relationships/slideLayout" Target="../slideLayouts/slideLayout12.xml"/><Relationship Id="rId6" Type="http://schemas.openxmlformats.org/officeDocument/2006/relationships/slide" Target="slide67.xml"/><Relationship Id="rId11" Type="http://schemas.openxmlformats.org/officeDocument/2006/relationships/slide" Target="slide32.xml"/><Relationship Id="rId5" Type="http://schemas.openxmlformats.org/officeDocument/2006/relationships/slide" Target="slide66.xml"/><Relationship Id="rId15" Type="http://schemas.openxmlformats.org/officeDocument/2006/relationships/slide" Target="slide58.xml"/><Relationship Id="rId10" Type="http://schemas.openxmlformats.org/officeDocument/2006/relationships/slide" Target="slide19.xml"/><Relationship Id="rId4" Type="http://schemas.openxmlformats.org/officeDocument/2006/relationships/image" Target="../media/image14.jpeg"/><Relationship Id="rId9" Type="http://schemas.openxmlformats.org/officeDocument/2006/relationships/slide" Target="slide3.xml"/><Relationship Id="rId14" Type="http://schemas.openxmlformats.org/officeDocument/2006/relationships/slide" Target="slide57.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slide" Target="slide65.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5.xml"/><Relationship Id="rId5" Type="http://schemas.openxmlformats.org/officeDocument/2006/relationships/image" Target="../media/image20.png"/><Relationship Id="rId4" Type="http://schemas.openxmlformats.org/officeDocument/2006/relationships/hyperlink" Target="http://www.journal-officiel.gouv.fr/"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5.xml"/><Relationship Id="rId5" Type="http://schemas.openxmlformats.org/officeDocument/2006/relationships/image" Target="../media/image20.png"/><Relationship Id="rId4" Type="http://schemas.openxmlformats.org/officeDocument/2006/relationships/slide" Target="slide100.xml"/></Relationships>
</file>

<file path=ppt/slides/_rels/slide69.xml.rels><?xml version="1.0" encoding="UTF-8" standalone="yes"?>
<Relationships xmlns="http://schemas.openxmlformats.org/package/2006/relationships"><Relationship Id="rId8" Type="http://schemas.openxmlformats.org/officeDocument/2006/relationships/hyperlink" Target="http://travail-emploi.gouv.fr/grands-dossiers/apprentissage/" TargetMode="External"/><Relationship Id="rId13" Type="http://schemas.openxmlformats.org/officeDocument/2006/relationships/slide" Target="slide37.xml"/><Relationship Id="rId3" Type="http://schemas.openxmlformats.org/officeDocument/2006/relationships/image" Target="../media/image15.png"/><Relationship Id="rId7" Type="http://schemas.openxmlformats.org/officeDocument/2006/relationships/slide" Target="slide72.xml"/><Relationship Id="rId12" Type="http://schemas.openxmlformats.org/officeDocument/2006/relationships/slide" Target="slide32.xml"/><Relationship Id="rId17" Type="http://schemas.openxmlformats.org/officeDocument/2006/relationships/slide" Target="slide61.xml"/><Relationship Id="rId2" Type="http://schemas.openxmlformats.org/officeDocument/2006/relationships/slide" Target="slide2.xml"/><Relationship Id="rId16" Type="http://schemas.openxmlformats.org/officeDocument/2006/relationships/slide" Target="slide58.xml"/><Relationship Id="rId1" Type="http://schemas.openxmlformats.org/officeDocument/2006/relationships/slideLayout" Target="../slideLayouts/slideLayout12.xml"/><Relationship Id="rId6" Type="http://schemas.openxmlformats.org/officeDocument/2006/relationships/slide" Target="slide71.xml"/><Relationship Id="rId11" Type="http://schemas.openxmlformats.org/officeDocument/2006/relationships/slide" Target="slide19.xml"/><Relationship Id="rId5" Type="http://schemas.openxmlformats.org/officeDocument/2006/relationships/slide" Target="slide70.xml"/><Relationship Id="rId15" Type="http://schemas.openxmlformats.org/officeDocument/2006/relationships/slide" Target="slide57.xml"/><Relationship Id="rId10" Type="http://schemas.openxmlformats.org/officeDocument/2006/relationships/slide" Target="slide3.xml"/><Relationship Id="rId4" Type="http://schemas.openxmlformats.org/officeDocument/2006/relationships/image" Target="../media/image14.jpeg"/><Relationship Id="rId9" Type="http://schemas.openxmlformats.org/officeDocument/2006/relationships/image" Target="../media/image20.png"/><Relationship Id="rId14" Type="http://schemas.openxmlformats.org/officeDocument/2006/relationships/slide" Target="slide4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www.crm-rhonealpes.fr/creer/le-statut-du-conjoint" TargetMode="Externa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slide" Target="sl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slide" Target="slide69.xml"/></Relationships>
</file>

<file path=ppt/slides/_rels/slide72.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travail-emploi.gouv.fr/grands-dossiers/apprentissage/article/beneficiez-des-aides" TargetMode="External"/><Relationship Id="rId10" Type="http://schemas.openxmlformats.org/officeDocument/2006/relationships/hyperlink" Target="http://www.apprentissage-auvergnerhonealpes.fr/" TargetMode="External"/><Relationship Id="rId4" Type="http://schemas.openxmlformats.org/officeDocument/2006/relationships/hyperlink" Target="http://travail-emploi.gouv.fr/grands-dossiers/apprentissage/" TargetMode="External"/><Relationship Id="rId9" Type="http://schemas.openxmlformats.org/officeDocument/2006/relationships/image" Target="../media/image19.png"/></Relationships>
</file>

<file path=ppt/slides/_rels/slide7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3" Type="http://schemas.openxmlformats.org/officeDocument/2006/relationships/image" Target="../media/image15.png"/><Relationship Id="rId7" Type="http://schemas.openxmlformats.org/officeDocument/2006/relationships/slide" Target="slide3.xml"/><Relationship Id="rId12" Type="http://schemas.openxmlformats.org/officeDocument/2006/relationships/slide" Target="slide57.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slide" Target="slide42.xml"/><Relationship Id="rId5" Type="http://schemas.openxmlformats.org/officeDocument/2006/relationships/slide" Target="slide74.xml"/><Relationship Id="rId10" Type="http://schemas.openxmlformats.org/officeDocument/2006/relationships/slide" Target="slide37.xml"/><Relationship Id="rId4" Type="http://schemas.openxmlformats.org/officeDocument/2006/relationships/image" Target="../media/image14.jpeg"/><Relationship Id="rId9" Type="http://schemas.openxmlformats.org/officeDocument/2006/relationships/slide" Target="slide32.xml"/><Relationship Id="rId14" Type="http://schemas.openxmlformats.org/officeDocument/2006/relationships/slide" Target="slide61.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slide" Target="slide73.xml"/></Relationships>
</file>

<file path=ppt/slides/_rels/slide7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3" Type="http://schemas.openxmlformats.org/officeDocument/2006/relationships/image" Target="../media/image15.png"/><Relationship Id="rId7" Type="http://schemas.openxmlformats.org/officeDocument/2006/relationships/slide" Target="slide3.xml"/><Relationship Id="rId12" Type="http://schemas.openxmlformats.org/officeDocument/2006/relationships/slide" Target="slide57.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77.xml"/><Relationship Id="rId11" Type="http://schemas.openxmlformats.org/officeDocument/2006/relationships/slide" Target="slide42.xml"/><Relationship Id="rId5" Type="http://schemas.openxmlformats.org/officeDocument/2006/relationships/slide" Target="slide76.xml"/><Relationship Id="rId10" Type="http://schemas.openxmlformats.org/officeDocument/2006/relationships/slide" Target="slide37.xml"/><Relationship Id="rId4" Type="http://schemas.openxmlformats.org/officeDocument/2006/relationships/image" Target="../media/image14.jpeg"/><Relationship Id="rId9" Type="http://schemas.openxmlformats.org/officeDocument/2006/relationships/slide" Target="slide32.xml"/><Relationship Id="rId14" Type="http://schemas.openxmlformats.org/officeDocument/2006/relationships/slide" Target="slide61.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slide" Target="slide75.xml"/></Relationships>
</file>

<file path=ppt/slides/_rels/slide7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slide" Target="slide75.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www.moncompteformation.gouv.fr/" TargetMode="External"/><Relationship Id="rId4" Type="http://schemas.openxmlformats.org/officeDocument/2006/relationships/hyperlink" Target="http://travail-emploi.gouv.fr/ministere/acteurs/partenaires/article/opca-organismes-paritaires-collecteurs-agrees"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1.xml"/><Relationship Id="rId3" Type="http://schemas.openxmlformats.org/officeDocument/2006/relationships/image" Target="../media/image15.png"/><Relationship Id="rId7" Type="http://schemas.openxmlformats.org/officeDocument/2006/relationships/slide" Target="slide19.xml"/><Relationship Id="rId12" Type="http://schemas.openxmlformats.org/officeDocument/2006/relationships/slide" Target="slide58.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slide" Target="slide57.xml"/><Relationship Id="rId5" Type="http://schemas.openxmlformats.org/officeDocument/2006/relationships/slide" Target="slide9.xml"/><Relationship Id="rId10" Type="http://schemas.openxmlformats.org/officeDocument/2006/relationships/slide" Target="slide42.xml"/><Relationship Id="rId4" Type="http://schemas.openxmlformats.org/officeDocument/2006/relationships/image" Target="../media/image14.jpeg"/><Relationship Id="rId9" Type="http://schemas.openxmlformats.org/officeDocument/2006/relationships/slide" Target="slide37.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Exercice%20module%20autre%20-%20compte%20de%20r&#233;sultat%20-%20&#233;nonc&#233;.pdf"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84.xml"/><Relationship Id="rId7" Type="http://schemas.openxmlformats.org/officeDocument/2006/relationships/slide" Target="slide79.xml"/><Relationship Id="rId2" Type="http://schemas.openxmlformats.org/officeDocument/2006/relationships/slide" Target="slide8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slide" Target="slide88.xml"/></Relationships>
</file>

<file path=ppt/slides/_rels/slide8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0.xml"/></Relationships>
</file>

<file path=ppt/slides/_rels/slide8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2.xml"/></Relationships>
</file>

<file path=ppt/slides/_rels/slide8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3.xml"/></Relationships>
</file>

<file path=ppt/slides/_rels/slide8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4.xml"/></Relationships>
</file>

<file path=ppt/slides/_rels/slide8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5.xml"/></Relationships>
</file>

<file path=ppt/slides/_rels/slide8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6.xml"/></Relationships>
</file>

<file path=ppt/slides/_rels/slide8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81.xml"/><Relationship Id="rId4" Type="http://schemas.openxmlformats.org/officeDocument/2006/relationships/slide" Target="slide97.xml"/></Relationships>
</file>

<file path=ppt/slides/_rels/slide8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slide" Target="slide8.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image" Target="../media/image15.png"/><Relationship Id="rId4" Type="http://schemas.openxmlformats.org/officeDocument/2006/relationships/slide" Target="slide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93.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image" Target="../media/image31.png"/><Relationship Id="rId7" Type="http://schemas.openxmlformats.org/officeDocument/2006/relationships/image" Target="../media/image29.jpeg"/><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hyperlink" Target="Exercice%20-%20compte%20de%20r&#233;sultat%20-%20corrig&#233;.pdf" TargetMode="External"/><Relationship Id="rId5"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32.png"/></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86.xml"/><Relationship Id="rId5" Type="http://schemas.openxmlformats.org/officeDocument/2006/relationships/image" Target="../media/image15.png"/><Relationship Id="rId4" Type="http://schemas.openxmlformats.org/officeDocument/2006/relationships/slide" Target="slide2.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87.xml"/><Relationship Id="rId5" Type="http://schemas.openxmlformats.org/officeDocument/2006/relationships/image" Target="../media/image15.png"/><Relationship Id="rId4" Type="http://schemas.openxmlformats.org/officeDocument/2006/relationships/slide" Target="slide2.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slide" Target="slide100.xml"/><Relationship Id="rId3" Type="http://schemas.openxmlformats.org/officeDocument/2006/relationships/image" Target="../media/image33.png"/><Relationship Id="rId7" Type="http://schemas.openxmlformats.org/officeDocument/2006/relationships/diagramColors" Target="../diagrams/colors3.xml"/><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slide" Target="slide2.xml"/><Relationship Id="rId5" Type="http://schemas.openxmlformats.org/officeDocument/2006/relationships/diagramLayout" Target="../diagrams/layout3.xml"/><Relationship Id="rId10" Type="http://schemas.openxmlformats.org/officeDocument/2006/relationships/image" Target="../media/image30.png"/><Relationship Id="rId4" Type="http://schemas.openxmlformats.org/officeDocument/2006/relationships/diagramData" Target="../diagrams/data3.xml"/><Relationship Id="rId9" Type="http://schemas.openxmlformats.org/officeDocument/2006/relationships/slide" Target="slide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87" y="2207497"/>
            <a:ext cx="8229600" cy="1143000"/>
          </a:xfrm>
        </p:spPr>
        <p:txBody>
          <a:bodyPr/>
          <a:lstStyle/>
          <a:p>
            <a:r>
              <a:rPr lang="fr-FR" dirty="0" smtClean="0"/>
              <a:t>Lancer son entreprise artisanale</a:t>
            </a:r>
            <a:endParaRPr lang="fr-FR" dirty="0"/>
          </a:p>
        </p:txBody>
      </p:sp>
      <p:sp>
        <p:nvSpPr>
          <p:cNvPr id="8" name="Espace réservé du texte 7"/>
          <p:cNvSpPr>
            <a:spLocks noGrp="1"/>
          </p:cNvSpPr>
          <p:nvPr>
            <p:ph type="body" sz="quarter" idx="10"/>
          </p:nvPr>
        </p:nvSpPr>
        <p:spPr/>
        <p:txBody>
          <a:bodyPr/>
          <a:lstStyle/>
          <a:p>
            <a:r>
              <a:rPr lang="fr-FR" dirty="0" smtClean="0"/>
              <a:t>Version régionale n°7 -  au 29 janvier 2018</a:t>
            </a:r>
          </a:p>
        </p:txBody>
      </p:sp>
      <p:pic>
        <p:nvPicPr>
          <p:cNvPr id="9" name="Image 8" descr="Logo-provisoire-Auvergne-Rhone-Alpes-sans-contour-800px.png"/>
          <p:cNvPicPr>
            <a:picLocks noChangeAspect="1"/>
          </p:cNvPicPr>
          <p:nvPr/>
        </p:nvPicPr>
        <p:blipFill>
          <a:blip r:embed="rId2"/>
          <a:stretch>
            <a:fillRect/>
          </a:stretch>
        </p:blipFill>
        <p:spPr>
          <a:xfrm>
            <a:off x="5835416" y="160774"/>
            <a:ext cx="1409924" cy="1346478"/>
          </a:xfrm>
          <a:prstGeom prst="rect">
            <a:avLst/>
          </a:prstGeom>
        </p:spPr>
      </p:pic>
    </p:spTree>
    <p:extLst>
      <p:ext uri="{BB962C8B-B14F-4D97-AF65-F5344CB8AC3E}">
        <p14:creationId xmlns:p14="http://schemas.microsoft.com/office/powerpoint/2010/main" val="870906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10</a:t>
            </a:fld>
            <a:endParaRPr lang="fr-FR" dirty="0"/>
          </a:p>
        </p:txBody>
      </p:sp>
      <p:pic>
        <p:nvPicPr>
          <p:cNvPr id="1027"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856" y="5152104"/>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pSp>
        <p:nvGrpSpPr>
          <p:cNvPr id="9" name="Groupe 8"/>
          <p:cNvGrpSpPr/>
          <p:nvPr/>
        </p:nvGrpSpPr>
        <p:grpSpPr>
          <a:xfrm rot="286368">
            <a:off x="5816039" y="125393"/>
            <a:ext cx="2254767" cy="1999932"/>
            <a:chOff x="5028815" y="2735895"/>
            <a:chExt cx="1415991" cy="1415991"/>
          </a:xfrm>
          <a:scene3d>
            <a:camera prst="orthographicFront"/>
            <a:lightRig rig="flat" dir="t"/>
          </a:scene3d>
        </p:grpSpPr>
        <p:sp>
          <p:nvSpPr>
            <p:cNvPr id="10" name="Ellipse 9"/>
            <p:cNvSpPr/>
            <p:nvPr/>
          </p:nvSpPr>
          <p:spPr>
            <a:xfrm>
              <a:off x="5028815" y="2735895"/>
              <a:ext cx="1415991" cy="14159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Ellipse 4"/>
            <p:cNvSpPr/>
            <p:nvPr/>
          </p:nvSpPr>
          <p:spPr>
            <a:xfrm>
              <a:off x="5236182" y="2943262"/>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solidFill>
                    <a:schemeClr val="tx1"/>
                  </a:solidFill>
                </a:rPr>
                <a:t>EIRL</a:t>
              </a:r>
              <a:endParaRPr lang="fr-FR" b="1" kern="1200" dirty="0">
                <a:solidFill>
                  <a:schemeClr val="tx1"/>
                </a:solidFill>
              </a:endParaRPr>
            </a:p>
          </p:txBody>
        </p:sp>
      </p:grpSp>
      <p:sp>
        <p:nvSpPr>
          <p:cNvPr id="12" name="Espace réservé du contenu 4"/>
          <p:cNvSpPr>
            <a:spLocks noGrp="1"/>
          </p:cNvSpPr>
          <p:nvPr>
            <p:ph idx="1"/>
          </p:nvPr>
        </p:nvSpPr>
        <p:spPr>
          <a:xfrm>
            <a:off x="475448" y="2212145"/>
            <a:ext cx="8165259" cy="1971548"/>
          </a:xfrm>
        </p:spPr>
        <p:txBody>
          <a:bodyPr/>
          <a:lstStyle/>
          <a:p>
            <a:pPr algn="just">
              <a:spcBef>
                <a:spcPct val="50000"/>
              </a:spcBef>
            </a:pPr>
            <a:r>
              <a:rPr lang="fr-FR" sz="2000" b="1" dirty="0">
                <a:latin typeface="Arial" pitchFamily="34" charset="0"/>
                <a:cs typeface="Arial" pitchFamily="34" charset="0"/>
              </a:rPr>
              <a:t>Loi n° 2010-658 du 15 juin 2010 : </a:t>
            </a:r>
            <a:r>
              <a:rPr lang="fr-FR" sz="2000" dirty="0">
                <a:latin typeface="Arial" pitchFamily="34" charset="0"/>
                <a:cs typeface="Arial" pitchFamily="34" charset="0"/>
              </a:rPr>
              <a:t>L’entreprise individuelle à responsabilité limitée (EIRL) </a:t>
            </a:r>
            <a:r>
              <a:rPr lang="fr-FR" sz="2000" dirty="0" smtClean="0">
                <a:latin typeface="Arial" pitchFamily="34" charset="0"/>
                <a:cs typeface="Arial" pitchFamily="34" charset="0"/>
              </a:rPr>
              <a:t>pour les entrepreneurs </a:t>
            </a:r>
            <a:r>
              <a:rPr lang="fr-FR" sz="2000" dirty="0">
                <a:latin typeface="Arial" pitchFamily="34" charset="0"/>
                <a:cs typeface="Arial" pitchFamily="34" charset="0"/>
              </a:rPr>
              <a:t>individuels qui décident de </a:t>
            </a:r>
            <a:r>
              <a:rPr lang="fr-FR" sz="2000" u="sng" dirty="0">
                <a:latin typeface="Arial" pitchFamily="34" charset="0"/>
                <a:cs typeface="Arial" pitchFamily="34" charset="0"/>
              </a:rPr>
              <a:t>limiter leur responsabilité</a:t>
            </a:r>
            <a:r>
              <a:rPr lang="fr-FR" sz="2000" dirty="0">
                <a:latin typeface="Arial" pitchFamily="34" charset="0"/>
                <a:cs typeface="Arial" pitchFamily="34" charset="0"/>
              </a:rPr>
              <a:t>.</a:t>
            </a:r>
          </a:p>
          <a:p>
            <a:pPr algn="just">
              <a:lnSpc>
                <a:spcPct val="120000"/>
              </a:lnSpc>
              <a:spcBef>
                <a:spcPct val="25000"/>
              </a:spcBef>
            </a:pPr>
            <a:r>
              <a:rPr lang="fr-FR" sz="2000" dirty="0">
                <a:latin typeface="Arial" pitchFamily="34" charset="0"/>
                <a:cs typeface="Arial" pitchFamily="34" charset="0"/>
              </a:rPr>
              <a:t>L’EIRL est une EI (L’entrepreneur et l’entreprise forment juridiquement une seule et même personne), avec deux spécificités :</a:t>
            </a:r>
          </a:p>
          <a:p>
            <a:pPr marL="715963" indent="-358775" algn="just">
              <a:lnSpc>
                <a:spcPct val="120000"/>
              </a:lnSpc>
              <a:spcBef>
                <a:spcPct val="25000"/>
              </a:spcBef>
              <a:buFont typeface="Wingdings" pitchFamily="2" charset="2"/>
              <a:buChar char="§"/>
            </a:pPr>
            <a:r>
              <a:rPr lang="fr-FR" sz="2000" dirty="0">
                <a:solidFill>
                  <a:srgbClr val="800000"/>
                </a:solidFill>
                <a:latin typeface="Arial" pitchFamily="34" charset="0"/>
                <a:cs typeface="Arial" pitchFamily="34" charset="0"/>
              </a:rPr>
              <a:t>   </a:t>
            </a:r>
            <a:r>
              <a:rPr lang="fr-FR" sz="2000" dirty="0">
                <a:latin typeface="Arial" pitchFamily="34" charset="0"/>
                <a:cs typeface="Arial" pitchFamily="34" charset="0"/>
              </a:rPr>
              <a:t>la responsabilité est limitée par l’affectation d’un patrimoine professionnel,</a:t>
            </a:r>
          </a:p>
          <a:p>
            <a:pPr marL="715963" indent="-358775" algn="just">
              <a:lnSpc>
                <a:spcPct val="120000"/>
              </a:lnSpc>
              <a:spcBef>
                <a:spcPct val="25000"/>
              </a:spcBef>
              <a:buFont typeface="Wingdings" pitchFamily="2" charset="2"/>
              <a:buChar char="§"/>
            </a:pPr>
            <a:r>
              <a:rPr lang="fr-FR" sz="2000" dirty="0">
                <a:latin typeface="Arial" pitchFamily="34" charset="0"/>
                <a:cs typeface="Arial" pitchFamily="34" charset="0"/>
              </a:rPr>
              <a:t>   possibilité d’opter pour l’impôt sur les </a:t>
            </a:r>
            <a:r>
              <a:rPr lang="fr-FR" sz="2000" dirty="0" smtClean="0">
                <a:latin typeface="Arial" pitchFamily="34" charset="0"/>
                <a:cs typeface="Arial" pitchFamily="34" charset="0"/>
              </a:rPr>
              <a:t>sociétés.</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val="4191139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1006" y="202751"/>
            <a:ext cx="5156194" cy="6452497"/>
          </a:xfrm>
          <a:prstGeom prst="rect">
            <a:avLst/>
          </a:prstGeom>
          <a:ln>
            <a:solidFill>
              <a:schemeClr val="tx1"/>
            </a:solidFill>
          </a:ln>
        </p:spPr>
      </p:pic>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100</a:t>
            </a:fld>
            <a:endParaRPr lang="fr-FR" dirty="0"/>
          </a:p>
        </p:txBody>
      </p:sp>
      <p:grpSp>
        <p:nvGrpSpPr>
          <p:cNvPr id="10" name="Groupe 9"/>
          <p:cNvGrpSpPr/>
          <p:nvPr/>
        </p:nvGrpSpPr>
        <p:grpSpPr>
          <a:xfrm>
            <a:off x="540684" y="202751"/>
            <a:ext cx="1713931" cy="2895005"/>
            <a:chOff x="540684" y="1880474"/>
            <a:chExt cx="1713931" cy="2895005"/>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74" y="2803804"/>
              <a:ext cx="1447800" cy="1971675"/>
            </a:xfrm>
            <a:prstGeom prst="rect">
              <a:avLst/>
            </a:prstGeom>
          </p:spPr>
        </p:pic>
        <p:sp>
          <p:nvSpPr>
            <p:cNvPr id="9" name="Rectangle 8"/>
            <p:cNvSpPr/>
            <p:nvPr/>
          </p:nvSpPr>
          <p:spPr>
            <a:xfrm>
              <a:off x="540684" y="1880474"/>
              <a:ext cx="1713931" cy="923330"/>
            </a:xfrm>
            <a:prstGeom prst="rect">
              <a:avLst/>
            </a:prstGeom>
            <a:noFill/>
          </p:spPr>
          <p:txBody>
            <a:bodyPr wrap="none" lIns="91440" tIns="45720" rIns="91440" bIns="45720">
              <a:spAutoFit/>
            </a:bodyPr>
            <a:lstStyle/>
            <a:p>
              <a:pPr algn="ctr"/>
              <a:r>
                <a:rPr lang="fr-F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rush Script MT" panose="03060802040406070304" pitchFamily="66" charset="0"/>
                </a:rPr>
                <a:t>Correction</a:t>
              </a: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rush Script MT" panose="03060802040406070304" pitchFamily="66" charset="0"/>
                </a:rPr>
                <a:t> </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
        <p:nvSpPr>
          <p:cNvPr id="11" name="ZoneTexte 10"/>
          <p:cNvSpPr txBox="1"/>
          <p:nvPr/>
        </p:nvSpPr>
        <p:spPr>
          <a:xfrm>
            <a:off x="407454" y="3122062"/>
            <a:ext cx="2160240" cy="738664"/>
          </a:xfrm>
          <a:prstGeom prst="rect">
            <a:avLst/>
          </a:prstGeom>
          <a:noFill/>
        </p:spPr>
        <p:txBody>
          <a:bodyPr wrap="square" rtlCol="0">
            <a:spAutoFit/>
          </a:bodyPr>
          <a:lstStyle/>
          <a:p>
            <a:r>
              <a:rPr lang="fr-FR" sz="1400" b="1" u="none" dirty="0" smtClean="0">
                <a:solidFill>
                  <a:srgbClr val="FF0000"/>
                </a:solidFill>
              </a:rPr>
              <a:t>Mentions obligatoires</a:t>
            </a:r>
          </a:p>
          <a:p>
            <a:r>
              <a:rPr lang="fr-FR" sz="1400" b="1" u="none" dirty="0" smtClean="0">
                <a:solidFill>
                  <a:srgbClr val="0070C0"/>
                </a:solidFill>
              </a:rPr>
              <a:t>Mentions facultatives mais recommandées</a:t>
            </a:r>
          </a:p>
        </p:txBody>
      </p:sp>
      <p:cxnSp>
        <p:nvCxnSpPr>
          <p:cNvPr id="15" name="Connecteur droit 14"/>
          <p:cNvCxnSpPr/>
          <p:nvPr/>
        </p:nvCxnSpPr>
        <p:spPr>
          <a:xfrm>
            <a:off x="518823" y="3999962"/>
            <a:ext cx="1692651"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oupe 11"/>
          <p:cNvGrpSpPr/>
          <p:nvPr/>
        </p:nvGrpSpPr>
        <p:grpSpPr>
          <a:xfrm>
            <a:off x="1946067" y="5301763"/>
            <a:ext cx="778464" cy="778464"/>
            <a:chOff x="6345426" y="5964576"/>
            <a:chExt cx="778464" cy="778464"/>
          </a:xfrm>
        </p:grpSpPr>
        <p:pic>
          <p:nvPicPr>
            <p:cNvPr id="13" name="Picture 2" descr="C:\Users\Franck\AppData\Local\Microsoft\Windows\INetCache\IE\8OA8W22W\X-office-presentation.svg[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426" y="596457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hlinkClick r:id="rId4" action="ppaction://hlinksldjump"/>
            </p:cNvPr>
            <p:cNvSpPr txBox="1"/>
            <p:nvPr/>
          </p:nvSpPr>
          <p:spPr>
            <a:xfrm>
              <a:off x="6389815" y="6226850"/>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a:solidFill>
                    <a:srgbClr val="C00000"/>
                  </a:solidFill>
                </a:rPr>
                <a:t>D</a:t>
              </a:r>
              <a:r>
                <a:rPr lang="fr-FR" sz="1050" b="1" dirty="0" smtClean="0">
                  <a:solidFill>
                    <a:srgbClr val="C00000"/>
                  </a:solidFill>
                </a:rPr>
                <a:t>iapo</a:t>
              </a:r>
              <a:endParaRPr lang="fr-FR" sz="1050" b="1" dirty="0">
                <a:solidFill>
                  <a:srgbClr val="C00000"/>
                </a:solidFill>
              </a:endParaRPr>
            </a:p>
          </p:txBody>
        </p:sp>
      </p:grpSp>
      <p:pic>
        <p:nvPicPr>
          <p:cNvPr id="16" name="Image 15" descr="Logo-provisoire-Auvergne-Rhone-Alpes-160px.png">
            <a:hlinkClick r:id="rId6" action="ppaction://hlinksldjump"/>
          </p:cNvPr>
          <p:cNvPicPr>
            <a:picLocks noChangeAspect="1"/>
          </p:cNvPicPr>
          <p:nvPr/>
        </p:nvPicPr>
        <p:blipFill>
          <a:blip r:embed="rId7"/>
          <a:stretch>
            <a:fillRect/>
          </a:stretch>
        </p:blipFill>
        <p:spPr>
          <a:xfrm>
            <a:off x="1056099" y="4895850"/>
            <a:ext cx="934357" cy="981075"/>
          </a:xfrm>
          <a:prstGeom prst="rect">
            <a:avLst/>
          </a:prstGeom>
        </p:spPr>
      </p:pic>
    </p:spTree>
    <p:extLst>
      <p:ext uri="{BB962C8B-B14F-4D97-AF65-F5344CB8AC3E}">
        <p14:creationId xmlns:p14="http://schemas.microsoft.com/office/powerpoint/2010/main" val="28942782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101</a:t>
            </a:fld>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664" y="231110"/>
            <a:ext cx="5029902" cy="6382641"/>
          </a:xfrm>
          <a:prstGeom prst="rect">
            <a:avLst/>
          </a:prstGeom>
          <a:ln>
            <a:solidFill>
              <a:schemeClr val="tx1"/>
            </a:solidFill>
          </a:ln>
        </p:spPr>
      </p:pic>
      <p:graphicFrame>
        <p:nvGraphicFramePr>
          <p:cNvPr id="8" name="Diagramme 7"/>
          <p:cNvGraphicFramePr/>
          <p:nvPr>
            <p:extLst>
              <p:ext uri="{D42A27DB-BD31-4B8C-83A1-F6EECF244321}">
                <p14:modId xmlns:p14="http://schemas.microsoft.com/office/powerpoint/2010/main" val="218853283"/>
              </p:ext>
            </p:extLst>
          </p:nvPr>
        </p:nvGraphicFramePr>
        <p:xfrm>
          <a:off x="113936" y="695263"/>
          <a:ext cx="1574187" cy="494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Logo-provisoire-Auvergne-Rhone-Alpes-160px.png">
            <a:hlinkClick r:id="rId8" action="ppaction://hlinksldjump"/>
          </p:cNvPr>
          <p:cNvPicPr>
            <a:picLocks noChangeAspect="1"/>
          </p:cNvPicPr>
          <p:nvPr/>
        </p:nvPicPr>
        <p:blipFill>
          <a:blip r:embed="rId9"/>
          <a:stretch>
            <a:fillRect/>
          </a:stretch>
        </p:blipFill>
        <p:spPr>
          <a:xfrm>
            <a:off x="7100991" y="5842422"/>
            <a:ext cx="934357" cy="981075"/>
          </a:xfrm>
          <a:prstGeom prst="rect">
            <a:avLst/>
          </a:prstGeom>
        </p:spPr>
      </p:pic>
      <p:sp>
        <p:nvSpPr>
          <p:cNvPr id="9" name="Carré corné 8">
            <a:hlinkClick r:id="rId10" action="ppaction://hlinksldjump"/>
          </p:cNvPr>
          <p:cNvSpPr/>
          <p:nvPr/>
        </p:nvSpPr>
        <p:spPr>
          <a:xfrm>
            <a:off x="8169931" y="4917957"/>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3" name="Groupe 12"/>
          <p:cNvGrpSpPr/>
          <p:nvPr/>
        </p:nvGrpSpPr>
        <p:grpSpPr>
          <a:xfrm>
            <a:off x="7100991" y="4833886"/>
            <a:ext cx="778464" cy="778464"/>
            <a:chOff x="6345426" y="5964576"/>
            <a:chExt cx="778464" cy="778464"/>
          </a:xfrm>
        </p:grpSpPr>
        <p:pic>
          <p:nvPicPr>
            <p:cNvPr id="14" name="Picture 2" descr="C:\Users\Franck\AppData\Local\Microsoft\Windows\INetCache\IE\8OA8W22W\X-office-presentation.svg[1].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5426" y="596457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hlinkClick r:id="rId11" action="ppaction://hlinksldjump"/>
            </p:cNvPr>
            <p:cNvSpPr txBox="1"/>
            <p:nvPr/>
          </p:nvSpPr>
          <p:spPr>
            <a:xfrm>
              <a:off x="6389815" y="6226850"/>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Diapo</a:t>
              </a:r>
              <a:endParaRPr lang="fr-FR" sz="1050" b="1" dirty="0">
                <a:solidFill>
                  <a:srgbClr val="C00000"/>
                </a:solidFill>
              </a:endParaRPr>
            </a:p>
          </p:txBody>
        </p:sp>
      </p:grpSp>
    </p:spTree>
    <p:extLst>
      <p:ext uri="{BB962C8B-B14F-4D97-AF65-F5344CB8AC3E}">
        <p14:creationId xmlns:p14="http://schemas.microsoft.com/office/powerpoint/2010/main" val="16376440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102</a:t>
            </a:fld>
            <a:endParaRPr lang="fr-FR"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b="2722"/>
          <a:stretch/>
        </p:blipFill>
        <p:spPr>
          <a:xfrm>
            <a:off x="2881645" y="121661"/>
            <a:ext cx="5130613" cy="6490154"/>
          </a:xfrm>
          <a:prstGeom prst="rect">
            <a:avLst/>
          </a:prstGeom>
          <a:ln>
            <a:solidFill>
              <a:schemeClr val="tx1"/>
            </a:solidFill>
          </a:ln>
        </p:spPr>
      </p:pic>
      <p:grpSp>
        <p:nvGrpSpPr>
          <p:cNvPr id="5" name="Groupe 4"/>
          <p:cNvGrpSpPr/>
          <p:nvPr/>
        </p:nvGrpSpPr>
        <p:grpSpPr>
          <a:xfrm>
            <a:off x="317529" y="0"/>
            <a:ext cx="1713931" cy="2895005"/>
            <a:chOff x="540684" y="1880474"/>
            <a:chExt cx="1713931" cy="2895005"/>
          </a:xfrm>
        </p:grpSpPr>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74" y="2803804"/>
              <a:ext cx="1447800" cy="1971675"/>
            </a:xfrm>
            <a:prstGeom prst="rect">
              <a:avLst/>
            </a:prstGeom>
          </p:spPr>
        </p:pic>
        <p:sp>
          <p:nvSpPr>
            <p:cNvPr id="7" name="Rectangle 6"/>
            <p:cNvSpPr/>
            <p:nvPr/>
          </p:nvSpPr>
          <p:spPr>
            <a:xfrm>
              <a:off x="540684" y="1880474"/>
              <a:ext cx="1713931" cy="923330"/>
            </a:xfrm>
            <a:prstGeom prst="rect">
              <a:avLst/>
            </a:prstGeom>
            <a:noFill/>
          </p:spPr>
          <p:txBody>
            <a:bodyPr wrap="none" lIns="91440" tIns="45720" rIns="91440" bIns="45720">
              <a:spAutoFit/>
            </a:bodyPr>
            <a:lstStyle/>
            <a:p>
              <a:pPr algn="ctr"/>
              <a:r>
                <a:rPr lang="fr-F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rush Script MT" panose="03060802040406070304" pitchFamily="66" charset="0"/>
                </a:rPr>
                <a:t>Correction</a:t>
              </a: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rush Script MT" panose="03060802040406070304" pitchFamily="66" charset="0"/>
                </a:rPr>
                <a:t> </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
        <p:nvSpPr>
          <p:cNvPr id="8" name="ZoneTexte 7"/>
          <p:cNvSpPr txBox="1"/>
          <p:nvPr/>
        </p:nvSpPr>
        <p:spPr>
          <a:xfrm>
            <a:off x="180463" y="2921657"/>
            <a:ext cx="2160240" cy="738664"/>
          </a:xfrm>
          <a:prstGeom prst="rect">
            <a:avLst/>
          </a:prstGeom>
          <a:noFill/>
        </p:spPr>
        <p:txBody>
          <a:bodyPr wrap="square" rtlCol="0">
            <a:spAutoFit/>
          </a:bodyPr>
          <a:lstStyle/>
          <a:p>
            <a:r>
              <a:rPr lang="fr-FR" sz="1400" b="1" u="none" dirty="0" smtClean="0">
                <a:solidFill>
                  <a:srgbClr val="FF0000"/>
                </a:solidFill>
              </a:rPr>
              <a:t>Mentions obligatoires</a:t>
            </a:r>
          </a:p>
          <a:p>
            <a:r>
              <a:rPr lang="fr-FR" sz="1400" b="1" u="none" dirty="0" smtClean="0">
                <a:solidFill>
                  <a:srgbClr val="0070C0"/>
                </a:solidFill>
              </a:rPr>
              <a:t>Mentions facultatives mais recommandées</a:t>
            </a:r>
          </a:p>
        </p:txBody>
      </p:sp>
      <p:cxnSp>
        <p:nvCxnSpPr>
          <p:cNvPr id="9" name="Connecteur droit 8"/>
          <p:cNvCxnSpPr/>
          <p:nvPr/>
        </p:nvCxnSpPr>
        <p:spPr>
          <a:xfrm>
            <a:off x="414257" y="3748754"/>
            <a:ext cx="1692651"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Image 9" descr="Logo-provisoire-Auvergne-Rhone-Alpes-160px.png">
            <a:hlinkClick r:id="rId5" action="ppaction://hlinksldjump"/>
          </p:cNvPr>
          <p:cNvPicPr>
            <a:picLocks noChangeAspect="1"/>
          </p:cNvPicPr>
          <p:nvPr/>
        </p:nvPicPr>
        <p:blipFill>
          <a:blip r:embed="rId6"/>
          <a:stretch>
            <a:fillRect/>
          </a:stretch>
        </p:blipFill>
        <p:spPr>
          <a:xfrm>
            <a:off x="707315" y="5386387"/>
            <a:ext cx="934357" cy="981075"/>
          </a:xfrm>
          <a:prstGeom prst="rect">
            <a:avLst/>
          </a:prstGeom>
        </p:spPr>
      </p:pic>
      <p:grpSp>
        <p:nvGrpSpPr>
          <p:cNvPr id="11" name="Groupe 10"/>
          <p:cNvGrpSpPr/>
          <p:nvPr/>
        </p:nvGrpSpPr>
        <p:grpSpPr>
          <a:xfrm>
            <a:off x="1762065" y="5502433"/>
            <a:ext cx="778464" cy="778464"/>
            <a:chOff x="6345426" y="5964576"/>
            <a:chExt cx="778464" cy="778464"/>
          </a:xfrm>
        </p:grpSpPr>
        <p:pic>
          <p:nvPicPr>
            <p:cNvPr id="12" name="Picture 2" descr="C:\Users\Franck\AppData\Local\Microsoft\Windows\INetCache\IE\8OA8W22W\X-office-presentation.svg[1].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5426" y="596457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hlinkClick r:id="rId7" action="ppaction://hlinksldjump"/>
            </p:cNvPr>
            <p:cNvSpPr txBox="1"/>
            <p:nvPr/>
          </p:nvSpPr>
          <p:spPr>
            <a:xfrm>
              <a:off x="6389815" y="6226850"/>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Diapo</a:t>
              </a:r>
              <a:endParaRPr lang="fr-FR" sz="1050" b="1" dirty="0">
                <a:solidFill>
                  <a:srgbClr val="C00000"/>
                </a:solidFill>
              </a:endParaRPr>
            </a:p>
          </p:txBody>
        </p:sp>
      </p:grpSp>
    </p:spTree>
    <p:extLst>
      <p:ext uri="{BB962C8B-B14F-4D97-AF65-F5344CB8AC3E}">
        <p14:creationId xmlns:p14="http://schemas.microsoft.com/office/powerpoint/2010/main" val="32122644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Exemples de Bulletins de salaire</a:t>
            </a:r>
            <a:endParaRPr lang="fr-FR" dirty="0"/>
          </a:p>
        </p:txBody>
      </p:sp>
      <p:sp>
        <p:nvSpPr>
          <p:cNvPr id="6" name="Espace réservé du numéro de diapositive 5"/>
          <p:cNvSpPr>
            <a:spLocks noGrp="1"/>
          </p:cNvSpPr>
          <p:nvPr>
            <p:ph type="sldNum" sz="quarter" idx="4294967295"/>
          </p:nvPr>
        </p:nvSpPr>
        <p:spPr>
          <a:xfrm>
            <a:off x="8077200" y="5876925"/>
            <a:ext cx="1066800" cy="981075"/>
          </a:xfrm>
          <a:prstGeom prst="rect">
            <a:avLst/>
          </a:prstGeom>
        </p:spPr>
        <p:txBody>
          <a:bodyPr/>
          <a:lstStyle/>
          <a:p>
            <a:pPr>
              <a:defRPr/>
            </a:pPr>
            <a:fld id="{6FB1357B-4ECE-594C-B396-EDD440BB5D69}" type="slidenum">
              <a:rPr lang="fr-FR" smtClean="0"/>
              <a:pPr>
                <a:defRPr/>
              </a:pPr>
              <a:t>103</a:t>
            </a:fld>
            <a:endParaRPr lang="fr-FR" dirty="0"/>
          </a:p>
        </p:txBody>
      </p:sp>
      <p:pic>
        <p:nvPicPr>
          <p:cNvPr id="12" name="Image 11" descr="Logo-provisoire-Auvergne-Rhone-Alpes-sans-contour-800px.png">
            <a:hlinkClick r:id="rId2" action="ppaction://hlinksldjump"/>
          </p:cNvPr>
          <p:cNvPicPr>
            <a:picLocks noChangeAspect="1"/>
          </p:cNvPicPr>
          <p:nvPr/>
        </p:nvPicPr>
        <p:blipFill>
          <a:blip r:embed="rId3"/>
          <a:stretch>
            <a:fillRect/>
          </a:stretch>
        </p:blipFill>
        <p:spPr>
          <a:xfrm>
            <a:off x="5846564" y="180871"/>
            <a:ext cx="1409924" cy="1346478"/>
          </a:xfrm>
          <a:prstGeom prst="rect">
            <a:avLst/>
          </a:prstGeom>
        </p:spPr>
      </p:pic>
      <p:sp>
        <p:nvSpPr>
          <p:cNvPr id="8" name="Carré corné 7">
            <a:hlinkClick r:id="rId4" action="ppaction://hlinksldjump"/>
          </p:cNvPr>
          <p:cNvSpPr/>
          <p:nvPr/>
        </p:nvSpPr>
        <p:spPr>
          <a:xfrm>
            <a:off x="2758411" y="5020733"/>
            <a:ext cx="877089" cy="113559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hlinkClick r:id="rId5" action="ppaction://hlinkfile"/>
              </a:rPr>
              <a:t>SMIC</a:t>
            </a:r>
          </a:p>
          <a:p>
            <a:pPr algn="ctr"/>
            <a:r>
              <a:rPr lang="fr-FR" sz="1200" b="1" i="1" dirty="0" smtClean="0">
                <a:hlinkClick r:id="rId5" action="ppaction://hlinkfile"/>
              </a:rPr>
              <a:t>Temps Plein </a:t>
            </a:r>
          </a:p>
          <a:p>
            <a:pPr algn="ctr"/>
            <a:r>
              <a:rPr lang="fr-FR" sz="1200" b="1" i="1" dirty="0" smtClean="0">
                <a:hlinkClick r:id="rId5" action="ppaction://hlinkfile"/>
              </a:rPr>
              <a:t>BTP </a:t>
            </a:r>
            <a:endParaRPr lang="fr-FR" sz="1200" b="1" i="1" dirty="0"/>
          </a:p>
        </p:txBody>
      </p:sp>
      <p:sp>
        <p:nvSpPr>
          <p:cNvPr id="13" name="Carré corné 12">
            <a:hlinkClick r:id="rId4" action="ppaction://hlinksldjump"/>
          </p:cNvPr>
          <p:cNvSpPr/>
          <p:nvPr/>
        </p:nvSpPr>
        <p:spPr>
          <a:xfrm>
            <a:off x="3793067" y="5030258"/>
            <a:ext cx="877089" cy="113559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hlinkClick r:id="rId6" action="ppaction://hlinkfile"/>
              </a:rPr>
              <a:t>SMIC</a:t>
            </a:r>
          </a:p>
          <a:p>
            <a:pPr algn="ctr"/>
            <a:r>
              <a:rPr lang="fr-FR" sz="1200" b="1" i="1" dirty="0" smtClean="0">
                <a:hlinkClick r:id="rId6" action="ppaction://hlinkfile"/>
              </a:rPr>
              <a:t>Temps Plein </a:t>
            </a:r>
          </a:p>
          <a:p>
            <a:pPr algn="ctr"/>
            <a:r>
              <a:rPr lang="fr-FR" sz="1200" b="1" i="1" dirty="0" smtClean="0">
                <a:hlinkClick r:id="rId6" action="ppaction://hlinkfile"/>
              </a:rPr>
              <a:t>Hors BTP</a:t>
            </a:r>
            <a:r>
              <a:rPr lang="fr-FR" sz="1200" b="1" i="1" dirty="0" smtClean="0">
                <a:hlinkClick r:id="rId7" action="ppaction://hlinkfile"/>
              </a:rPr>
              <a:t> </a:t>
            </a:r>
            <a:endParaRPr lang="fr-FR" sz="1200" b="1" i="1" dirty="0"/>
          </a:p>
        </p:txBody>
      </p:sp>
      <p:sp>
        <p:nvSpPr>
          <p:cNvPr id="2" name="Rectangle 1"/>
          <p:cNvSpPr/>
          <p:nvPr/>
        </p:nvSpPr>
        <p:spPr>
          <a:xfrm>
            <a:off x="602986" y="2906806"/>
            <a:ext cx="6380162" cy="1754326"/>
          </a:xfrm>
          <a:prstGeom prst="rect">
            <a:avLst/>
          </a:prstGeom>
        </p:spPr>
        <p:txBody>
          <a:bodyPr wrap="square">
            <a:spAutoFit/>
          </a:bodyPr>
          <a:lstStyle/>
          <a:p>
            <a:r>
              <a:rPr lang="fr-FR" dirty="0">
                <a:solidFill>
                  <a:schemeClr val="bg1"/>
                </a:solidFill>
              </a:rPr>
              <a:t>« </a:t>
            </a:r>
            <a:r>
              <a:rPr lang="fr-FR" i="1" dirty="0">
                <a:solidFill>
                  <a:schemeClr val="bg1"/>
                </a:solidFill>
              </a:rPr>
              <a:t>Documents non contractuels établis sur la base d’une rémunération égale au SMIC en vigueur au 1</a:t>
            </a:r>
            <a:r>
              <a:rPr lang="fr-FR" i="1" baseline="30000" dirty="0">
                <a:solidFill>
                  <a:schemeClr val="bg1"/>
                </a:solidFill>
              </a:rPr>
              <a:t>er</a:t>
            </a:r>
            <a:r>
              <a:rPr lang="fr-FR" i="1" dirty="0">
                <a:solidFill>
                  <a:schemeClr val="bg1"/>
                </a:solidFill>
              </a:rPr>
              <a:t> janvier </a:t>
            </a:r>
            <a:r>
              <a:rPr lang="fr-FR" i="1" dirty="0" smtClean="0">
                <a:solidFill>
                  <a:schemeClr val="bg1"/>
                </a:solidFill>
              </a:rPr>
              <a:t>2018, </a:t>
            </a:r>
            <a:r>
              <a:rPr lang="fr-FR" i="1" dirty="0">
                <a:solidFill>
                  <a:schemeClr val="bg1"/>
                </a:solidFill>
              </a:rPr>
              <a:t>pour :</a:t>
            </a:r>
            <a:endParaRPr lang="fr-FR" dirty="0">
              <a:solidFill>
                <a:schemeClr val="bg1"/>
              </a:solidFill>
            </a:endParaRPr>
          </a:p>
          <a:p>
            <a:r>
              <a:rPr lang="fr-FR" i="1" dirty="0">
                <a:solidFill>
                  <a:schemeClr val="bg1"/>
                </a:solidFill>
              </a:rPr>
              <a:t>- un emploi à temps plein, sans aides spécifiques (ex : CUI-CIE,…)</a:t>
            </a:r>
            <a:endParaRPr lang="fr-FR" dirty="0">
              <a:solidFill>
                <a:schemeClr val="bg1"/>
              </a:solidFill>
            </a:endParaRPr>
          </a:p>
          <a:p>
            <a:r>
              <a:rPr lang="fr-FR" i="1" dirty="0">
                <a:solidFill>
                  <a:schemeClr val="bg1"/>
                </a:solidFill>
              </a:rPr>
              <a:t>- hors stipulations conventionnelles particulières (ex : prime, indemnités de déplacements,…) et sans considération des minima conventionnels applicables</a:t>
            </a:r>
            <a:r>
              <a:rPr lang="fr-FR" dirty="0">
                <a:solidFill>
                  <a:schemeClr val="bg1"/>
                </a:solidFill>
              </a:rPr>
              <a:t> ». </a:t>
            </a:r>
          </a:p>
        </p:txBody>
      </p:sp>
      <p:grpSp>
        <p:nvGrpSpPr>
          <p:cNvPr id="14" name="Groupe 13"/>
          <p:cNvGrpSpPr/>
          <p:nvPr/>
        </p:nvGrpSpPr>
        <p:grpSpPr>
          <a:xfrm>
            <a:off x="5846564" y="5113867"/>
            <a:ext cx="904756" cy="904756"/>
            <a:chOff x="6345426" y="5838284"/>
            <a:chExt cx="904756" cy="904756"/>
          </a:xfrm>
        </p:grpSpPr>
        <p:pic>
          <p:nvPicPr>
            <p:cNvPr id="15" name="Picture 2" descr="C:\Users\Franck\AppData\Local\Microsoft\Windows\INetCache\IE\8OA8W22W\X-office-presentation.svg[1].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5426" y="5838284"/>
              <a:ext cx="904756" cy="904756"/>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8" action="ppaction://hlinksldjump"/>
            </p:cNvPr>
            <p:cNvSpPr txBox="1"/>
            <p:nvPr/>
          </p:nvSpPr>
          <p:spPr>
            <a:xfrm>
              <a:off x="6389813" y="6195513"/>
              <a:ext cx="860367"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Diapo social</a:t>
              </a:r>
              <a:endParaRPr lang="fr-FR" sz="1050" b="1" dirty="0">
                <a:solidFill>
                  <a:srgbClr val="C00000"/>
                </a:solidFill>
              </a:endParaRPr>
            </a:p>
          </p:txBody>
        </p:sp>
      </p:grpSp>
      <p:pic>
        <p:nvPicPr>
          <p:cNvPr id="17" name="Picture 2" descr="C:\Users\Franck\AppData\Local\Microsoft\Windows\INetCache\IE\8OA8W22W\X-office-presentation.svg[1].png">
            <a:hlinkClick r:id="rId10"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7297" y="5145676"/>
            <a:ext cx="904756" cy="904756"/>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hlinkClick r:id="rId10" action="ppaction://hlinksldjump"/>
          </p:cNvPr>
          <p:cNvSpPr txBox="1"/>
          <p:nvPr/>
        </p:nvSpPr>
        <p:spPr>
          <a:xfrm>
            <a:off x="7101685" y="5390305"/>
            <a:ext cx="860367" cy="4154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Diapo embauche</a:t>
            </a:r>
            <a:endParaRPr lang="fr-FR" sz="1050" b="1" dirty="0">
              <a:solidFill>
                <a:srgbClr val="C00000"/>
              </a:solidFill>
            </a:endParaRPr>
          </a:p>
        </p:txBody>
      </p:sp>
      <p:sp>
        <p:nvSpPr>
          <p:cNvPr id="19" name="Carré corné 18">
            <a:hlinkClick r:id="rId4" action="ppaction://hlinksldjump"/>
          </p:cNvPr>
          <p:cNvSpPr/>
          <p:nvPr/>
        </p:nvSpPr>
        <p:spPr>
          <a:xfrm>
            <a:off x="1700077" y="4998449"/>
            <a:ext cx="877089" cy="113559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hlinkClick r:id="rId11" action="ppaction://hlinkfile"/>
              </a:rPr>
              <a:t>Temps Plein </a:t>
            </a:r>
          </a:p>
          <a:p>
            <a:pPr algn="ctr"/>
            <a:r>
              <a:rPr lang="fr-FR" sz="1200" b="1" i="1" dirty="0" smtClean="0">
                <a:hlinkClick r:id="rId11" action="ppaction://hlinkfile"/>
              </a:rPr>
              <a:t>SASU 1500 nets </a:t>
            </a:r>
            <a:endParaRPr lang="fr-FR" sz="1200" b="1" i="1" dirty="0"/>
          </a:p>
        </p:txBody>
      </p:sp>
      <p:sp>
        <p:nvSpPr>
          <p:cNvPr id="20" name="Carré corné 19">
            <a:hlinkClick r:id="rId4" action="ppaction://hlinksldjump"/>
          </p:cNvPr>
          <p:cNvSpPr/>
          <p:nvPr/>
        </p:nvSpPr>
        <p:spPr>
          <a:xfrm>
            <a:off x="602986" y="4998449"/>
            <a:ext cx="877089" cy="113559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hlinkClick r:id="rId12" action="ppaction://hlinkfile"/>
              </a:rPr>
              <a:t>Temps Plein </a:t>
            </a:r>
          </a:p>
          <a:p>
            <a:pPr algn="ctr"/>
            <a:r>
              <a:rPr lang="fr-FR" sz="1200" b="1" i="1" dirty="0" smtClean="0">
                <a:hlinkClick r:id="rId12" action="ppaction://hlinkfile"/>
              </a:rPr>
              <a:t>SASU 1900 nets </a:t>
            </a:r>
            <a:endParaRPr lang="fr-FR" sz="1200" b="1" i="1" dirty="0"/>
          </a:p>
        </p:txBody>
      </p:sp>
    </p:spTree>
    <p:extLst>
      <p:ext uri="{BB962C8B-B14F-4D97-AF65-F5344CB8AC3E}">
        <p14:creationId xmlns:p14="http://schemas.microsoft.com/office/powerpoint/2010/main" val="38280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11</a:t>
            </a:fld>
            <a:endParaRPr lang="fr-FR" dirty="0"/>
          </a:p>
        </p:txBody>
      </p:sp>
      <p:sp>
        <p:nvSpPr>
          <p:cNvPr id="16" name="ZoneTexte 15"/>
          <p:cNvSpPr txBox="1"/>
          <p:nvPr/>
        </p:nvSpPr>
        <p:spPr>
          <a:xfrm>
            <a:off x="474127" y="2215662"/>
            <a:ext cx="7603073" cy="3108543"/>
          </a:xfrm>
          <a:prstGeom prst="rect">
            <a:avLst/>
          </a:prstGeom>
          <a:noFill/>
        </p:spPr>
        <p:txBody>
          <a:bodyPr wrap="square" rtlCol="0">
            <a:spAutoFit/>
          </a:bodyPr>
          <a:lstStyle/>
          <a:p>
            <a:pPr marL="342900" lvl="0" indent="-342900" algn="just">
              <a:buClr>
                <a:srgbClr val="54227E"/>
              </a:buClr>
              <a:buFont typeface="Wingdings" panose="05000000000000000000" pitchFamily="2" charset="2"/>
              <a:buChar char="o"/>
            </a:pPr>
            <a:r>
              <a:rPr lang="fr-FR" sz="2500" b="1" dirty="0" smtClean="0">
                <a:latin typeface="Arial" pitchFamily="34" charset="0"/>
                <a:cs typeface="Arial" pitchFamily="34" charset="0"/>
              </a:rPr>
              <a:t>Inscription au Répertoire des Métiers </a:t>
            </a:r>
            <a:r>
              <a:rPr lang="fr-FR" sz="2500" dirty="0" smtClean="0">
                <a:latin typeface="Arial" pitchFamily="34" charset="0"/>
                <a:cs typeface="Arial" pitchFamily="34" charset="0"/>
              </a:rPr>
              <a:t>avec déclaration du patrimoine d’affectation (état descriptif, mention de l’objet et documents annexes)</a:t>
            </a:r>
          </a:p>
          <a:p>
            <a:pPr lvl="0"/>
            <a:endParaRPr lang="fr-FR" sz="3200" b="1" dirty="0" smtClean="0"/>
          </a:p>
          <a:p>
            <a:pPr lvl="0"/>
            <a:endParaRPr lang="fr-FR" sz="3200" b="1" dirty="0"/>
          </a:p>
          <a:p>
            <a:pPr lvl="0"/>
            <a:endParaRPr lang="fr-FR" sz="3200" b="1" dirty="0"/>
          </a:p>
        </p:txBody>
      </p:sp>
      <p:pic>
        <p:nvPicPr>
          <p:cNvPr id="1027"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856" y="4385757"/>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pSp>
        <p:nvGrpSpPr>
          <p:cNvPr id="9" name="Groupe 8"/>
          <p:cNvGrpSpPr/>
          <p:nvPr/>
        </p:nvGrpSpPr>
        <p:grpSpPr>
          <a:xfrm rot="286368">
            <a:off x="5816039" y="125393"/>
            <a:ext cx="2254767" cy="1999932"/>
            <a:chOff x="5028815" y="2735895"/>
            <a:chExt cx="1415991" cy="1415991"/>
          </a:xfrm>
          <a:scene3d>
            <a:camera prst="orthographicFront"/>
            <a:lightRig rig="flat" dir="t"/>
          </a:scene3d>
        </p:grpSpPr>
        <p:sp>
          <p:nvSpPr>
            <p:cNvPr id="10" name="Ellipse 9"/>
            <p:cNvSpPr/>
            <p:nvPr/>
          </p:nvSpPr>
          <p:spPr>
            <a:xfrm>
              <a:off x="5028815" y="2735895"/>
              <a:ext cx="1415991" cy="14159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Ellipse 4"/>
            <p:cNvSpPr/>
            <p:nvPr/>
          </p:nvSpPr>
          <p:spPr>
            <a:xfrm>
              <a:off x="5236182" y="2943262"/>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solidFill>
                    <a:schemeClr val="tx1"/>
                  </a:solidFill>
                  <a:hlinkMouseOver r:id="rId6" action="ppaction://hlinksldjump"/>
                </a:rPr>
                <a:t>Formalités</a:t>
              </a:r>
              <a:endParaRPr lang="fr-FR" b="1" kern="1200" dirty="0">
                <a:solidFill>
                  <a:schemeClr val="tx1"/>
                </a:solidFill>
              </a:endParaRPr>
            </a:p>
          </p:txBody>
        </p:sp>
      </p:grpSp>
    </p:spTree>
    <p:extLst>
      <p:ext uri="{BB962C8B-B14F-4D97-AF65-F5344CB8AC3E}">
        <p14:creationId xmlns:p14="http://schemas.microsoft.com/office/powerpoint/2010/main" val="2098826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12</a:t>
            </a:fld>
            <a:endParaRPr lang="fr-FR" dirty="0"/>
          </a:p>
        </p:txBody>
      </p:sp>
      <p:sp>
        <p:nvSpPr>
          <p:cNvPr id="16" name="ZoneTexte 15"/>
          <p:cNvSpPr txBox="1"/>
          <p:nvPr/>
        </p:nvSpPr>
        <p:spPr>
          <a:xfrm>
            <a:off x="221065" y="1956924"/>
            <a:ext cx="8651630" cy="2400657"/>
          </a:xfrm>
          <a:prstGeom prst="rect">
            <a:avLst/>
          </a:prstGeom>
          <a:noFill/>
        </p:spPr>
        <p:txBody>
          <a:bodyPr wrap="square" rtlCol="0">
            <a:spAutoFit/>
          </a:bodyPr>
          <a:lstStyle/>
          <a:p>
            <a:pPr marL="342900" lvl="0" indent="-342900">
              <a:buClr>
                <a:srgbClr val="81171E"/>
              </a:buClr>
              <a:buFont typeface="Wingdings" panose="05000000000000000000" pitchFamily="2" charset="2"/>
              <a:buChar char="o"/>
            </a:pPr>
            <a:r>
              <a:rPr lang="fr-FR" sz="2500" b="1" dirty="0" smtClean="0">
                <a:latin typeface="Arial" pitchFamily="34" charset="0"/>
                <a:cs typeface="Arial" pitchFamily="34" charset="0"/>
              </a:rPr>
              <a:t>L’EIRL </a:t>
            </a:r>
            <a:r>
              <a:rPr lang="fr-FR" sz="2500" b="1" dirty="0">
                <a:latin typeface="Arial" pitchFamily="34" charset="0"/>
                <a:cs typeface="Arial" pitchFamily="34" charset="0"/>
              </a:rPr>
              <a:t>à l’IR </a:t>
            </a:r>
            <a:r>
              <a:rPr lang="fr-FR" sz="2500" dirty="0">
                <a:latin typeface="Arial" pitchFamily="34" charset="0"/>
                <a:cs typeface="Arial" pitchFamily="34" charset="0"/>
              </a:rPr>
              <a:t>: même calcul des cotisations </a:t>
            </a:r>
            <a:r>
              <a:rPr lang="fr-FR" sz="2500" dirty="0" smtClean="0">
                <a:latin typeface="Arial" pitchFamily="34" charset="0"/>
                <a:cs typeface="Arial" pitchFamily="34" charset="0"/>
              </a:rPr>
              <a:t>sociales que </a:t>
            </a:r>
            <a:r>
              <a:rPr lang="fr-FR" sz="2500" dirty="0">
                <a:latin typeface="Arial" pitchFamily="34" charset="0"/>
                <a:cs typeface="Arial" pitchFamily="34" charset="0"/>
              </a:rPr>
              <a:t>pour </a:t>
            </a:r>
            <a:r>
              <a:rPr lang="fr-FR" sz="2500" dirty="0" smtClean="0">
                <a:latin typeface="Arial" pitchFamily="34" charset="0"/>
                <a:cs typeface="Arial" pitchFamily="34" charset="0"/>
              </a:rPr>
              <a:t>l’EI</a:t>
            </a:r>
          </a:p>
          <a:p>
            <a:pPr marL="285750" lvl="0" indent="-285750">
              <a:buClr>
                <a:schemeClr val="accent6">
                  <a:lumMod val="50000"/>
                </a:schemeClr>
              </a:buClr>
              <a:buFont typeface="Wingdings" pitchFamily="2" charset="2"/>
              <a:buChar char="q"/>
            </a:pPr>
            <a:endParaRPr lang="fr-FR" sz="2500" dirty="0">
              <a:latin typeface="Arial" pitchFamily="34" charset="0"/>
              <a:cs typeface="Arial" pitchFamily="34" charset="0"/>
            </a:endParaRPr>
          </a:p>
          <a:p>
            <a:pPr marL="342900" lvl="0" indent="-342900">
              <a:buClr>
                <a:srgbClr val="81171E"/>
              </a:buClr>
              <a:buFont typeface="Wingdings" panose="05000000000000000000" pitchFamily="2" charset="2"/>
              <a:buChar char="o"/>
            </a:pPr>
            <a:r>
              <a:rPr lang="fr-FR" sz="2500" b="1" dirty="0" smtClean="0">
                <a:latin typeface="Arial" pitchFamily="34" charset="0"/>
                <a:cs typeface="Arial" pitchFamily="34" charset="0"/>
              </a:rPr>
              <a:t>L’EIRL </a:t>
            </a:r>
            <a:r>
              <a:rPr lang="fr-FR" sz="2500" b="1" dirty="0">
                <a:latin typeface="Arial" pitchFamily="34" charset="0"/>
                <a:cs typeface="Arial" pitchFamily="34" charset="0"/>
              </a:rPr>
              <a:t>à l’IS </a:t>
            </a:r>
            <a:r>
              <a:rPr lang="fr-FR" sz="2500" dirty="0">
                <a:latin typeface="Arial" pitchFamily="34" charset="0"/>
                <a:cs typeface="Arial" pitchFamily="34" charset="0"/>
              </a:rPr>
              <a:t>: cotisations calculées sur les prélèvements de l’exploitant + les dividendes. Pas  de  cotisation  chômage  pour  l’exploitant idem EI</a:t>
            </a:r>
          </a:p>
        </p:txBody>
      </p:sp>
      <p:pic>
        <p:nvPicPr>
          <p:cNvPr id="5"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832" y="5003912"/>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pSp>
        <p:nvGrpSpPr>
          <p:cNvPr id="8" name="Groupe 7"/>
          <p:cNvGrpSpPr/>
          <p:nvPr/>
        </p:nvGrpSpPr>
        <p:grpSpPr>
          <a:xfrm rot="531068">
            <a:off x="5996924" y="228602"/>
            <a:ext cx="1939585" cy="1728324"/>
            <a:chOff x="1835034" y="891965"/>
            <a:chExt cx="1415991" cy="1415991"/>
          </a:xfrm>
          <a:scene3d>
            <a:camera prst="orthographicFront"/>
            <a:lightRig rig="flat" dir="t"/>
          </a:scene3d>
        </p:grpSpPr>
        <p:sp>
          <p:nvSpPr>
            <p:cNvPr id="9" name="Ellipse 8"/>
            <p:cNvSpPr/>
            <p:nvPr/>
          </p:nvSpPr>
          <p:spPr>
            <a:xfrm>
              <a:off x="1835034" y="891965"/>
              <a:ext cx="1415991" cy="14159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Ellipse 4"/>
            <p:cNvSpPr/>
            <p:nvPr/>
          </p:nvSpPr>
          <p:spPr>
            <a:xfrm>
              <a:off x="2042401" y="1099332"/>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hlinkMouseOver r:id="rId6" action="ppaction://hlinksldjump"/>
                </a:rPr>
                <a:t>Régime Social </a:t>
              </a:r>
              <a:r>
                <a:rPr lang="fr-FR" b="1" kern="1200" dirty="0" smtClean="0"/>
                <a:t>: Régime des non-salariés</a:t>
              </a:r>
              <a:endParaRPr lang="fr-FR" b="1" kern="1200" dirty="0"/>
            </a:p>
          </p:txBody>
        </p:sp>
      </p:grpSp>
    </p:spTree>
    <p:extLst>
      <p:ext uri="{BB962C8B-B14F-4D97-AF65-F5344CB8AC3E}">
        <p14:creationId xmlns:p14="http://schemas.microsoft.com/office/powerpoint/2010/main" val="3368919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13</a:t>
            </a:fld>
            <a:endParaRPr lang="fr-FR" dirty="0"/>
          </a:p>
        </p:txBody>
      </p:sp>
      <p:sp>
        <p:nvSpPr>
          <p:cNvPr id="16" name="ZoneTexte 15"/>
          <p:cNvSpPr txBox="1"/>
          <p:nvPr/>
        </p:nvSpPr>
        <p:spPr>
          <a:xfrm>
            <a:off x="233903" y="1591052"/>
            <a:ext cx="8651630" cy="3170099"/>
          </a:xfrm>
          <a:prstGeom prst="rect">
            <a:avLst/>
          </a:prstGeom>
          <a:noFill/>
        </p:spPr>
        <p:txBody>
          <a:bodyPr wrap="square" rtlCol="0">
            <a:spAutoFit/>
          </a:bodyPr>
          <a:lstStyle/>
          <a:p>
            <a:pPr marL="342900" lvl="0" indent="-342900">
              <a:buClr>
                <a:schemeClr val="accent6">
                  <a:lumMod val="75000"/>
                </a:schemeClr>
              </a:buClr>
              <a:buFont typeface="Wingdings" panose="05000000000000000000" pitchFamily="2" charset="2"/>
              <a:buChar char="o"/>
            </a:pPr>
            <a:r>
              <a:rPr lang="fr-FR" sz="2500" b="1" dirty="0">
                <a:latin typeface="Arial" pitchFamily="34" charset="0"/>
                <a:cs typeface="Arial" pitchFamily="34" charset="0"/>
              </a:rPr>
              <a:t>Imposition de droit commun : </a:t>
            </a:r>
            <a:r>
              <a:rPr lang="fr-FR" sz="2500" dirty="0">
                <a:latin typeface="Arial" pitchFamily="34" charset="0"/>
                <a:cs typeface="Arial" pitchFamily="34" charset="0"/>
              </a:rPr>
              <a:t>IR dans la catégorie BIC - Article 62 du </a:t>
            </a:r>
            <a:r>
              <a:rPr lang="fr-FR" sz="2500" dirty="0" smtClean="0">
                <a:latin typeface="Arial" pitchFamily="34" charset="0"/>
                <a:cs typeface="Arial" pitchFamily="34" charset="0"/>
              </a:rPr>
              <a:t>CGI</a:t>
            </a:r>
          </a:p>
          <a:p>
            <a:pPr marL="285750" lvl="0" indent="-285750">
              <a:buClr>
                <a:schemeClr val="accent6">
                  <a:lumMod val="50000"/>
                </a:schemeClr>
              </a:buClr>
            </a:pPr>
            <a:r>
              <a:rPr lang="fr-FR" sz="2500" dirty="0" smtClean="0">
                <a:latin typeface="Arial" pitchFamily="34" charset="0"/>
                <a:cs typeface="Arial" pitchFamily="34" charset="0"/>
              </a:rPr>
              <a:t> </a:t>
            </a:r>
            <a:endParaRPr lang="fr-FR" sz="2500" dirty="0">
              <a:latin typeface="Arial" pitchFamily="34" charset="0"/>
              <a:cs typeface="Arial" pitchFamily="34" charset="0"/>
            </a:endParaRPr>
          </a:p>
          <a:p>
            <a:pPr marL="342900" lvl="0" indent="-342900">
              <a:buClr>
                <a:schemeClr val="accent6">
                  <a:lumMod val="75000"/>
                </a:schemeClr>
              </a:buClr>
              <a:buFont typeface="Wingdings" panose="05000000000000000000" pitchFamily="2" charset="2"/>
              <a:buChar char="o"/>
            </a:pPr>
            <a:r>
              <a:rPr lang="fr-FR" sz="2500" b="1" dirty="0">
                <a:latin typeface="Arial" pitchFamily="34" charset="0"/>
                <a:cs typeface="Arial" pitchFamily="34" charset="0"/>
              </a:rPr>
              <a:t>Option irrévocable </a:t>
            </a:r>
            <a:r>
              <a:rPr lang="fr-FR" sz="2500" dirty="0" smtClean="0">
                <a:latin typeface="Arial" pitchFamily="34" charset="0"/>
                <a:cs typeface="Arial" pitchFamily="34" charset="0"/>
              </a:rPr>
              <a:t>: </a:t>
            </a:r>
            <a:r>
              <a:rPr lang="fr-FR" sz="2500" dirty="0">
                <a:latin typeface="Arial" pitchFamily="34" charset="0"/>
                <a:cs typeface="Arial" pitchFamily="34" charset="0"/>
              </a:rPr>
              <a:t>IS, pour les EIRL au réel. </a:t>
            </a:r>
            <a:r>
              <a:rPr lang="fr-FR" sz="2500" dirty="0" smtClean="0">
                <a:latin typeface="Arial" pitchFamily="34" charset="0"/>
                <a:cs typeface="Arial" pitchFamily="34" charset="0"/>
              </a:rPr>
              <a:t> </a:t>
            </a:r>
          </a:p>
          <a:p>
            <a:pPr marL="285750" lvl="0" indent="-285750">
              <a:buClr>
                <a:schemeClr val="accent6">
                  <a:lumMod val="50000"/>
                </a:schemeClr>
              </a:buClr>
            </a:pPr>
            <a:r>
              <a:rPr lang="fr-FR" sz="2500" dirty="0" smtClean="0">
                <a:latin typeface="Arial" pitchFamily="34" charset="0"/>
                <a:cs typeface="Arial" pitchFamily="34" charset="0"/>
              </a:rPr>
              <a:t>   Dans </a:t>
            </a:r>
            <a:r>
              <a:rPr lang="fr-FR" sz="2500" dirty="0">
                <a:latin typeface="Arial" pitchFamily="34" charset="0"/>
                <a:cs typeface="Arial" pitchFamily="34" charset="0"/>
              </a:rPr>
              <a:t>ce cas, les  prélèvements de l’exploitant </a:t>
            </a:r>
            <a:r>
              <a:rPr lang="fr-FR" sz="2500" dirty="0" smtClean="0">
                <a:latin typeface="Arial" pitchFamily="34" charset="0"/>
                <a:cs typeface="Arial" pitchFamily="34" charset="0"/>
              </a:rPr>
              <a:t>sont  soumis </a:t>
            </a:r>
            <a:r>
              <a:rPr lang="fr-FR" sz="2500" dirty="0">
                <a:latin typeface="Arial" pitchFamily="34" charset="0"/>
                <a:cs typeface="Arial" pitchFamily="34" charset="0"/>
              </a:rPr>
              <a:t>à </a:t>
            </a:r>
            <a:r>
              <a:rPr lang="fr-FR" sz="2500" dirty="0" smtClean="0">
                <a:latin typeface="Arial" pitchFamily="34" charset="0"/>
                <a:cs typeface="Arial" pitchFamily="34" charset="0"/>
              </a:rPr>
              <a:t>l’IR catégorie  </a:t>
            </a:r>
            <a:r>
              <a:rPr lang="fr-FR" sz="2500" dirty="0">
                <a:latin typeface="Arial" pitchFamily="34" charset="0"/>
                <a:cs typeface="Arial" pitchFamily="34" charset="0"/>
              </a:rPr>
              <a:t>des  BIC, et les dividendes distribués sont </a:t>
            </a:r>
            <a:r>
              <a:rPr lang="fr-FR" sz="2500" dirty="0" smtClean="0">
                <a:latin typeface="Arial" pitchFamily="34" charset="0"/>
                <a:cs typeface="Arial" pitchFamily="34" charset="0"/>
              </a:rPr>
              <a:t>imposables à </a:t>
            </a:r>
            <a:r>
              <a:rPr lang="fr-FR" sz="2500" dirty="0">
                <a:latin typeface="Arial" pitchFamily="34" charset="0"/>
                <a:cs typeface="Arial" pitchFamily="34" charset="0"/>
              </a:rPr>
              <a:t>l’IR, catégorie RCM (revenu de capitaux mobiliers).</a:t>
            </a:r>
          </a:p>
        </p:txBody>
      </p:sp>
      <p:pic>
        <p:nvPicPr>
          <p:cNvPr id="5"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78" y="5270358"/>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pSp>
        <p:nvGrpSpPr>
          <p:cNvPr id="8" name="Groupe 7"/>
          <p:cNvGrpSpPr/>
          <p:nvPr/>
        </p:nvGrpSpPr>
        <p:grpSpPr>
          <a:xfrm rot="305433">
            <a:off x="5596222" y="167055"/>
            <a:ext cx="2123424" cy="1563874"/>
            <a:chOff x="1835034" y="2735895"/>
            <a:chExt cx="1415991" cy="1415991"/>
          </a:xfrm>
          <a:scene3d>
            <a:camera prst="orthographicFront"/>
            <a:lightRig rig="flat" dir="t"/>
          </a:scene3d>
        </p:grpSpPr>
        <p:sp>
          <p:nvSpPr>
            <p:cNvPr id="9" name="Ellipse 8"/>
            <p:cNvSpPr/>
            <p:nvPr/>
          </p:nvSpPr>
          <p:spPr>
            <a:xfrm>
              <a:off x="1835034" y="2735895"/>
              <a:ext cx="1415991" cy="14159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0" name="Ellipse 4"/>
            <p:cNvSpPr/>
            <p:nvPr/>
          </p:nvSpPr>
          <p:spPr>
            <a:xfrm>
              <a:off x="2042401" y="2943262"/>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hlinkMouseOver r:id="rId6" action="ppaction://hlinksldjump"/>
                </a:rPr>
                <a:t>Régime fiscal</a:t>
              </a:r>
              <a:endParaRPr lang="fr-FR" b="1" kern="1200" dirty="0"/>
            </a:p>
          </p:txBody>
        </p:sp>
      </p:grpSp>
    </p:spTree>
    <p:extLst>
      <p:ext uri="{BB962C8B-B14F-4D97-AF65-F5344CB8AC3E}">
        <p14:creationId xmlns:p14="http://schemas.microsoft.com/office/powerpoint/2010/main" val="2337794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14</a:t>
            </a:fld>
            <a:endParaRPr lang="fr-FR" dirty="0"/>
          </a:p>
        </p:txBody>
      </p:sp>
      <p:sp>
        <p:nvSpPr>
          <p:cNvPr id="16" name="ZoneTexte 15"/>
          <p:cNvSpPr txBox="1"/>
          <p:nvPr/>
        </p:nvSpPr>
        <p:spPr>
          <a:xfrm>
            <a:off x="233903" y="2223370"/>
            <a:ext cx="8651630" cy="3824124"/>
          </a:xfrm>
          <a:prstGeom prst="rect">
            <a:avLst/>
          </a:prstGeom>
          <a:noFill/>
        </p:spPr>
        <p:txBody>
          <a:bodyPr wrap="square" rtlCol="0">
            <a:spAutoFit/>
          </a:bodyPr>
          <a:lstStyle/>
          <a:p>
            <a:pPr marL="342900" lvl="1" indent="-342900" algn="just" defTabSz="622300">
              <a:lnSpc>
                <a:spcPct val="90000"/>
              </a:lnSpc>
              <a:spcAft>
                <a:spcPct val="20000"/>
              </a:spcAft>
              <a:buClr>
                <a:schemeClr val="accent3">
                  <a:lumMod val="60000"/>
                  <a:lumOff val="40000"/>
                </a:schemeClr>
              </a:buClr>
              <a:buFont typeface="Wingdings" panose="05000000000000000000" pitchFamily="2" charset="2"/>
              <a:buChar char="o"/>
            </a:pPr>
            <a:r>
              <a:rPr lang="fr-FR" sz="2500" b="1" dirty="0">
                <a:latin typeface="Arial" pitchFamily="34" charset="0"/>
                <a:cs typeface="Arial" pitchFamily="34" charset="0"/>
              </a:rPr>
              <a:t>Patrimoine affecté à l’activité professionnelle</a:t>
            </a:r>
          </a:p>
          <a:p>
            <a:pPr marL="711200" lvl="2" indent="-342900" algn="just" defTabSz="622300">
              <a:lnSpc>
                <a:spcPct val="90000"/>
              </a:lnSpc>
              <a:spcAft>
                <a:spcPct val="20000"/>
              </a:spcAft>
              <a:buClr>
                <a:schemeClr val="accent3">
                  <a:lumMod val="60000"/>
                  <a:lumOff val="40000"/>
                </a:schemeClr>
              </a:buClr>
              <a:buFont typeface="Wingdings" panose="05000000000000000000" pitchFamily="2" charset="2"/>
              <a:buChar char="§"/>
            </a:pPr>
            <a:r>
              <a:rPr lang="fr-FR" sz="2500" dirty="0">
                <a:latin typeface="Arial" pitchFamily="34" charset="0"/>
                <a:cs typeface="Arial" pitchFamily="34" charset="0"/>
              </a:rPr>
              <a:t>Valeur &lt; 30.000 € : biens en nature évalués par l’entrepreneur</a:t>
            </a:r>
          </a:p>
          <a:p>
            <a:pPr marL="715963" lvl="2" indent="-358775" algn="just" defTabSz="622300">
              <a:lnSpc>
                <a:spcPct val="90000"/>
              </a:lnSpc>
              <a:spcAft>
                <a:spcPct val="20000"/>
              </a:spcAft>
              <a:buClr>
                <a:schemeClr val="accent3">
                  <a:lumMod val="60000"/>
                  <a:lumOff val="40000"/>
                </a:schemeClr>
              </a:buClr>
              <a:buFont typeface="Wingdings" pitchFamily="2" charset="2"/>
              <a:buChar char="§"/>
            </a:pPr>
            <a:r>
              <a:rPr lang="fr-FR" sz="2500" dirty="0" smtClean="0">
                <a:latin typeface="Arial" pitchFamily="34" charset="0"/>
                <a:cs typeface="Arial" pitchFamily="34" charset="0"/>
              </a:rPr>
              <a:t> Valeur </a:t>
            </a:r>
            <a:r>
              <a:rPr lang="fr-FR" sz="2500" dirty="0">
                <a:latin typeface="Arial" pitchFamily="34" charset="0"/>
                <a:cs typeface="Arial" pitchFamily="34" charset="0"/>
              </a:rPr>
              <a:t>&gt; 30.000 € : évaluation réalisée par un professionnel </a:t>
            </a:r>
            <a:r>
              <a:rPr lang="fr-FR" sz="2500" dirty="0" smtClean="0">
                <a:latin typeface="Arial" pitchFamily="34" charset="0"/>
                <a:cs typeface="Arial" pitchFamily="34" charset="0"/>
              </a:rPr>
              <a:t>(</a:t>
            </a:r>
            <a:r>
              <a:rPr lang="fr-FR" sz="2500" dirty="0">
                <a:latin typeface="Arial" pitchFamily="34" charset="0"/>
                <a:cs typeface="Arial" pitchFamily="34" charset="0"/>
              </a:rPr>
              <a:t>un expert comptable, CGA</a:t>
            </a:r>
            <a:r>
              <a:rPr lang="fr-FR" sz="2500" dirty="0" smtClean="0">
                <a:latin typeface="Arial" pitchFamily="34" charset="0"/>
                <a:cs typeface="Arial" pitchFamily="34" charset="0"/>
              </a:rPr>
              <a:t>…)</a:t>
            </a:r>
          </a:p>
          <a:p>
            <a:endParaRPr lang="fr-FR" i="1" dirty="0" smtClean="0"/>
          </a:p>
          <a:p>
            <a:r>
              <a:rPr lang="fr-FR" i="1" dirty="0" smtClean="0"/>
              <a:t>Actualité : La </a:t>
            </a:r>
            <a:r>
              <a:rPr lang="fr-FR" i="1" dirty="0"/>
              <a:t>loi du 9 décembre 2016 prévoit que l’entrepreneur individuel </a:t>
            </a:r>
            <a:r>
              <a:rPr lang="fr-FR" i="1" dirty="0" smtClean="0"/>
              <a:t>(n’optant </a:t>
            </a:r>
            <a:r>
              <a:rPr lang="fr-FR" i="1" dirty="0"/>
              <a:t>pas pour l’impôt sur les sociétés) qui utilise son dernier bilan comme bilan d’ouverture de l’EIRL peut retenir les valeurs comptables de celui-ci (sans lui imposer une valeur vénale) dans sa déclaration du patrimoine affecté.</a:t>
            </a:r>
          </a:p>
          <a:p>
            <a:endParaRPr lang="fr-FR" sz="2500" dirty="0">
              <a:latin typeface="Arial" pitchFamily="34" charset="0"/>
              <a:cs typeface="Arial" pitchFamily="34" charset="0"/>
            </a:endParaRPr>
          </a:p>
        </p:txBody>
      </p:sp>
      <p:pic>
        <p:nvPicPr>
          <p:cNvPr id="5"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624" y="5408358"/>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pSp>
        <p:nvGrpSpPr>
          <p:cNvPr id="8" name="Groupe 7"/>
          <p:cNvGrpSpPr/>
          <p:nvPr/>
        </p:nvGrpSpPr>
        <p:grpSpPr>
          <a:xfrm rot="378763">
            <a:off x="5389255" y="422031"/>
            <a:ext cx="2339183" cy="1801339"/>
            <a:chOff x="5028815" y="891965"/>
            <a:chExt cx="1415991" cy="1415991"/>
          </a:xfrm>
          <a:scene3d>
            <a:camera prst="orthographicFront"/>
            <a:lightRig rig="flat" dir="t"/>
          </a:scene3d>
        </p:grpSpPr>
        <p:sp>
          <p:nvSpPr>
            <p:cNvPr id="9" name="Ellipse 8"/>
            <p:cNvSpPr/>
            <p:nvPr/>
          </p:nvSpPr>
          <p:spPr>
            <a:xfrm>
              <a:off x="5028815" y="891965"/>
              <a:ext cx="1415991" cy="14159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Ellipse 4"/>
            <p:cNvSpPr/>
            <p:nvPr/>
          </p:nvSpPr>
          <p:spPr>
            <a:xfrm>
              <a:off x="5236182" y="1099332"/>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hlinkMouseOver r:id="rId6" action="ppaction://hlinksldjump"/>
                </a:rPr>
                <a:t>Engagement financier</a:t>
              </a:r>
              <a:endParaRPr lang="fr-FR" b="1" kern="1200" dirty="0"/>
            </a:p>
          </p:txBody>
        </p:sp>
      </p:grpSp>
    </p:spTree>
    <p:extLst>
      <p:ext uri="{BB962C8B-B14F-4D97-AF65-F5344CB8AC3E}">
        <p14:creationId xmlns:p14="http://schemas.microsoft.com/office/powerpoint/2010/main" val="683244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15</a:t>
            </a:fld>
            <a:endParaRPr lang="fr-FR" dirty="0"/>
          </a:p>
        </p:txBody>
      </p:sp>
      <p:sp>
        <p:nvSpPr>
          <p:cNvPr id="16" name="ZoneTexte 15"/>
          <p:cNvSpPr txBox="1"/>
          <p:nvPr/>
        </p:nvSpPr>
        <p:spPr>
          <a:xfrm>
            <a:off x="150726" y="3086100"/>
            <a:ext cx="8651630" cy="1131079"/>
          </a:xfrm>
          <a:prstGeom prst="rect">
            <a:avLst/>
          </a:prstGeom>
          <a:noFill/>
        </p:spPr>
        <p:txBody>
          <a:bodyPr wrap="square" rtlCol="0">
            <a:spAutoFit/>
          </a:bodyPr>
          <a:lstStyle/>
          <a:p>
            <a:pPr marL="342900" lvl="1" indent="-342900" algn="just" defTabSz="622300">
              <a:lnSpc>
                <a:spcPct val="90000"/>
              </a:lnSpc>
              <a:spcAft>
                <a:spcPct val="20000"/>
              </a:spcAft>
              <a:buClr>
                <a:srgbClr val="81171E"/>
              </a:buClr>
              <a:buFont typeface="Wingdings" panose="05000000000000000000" pitchFamily="2" charset="2"/>
              <a:buChar char="o"/>
            </a:pPr>
            <a:r>
              <a:rPr lang="fr-FR" sz="2500" b="1" dirty="0">
                <a:latin typeface="Arial" pitchFamily="34" charset="0"/>
                <a:cs typeface="Arial" pitchFamily="34" charset="0"/>
              </a:rPr>
              <a:t>Limitée aux biens affectés à l’activité</a:t>
            </a:r>
            <a:r>
              <a:rPr lang="fr-FR" sz="2500" dirty="0">
                <a:latin typeface="Arial" pitchFamily="34" charset="0"/>
                <a:cs typeface="Arial" pitchFamily="34" charset="0"/>
              </a:rPr>
              <a:t>, sauf en cas de faute du chef d’entreprise (engagement de sa responsabilité civile et pénale, possible)</a:t>
            </a:r>
          </a:p>
        </p:txBody>
      </p:sp>
      <p:pic>
        <p:nvPicPr>
          <p:cNvPr id="5"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78" y="5152104"/>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pSp>
        <p:nvGrpSpPr>
          <p:cNvPr id="8" name="Groupe 7"/>
          <p:cNvGrpSpPr/>
          <p:nvPr/>
        </p:nvGrpSpPr>
        <p:grpSpPr>
          <a:xfrm rot="372081">
            <a:off x="5364020" y="759838"/>
            <a:ext cx="2161436" cy="1767684"/>
            <a:chOff x="3334441" y="-29999"/>
            <a:chExt cx="1610959" cy="1415991"/>
          </a:xfrm>
          <a:scene3d>
            <a:camera prst="orthographicFront"/>
            <a:lightRig rig="flat" dir="t"/>
          </a:scene3d>
        </p:grpSpPr>
        <p:sp>
          <p:nvSpPr>
            <p:cNvPr id="9" name="Ellipse 8"/>
            <p:cNvSpPr/>
            <p:nvPr/>
          </p:nvSpPr>
          <p:spPr>
            <a:xfrm>
              <a:off x="3334441" y="-29999"/>
              <a:ext cx="1610959" cy="14159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Ellipse 4"/>
            <p:cNvSpPr/>
            <p:nvPr/>
          </p:nvSpPr>
          <p:spPr>
            <a:xfrm>
              <a:off x="3570361" y="177368"/>
              <a:ext cx="1139119"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hlinkMouseOver r:id="rId6" action="ppaction://hlinksldjump"/>
                </a:rPr>
                <a:t>Responsabilité</a:t>
              </a:r>
              <a:endParaRPr lang="fr-FR" b="1" kern="1200" dirty="0"/>
            </a:p>
          </p:txBody>
        </p:sp>
      </p:grpSp>
    </p:spTree>
    <p:extLst>
      <p:ext uri="{BB962C8B-B14F-4D97-AF65-F5344CB8AC3E}">
        <p14:creationId xmlns:p14="http://schemas.microsoft.com/office/powerpoint/2010/main" val="3018193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16</a:t>
            </a:fld>
            <a:endParaRPr lang="fr-FR" dirty="0"/>
          </a:p>
        </p:txBody>
      </p:sp>
      <p:sp>
        <p:nvSpPr>
          <p:cNvPr id="16" name="ZoneTexte 15"/>
          <p:cNvSpPr txBox="1"/>
          <p:nvPr/>
        </p:nvSpPr>
        <p:spPr>
          <a:xfrm>
            <a:off x="233903" y="2105116"/>
            <a:ext cx="8651630" cy="2200602"/>
          </a:xfrm>
          <a:prstGeom prst="rect">
            <a:avLst/>
          </a:prstGeom>
          <a:noFill/>
        </p:spPr>
        <p:txBody>
          <a:bodyPr wrap="square" rtlCol="0">
            <a:spAutoFit/>
          </a:bodyPr>
          <a:lstStyle/>
          <a:p>
            <a:pPr marL="342900" lvl="0" indent="-342900" algn="just">
              <a:buClr>
                <a:srgbClr val="31859C"/>
              </a:buClr>
              <a:buFont typeface="Wingdings" panose="05000000000000000000" pitchFamily="2" charset="2"/>
              <a:buChar char="o"/>
            </a:pPr>
            <a:r>
              <a:rPr lang="fr-FR" sz="2500" b="1" dirty="0" smtClean="0">
                <a:latin typeface="Arial" pitchFamily="34" charset="0"/>
                <a:cs typeface="Arial" pitchFamily="34" charset="0"/>
              </a:rPr>
              <a:t>EI </a:t>
            </a:r>
            <a:r>
              <a:rPr lang="fr-FR" sz="2500" b="1" dirty="0">
                <a:latin typeface="Arial" pitchFamily="34" charset="0"/>
                <a:cs typeface="Arial" pitchFamily="34" charset="0"/>
              </a:rPr>
              <a:t>avec quelques obligations : </a:t>
            </a:r>
            <a:endParaRPr lang="fr-FR" sz="2500" b="1" dirty="0" smtClean="0">
              <a:latin typeface="Arial" pitchFamily="34" charset="0"/>
              <a:cs typeface="Arial" pitchFamily="34" charset="0"/>
            </a:endParaRPr>
          </a:p>
          <a:p>
            <a:pPr lvl="0" algn="just">
              <a:buClr>
                <a:srgbClr val="31859C"/>
              </a:buClr>
            </a:pPr>
            <a:endParaRPr lang="fr-FR" sz="1200" b="1" dirty="0">
              <a:latin typeface="Arial" pitchFamily="34" charset="0"/>
              <a:cs typeface="Arial" pitchFamily="34" charset="0"/>
            </a:endParaRPr>
          </a:p>
          <a:p>
            <a:pPr marL="712788" lvl="0" indent="-355600" algn="just">
              <a:buClr>
                <a:srgbClr val="31859C"/>
              </a:buClr>
              <a:buFont typeface="Wingdings" pitchFamily="2" charset="2"/>
              <a:buChar char="§"/>
            </a:pPr>
            <a:r>
              <a:rPr lang="fr-FR" sz="2500" dirty="0">
                <a:latin typeface="Arial" pitchFamily="34" charset="0"/>
                <a:cs typeface="Arial" pitchFamily="34" charset="0"/>
              </a:rPr>
              <a:t>mention «entrepreneur individuel </a:t>
            </a:r>
            <a:r>
              <a:rPr lang="fr-FR" sz="2500" dirty="0" smtClean="0">
                <a:latin typeface="Arial" pitchFamily="34" charset="0"/>
                <a:cs typeface="Arial" pitchFamily="34" charset="0"/>
              </a:rPr>
              <a:t>à responsabilité </a:t>
            </a:r>
            <a:r>
              <a:rPr lang="fr-FR" sz="2500" dirty="0">
                <a:latin typeface="Arial" pitchFamily="34" charset="0"/>
                <a:cs typeface="Arial" pitchFamily="34" charset="0"/>
              </a:rPr>
              <a:t>limitée» ou «EIRL» sur tous </a:t>
            </a:r>
            <a:r>
              <a:rPr lang="fr-FR" sz="2500" dirty="0" smtClean="0">
                <a:latin typeface="Arial" pitchFamily="34" charset="0"/>
                <a:cs typeface="Arial" pitchFamily="34" charset="0"/>
              </a:rPr>
              <a:t>les documents</a:t>
            </a:r>
            <a:r>
              <a:rPr lang="fr-FR" sz="2500" dirty="0">
                <a:latin typeface="Arial" pitchFamily="34" charset="0"/>
                <a:cs typeface="Arial" pitchFamily="34" charset="0"/>
              </a:rPr>
              <a:t>,</a:t>
            </a:r>
          </a:p>
          <a:p>
            <a:pPr marL="712788" lvl="0" indent="-355600" algn="just">
              <a:buClr>
                <a:srgbClr val="31859C"/>
              </a:buClr>
              <a:buFont typeface="Wingdings" pitchFamily="2" charset="2"/>
              <a:buChar char="§"/>
            </a:pPr>
            <a:r>
              <a:rPr lang="fr-FR" sz="2500" dirty="0">
                <a:latin typeface="Arial" pitchFamily="34" charset="0"/>
                <a:cs typeface="Arial" pitchFamily="34" charset="0"/>
              </a:rPr>
              <a:t>dépôt des comptes annuels au RM pour </a:t>
            </a:r>
            <a:r>
              <a:rPr lang="fr-FR" sz="2500" dirty="0" smtClean="0">
                <a:latin typeface="Arial" pitchFamily="34" charset="0"/>
                <a:cs typeface="Arial" pitchFamily="34" charset="0"/>
              </a:rPr>
              <a:t>actualiser le </a:t>
            </a:r>
            <a:r>
              <a:rPr lang="fr-FR" sz="2500" dirty="0">
                <a:latin typeface="Arial" pitchFamily="34" charset="0"/>
                <a:cs typeface="Arial" pitchFamily="34" charset="0"/>
              </a:rPr>
              <a:t>patrimoine d’affectation.</a:t>
            </a:r>
          </a:p>
        </p:txBody>
      </p:sp>
      <p:pic>
        <p:nvPicPr>
          <p:cNvPr id="5"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78" y="5152104"/>
            <a:ext cx="1449642" cy="14496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ogo-provisoire-Auvergne-Rhone-Alpes-160px.png">
            <a:hlinkClick r:id="rId4" action="ppaction://hlinksldjump"/>
          </p:cNvPr>
          <p:cNvPicPr>
            <a:picLocks noChangeAspect="1"/>
          </p:cNvPicPr>
          <p:nvPr/>
        </p:nvPicPr>
        <p:blipFill>
          <a:blip r:embed="rId5"/>
          <a:stretch>
            <a:fillRect/>
          </a:stretch>
        </p:blipFill>
        <p:spPr>
          <a:xfrm>
            <a:off x="7042359" y="5876924"/>
            <a:ext cx="934357" cy="981075"/>
          </a:xfrm>
          <a:prstGeom prst="rect">
            <a:avLst/>
          </a:prstGeom>
        </p:spPr>
      </p:pic>
      <p:grpSp>
        <p:nvGrpSpPr>
          <p:cNvPr id="8" name="Groupe 7"/>
          <p:cNvGrpSpPr/>
          <p:nvPr/>
        </p:nvGrpSpPr>
        <p:grpSpPr>
          <a:xfrm rot="699551">
            <a:off x="5227325" y="225748"/>
            <a:ext cx="2434315" cy="1960691"/>
            <a:chOff x="3173344" y="3556957"/>
            <a:chExt cx="1933153" cy="1617798"/>
          </a:xfrm>
          <a:scene3d>
            <a:camera prst="orthographicFront"/>
            <a:lightRig rig="flat" dir="t"/>
          </a:scene3d>
        </p:grpSpPr>
        <p:sp>
          <p:nvSpPr>
            <p:cNvPr id="9" name="Ellipse 8"/>
            <p:cNvSpPr/>
            <p:nvPr/>
          </p:nvSpPr>
          <p:spPr>
            <a:xfrm>
              <a:off x="3173344" y="3556957"/>
              <a:ext cx="1933153" cy="161779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Ellipse 4"/>
            <p:cNvSpPr/>
            <p:nvPr/>
          </p:nvSpPr>
          <p:spPr>
            <a:xfrm>
              <a:off x="3456448" y="3793878"/>
              <a:ext cx="1366945" cy="11439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b="1" kern="1200" dirty="0" smtClean="0">
                  <a:hlinkMouseOver r:id="rId6" action="ppaction://hlinksldjump"/>
                </a:rPr>
                <a:t>Fonctionnement</a:t>
              </a:r>
              <a:endParaRPr lang="fr-FR" b="1" kern="1200" dirty="0"/>
            </a:p>
          </p:txBody>
        </p:sp>
      </p:grpSp>
    </p:spTree>
    <p:extLst>
      <p:ext uri="{BB962C8B-B14F-4D97-AF65-F5344CB8AC3E}">
        <p14:creationId xmlns:p14="http://schemas.microsoft.com/office/powerpoint/2010/main" val="2601579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EURL/SARL</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17</a:t>
            </a:fld>
            <a:endParaRPr lang="fr-FR" dirty="0"/>
          </a:p>
        </p:txBody>
      </p:sp>
      <p:sp>
        <p:nvSpPr>
          <p:cNvPr id="17" name="Espace réservé du numéro de diapositive 5"/>
          <p:cNvSpPr txBox="1">
            <a:spLocks/>
          </p:cNvSpPr>
          <p:nvPr/>
        </p:nvSpPr>
        <p:spPr>
          <a:xfrm>
            <a:off x="8077200" y="5876925"/>
            <a:ext cx="1066800" cy="981075"/>
          </a:xfrm>
          <a:prstGeom prst="rect">
            <a:avLst/>
          </a:prstGeom>
        </p:spPr>
        <p:txBody>
          <a:bodyPr anchor="ctr"/>
          <a:lstStyle>
            <a:defPPr>
              <a:defRPr lang="fr-FR"/>
            </a:defPPr>
            <a:lvl1pPr algn="ctr"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6FB1357B-4ECE-594C-B396-EDD440BB5D69}" type="slidenum">
              <a:rPr lang="fr-FR" smtClean="0"/>
              <a:pPr>
                <a:defRPr/>
              </a:pPr>
              <a:t>17</a:t>
            </a:fld>
            <a:endParaRPr lang="fr-FR" dirty="0"/>
          </a:p>
        </p:txBody>
      </p:sp>
      <p:pic>
        <p:nvPicPr>
          <p:cNvPr id="18" name="Image 17"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9" name="Image 18" descr="LigneSeparationLongue.jpg"/>
          <p:cNvPicPr>
            <a:picLocks noChangeAspect="1"/>
          </p:cNvPicPr>
          <p:nvPr/>
        </p:nvPicPr>
        <p:blipFill>
          <a:blip r:embed="rId4"/>
          <a:stretch>
            <a:fillRect/>
          </a:stretch>
        </p:blipFill>
        <p:spPr>
          <a:xfrm>
            <a:off x="0" y="5828648"/>
            <a:ext cx="9144000" cy="42858"/>
          </a:xfrm>
          <a:prstGeom prst="rect">
            <a:avLst/>
          </a:prstGeom>
        </p:spPr>
      </p:pic>
      <p:graphicFrame>
        <p:nvGraphicFramePr>
          <p:cNvPr id="43" name="Tableau 42"/>
          <p:cNvGraphicFramePr>
            <a:graphicFrameLocks noGrp="1"/>
          </p:cNvGraphicFramePr>
          <p:nvPr>
            <p:extLst>
              <p:ext uri="{D42A27DB-BD31-4B8C-83A1-F6EECF244321}">
                <p14:modId xmlns:p14="http://schemas.microsoft.com/office/powerpoint/2010/main" val="1870004492"/>
              </p:ext>
            </p:extLst>
          </p:nvPr>
        </p:nvGraphicFramePr>
        <p:xfrm>
          <a:off x="1540311" y="1244312"/>
          <a:ext cx="7040312" cy="4676306"/>
        </p:xfrm>
        <a:graphic>
          <a:graphicData uri="http://schemas.openxmlformats.org/drawingml/2006/table">
            <a:tbl>
              <a:tblPr firstRow="1" bandRow="1">
                <a:tableStyleId>{912C8C85-51F0-491E-9774-3900AFEF0FD7}</a:tableStyleId>
              </a:tblPr>
              <a:tblGrid>
                <a:gridCol w="3998098"/>
                <a:gridCol w="3042214"/>
              </a:tblGrid>
              <a:tr h="508711">
                <a:tc>
                  <a:txBody>
                    <a:bodyPr/>
                    <a:lstStyle/>
                    <a:p>
                      <a:pPr algn="ctr"/>
                      <a:r>
                        <a:rPr lang="fr-FR" sz="1500" dirty="0" smtClean="0">
                          <a:latin typeface="Arial" pitchFamily="34" charset="0"/>
                          <a:cs typeface="Arial" pitchFamily="34" charset="0"/>
                        </a:rPr>
                        <a:t>Caractéristiques</a:t>
                      </a:r>
                      <a:endParaRPr lang="fr-FR" sz="1500" dirty="0">
                        <a:latin typeface="Arial" pitchFamily="34" charset="0"/>
                        <a:cs typeface="Arial" pitchFamily="34" charset="0"/>
                      </a:endParaRPr>
                    </a:p>
                  </a:txBody>
                  <a:tcPr/>
                </a:tc>
                <a:tc>
                  <a:txBody>
                    <a:bodyPr/>
                    <a:lstStyle/>
                    <a:p>
                      <a:pPr algn="ctr"/>
                      <a:r>
                        <a:rPr lang="fr-FR" sz="1500" dirty="0" smtClean="0">
                          <a:latin typeface="Arial" pitchFamily="34" charset="0"/>
                          <a:cs typeface="Arial" pitchFamily="34" charset="0"/>
                        </a:rPr>
                        <a:t>Ne</a:t>
                      </a:r>
                      <a:r>
                        <a:rPr lang="fr-FR" sz="1500" baseline="0" dirty="0" smtClean="0">
                          <a:latin typeface="Arial" pitchFamily="34" charset="0"/>
                          <a:cs typeface="Arial" pitchFamily="34" charset="0"/>
                        </a:rPr>
                        <a:t> pas oublier</a:t>
                      </a:r>
                      <a:endParaRPr lang="fr-FR" sz="1500" dirty="0">
                        <a:latin typeface="Arial" pitchFamily="34" charset="0"/>
                        <a:cs typeface="Arial" pitchFamily="34" charset="0"/>
                      </a:endParaRPr>
                    </a:p>
                  </a:txBody>
                  <a:tcPr/>
                </a:tc>
              </a:tr>
              <a:tr h="528342">
                <a:tc>
                  <a:txBody>
                    <a:bodyPr/>
                    <a:lstStyle/>
                    <a:p>
                      <a:r>
                        <a:rPr lang="fr-FR" sz="1500" dirty="0" smtClean="0">
                          <a:latin typeface="Arial" pitchFamily="34" charset="0"/>
                          <a:cs typeface="Arial" pitchFamily="34" charset="0"/>
                        </a:rPr>
                        <a:t>1 associé pour</a:t>
                      </a:r>
                      <a:r>
                        <a:rPr lang="fr-FR" sz="1500" baseline="0" dirty="0" smtClean="0">
                          <a:latin typeface="Arial" pitchFamily="34" charset="0"/>
                          <a:cs typeface="Arial" pitchFamily="34" charset="0"/>
                        </a:rPr>
                        <a:t> EURL</a:t>
                      </a:r>
                    </a:p>
                    <a:p>
                      <a:r>
                        <a:rPr lang="fr-FR" sz="1500" baseline="0" dirty="0" smtClean="0">
                          <a:latin typeface="Arial" pitchFamily="34" charset="0"/>
                          <a:cs typeface="Arial" pitchFamily="34" charset="0"/>
                        </a:rPr>
                        <a:t>2 associés minimum pour SARL</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Statut</a:t>
                      </a:r>
                      <a:r>
                        <a:rPr lang="fr-FR" sz="1500" baseline="0" dirty="0" smtClean="0">
                          <a:latin typeface="Arial" pitchFamily="34" charset="0"/>
                          <a:cs typeface="Arial" pitchFamily="34" charset="0"/>
                        </a:rPr>
                        <a:t> du conjoint</a:t>
                      </a:r>
                      <a:endParaRPr lang="fr-FR" sz="1500" dirty="0">
                        <a:latin typeface="Arial" pitchFamily="34" charset="0"/>
                        <a:cs typeface="Arial" pitchFamily="34" charset="0"/>
                      </a:endParaRPr>
                    </a:p>
                  </a:txBody>
                  <a:tcPr/>
                </a:tc>
              </a:tr>
              <a:tr h="557365">
                <a:tc>
                  <a:txBody>
                    <a:bodyPr/>
                    <a:lstStyle/>
                    <a:p>
                      <a:r>
                        <a:rPr lang="fr-FR" sz="1500" dirty="0" smtClean="0">
                          <a:latin typeface="Arial" pitchFamily="34" charset="0"/>
                          <a:cs typeface="Arial" pitchFamily="34" charset="0"/>
                        </a:rPr>
                        <a:t>Décision par la gérance</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1 ou plusieurs</a:t>
                      </a:r>
                      <a:r>
                        <a:rPr lang="fr-FR" sz="1500" baseline="0" dirty="0" smtClean="0">
                          <a:latin typeface="Arial" pitchFamily="34" charset="0"/>
                          <a:cs typeface="Arial" pitchFamily="34" charset="0"/>
                        </a:rPr>
                        <a:t> gérants possibles</a:t>
                      </a:r>
                    </a:p>
                    <a:p>
                      <a:r>
                        <a:rPr lang="fr-FR" sz="1500" baseline="0" dirty="0" smtClean="0">
                          <a:latin typeface="Arial" pitchFamily="34" charset="0"/>
                          <a:cs typeface="Arial" pitchFamily="34" charset="0"/>
                        </a:rPr>
                        <a:t>Minoritaire/Egalitaire/Majoritaire</a:t>
                      </a:r>
                    </a:p>
                  </a:txBody>
                  <a:tcPr/>
                </a:tc>
              </a:tr>
              <a:tr h="557365">
                <a:tc>
                  <a:txBody>
                    <a:bodyPr/>
                    <a:lstStyle/>
                    <a:p>
                      <a:r>
                        <a:rPr lang="fr-FR" sz="1500" dirty="0" smtClean="0">
                          <a:latin typeface="Arial" pitchFamily="34" charset="0"/>
                          <a:cs typeface="Arial" pitchFamily="34" charset="0"/>
                        </a:rPr>
                        <a:t>Fixation</a:t>
                      </a:r>
                      <a:r>
                        <a:rPr lang="fr-FR" sz="1500" baseline="0" dirty="0" smtClean="0">
                          <a:latin typeface="Arial" pitchFamily="34" charset="0"/>
                          <a:cs typeface="Arial" pitchFamily="34" charset="0"/>
                        </a:rPr>
                        <a:t> libre du Capital</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En lien</a:t>
                      </a:r>
                      <a:r>
                        <a:rPr lang="fr-FR" sz="1500" baseline="0" dirty="0" smtClean="0">
                          <a:latin typeface="Arial" pitchFamily="34" charset="0"/>
                          <a:cs typeface="Arial" pitchFamily="34" charset="0"/>
                        </a:rPr>
                        <a:t> avec les m</a:t>
                      </a:r>
                      <a:r>
                        <a:rPr lang="fr-FR" sz="1500" dirty="0" smtClean="0">
                          <a:latin typeface="Arial" pitchFamily="34" charset="0"/>
                          <a:cs typeface="Arial" pitchFamily="34" charset="0"/>
                        </a:rPr>
                        <a:t>oyens</a:t>
                      </a:r>
                      <a:r>
                        <a:rPr lang="fr-FR" sz="1500" baseline="0" dirty="0" smtClean="0">
                          <a:latin typeface="Arial" pitchFamily="34" charset="0"/>
                          <a:cs typeface="Arial" pitchFamily="34" charset="0"/>
                        </a:rPr>
                        <a:t> nécessaires pour démarrer l’activité</a:t>
                      </a:r>
                      <a:endParaRPr lang="fr-FR" sz="1500" dirty="0">
                        <a:latin typeface="Arial" pitchFamily="34" charset="0"/>
                        <a:cs typeface="Arial" pitchFamily="34" charset="0"/>
                      </a:endParaRPr>
                    </a:p>
                  </a:txBody>
                  <a:tcPr/>
                </a:tc>
              </a:tr>
              <a:tr h="557365">
                <a:tc>
                  <a:txBody>
                    <a:bodyPr/>
                    <a:lstStyle/>
                    <a:p>
                      <a:r>
                        <a:rPr lang="fr-FR" sz="1500" dirty="0" smtClean="0">
                          <a:latin typeface="Arial" pitchFamily="34" charset="0"/>
                          <a:cs typeface="Arial" pitchFamily="34" charset="0"/>
                        </a:rPr>
                        <a:t>Responsabilité</a:t>
                      </a:r>
                      <a:r>
                        <a:rPr lang="fr-FR" sz="1500" baseline="0" dirty="0" smtClean="0">
                          <a:latin typeface="Arial" pitchFamily="34" charset="0"/>
                          <a:cs typeface="Arial" pitchFamily="34" charset="0"/>
                        </a:rPr>
                        <a:t> limitée aux apports</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Cautions personnelles</a:t>
                      </a:r>
                    </a:p>
                    <a:p>
                      <a:r>
                        <a:rPr lang="fr-FR" sz="1500" dirty="0" smtClean="0">
                          <a:latin typeface="Arial" pitchFamily="34" charset="0"/>
                          <a:cs typeface="Arial" pitchFamily="34" charset="0"/>
                        </a:rPr>
                        <a:t>Faute de gestion</a:t>
                      </a:r>
                      <a:endParaRPr lang="fr-FR" sz="1500" dirty="0">
                        <a:latin typeface="Arial" pitchFamily="34" charset="0"/>
                        <a:cs typeface="Arial" pitchFamily="34" charset="0"/>
                      </a:endParaRPr>
                    </a:p>
                  </a:txBody>
                  <a:tcPr/>
                </a:tc>
              </a:tr>
              <a:tr h="619205">
                <a:tc>
                  <a:txBody>
                    <a:bodyPr/>
                    <a:lstStyle/>
                    <a:p>
                      <a:r>
                        <a:rPr lang="fr-FR" sz="1500" dirty="0" smtClean="0">
                          <a:latin typeface="Arial" pitchFamily="34" charset="0"/>
                          <a:cs typeface="Arial" pitchFamily="34" charset="0"/>
                        </a:rPr>
                        <a:t>Statuts à rédiger</a:t>
                      </a:r>
                    </a:p>
                    <a:p>
                      <a:r>
                        <a:rPr lang="fr-FR" sz="1500" dirty="0" smtClean="0">
                          <a:latin typeface="Arial" pitchFamily="34" charset="0"/>
                          <a:cs typeface="Arial" pitchFamily="34" charset="0"/>
                        </a:rPr>
                        <a:t>AG</a:t>
                      </a:r>
                      <a:r>
                        <a:rPr lang="fr-FR" sz="1500" baseline="0" dirty="0" smtClean="0">
                          <a:latin typeface="Arial" pitchFamily="34" charset="0"/>
                          <a:cs typeface="Arial" pitchFamily="34" charset="0"/>
                        </a:rPr>
                        <a:t> annuelle obligatoire</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Modèles</a:t>
                      </a:r>
                      <a:r>
                        <a:rPr lang="fr-FR" sz="1500" baseline="0" dirty="0" smtClean="0">
                          <a:latin typeface="Arial" pitchFamily="34" charset="0"/>
                          <a:cs typeface="Arial" pitchFamily="34" charset="0"/>
                        </a:rPr>
                        <a:t> de statut : se faire aider pour la rédaction</a:t>
                      </a:r>
                      <a:endParaRPr lang="fr-FR" sz="1500" dirty="0">
                        <a:latin typeface="Arial" pitchFamily="34" charset="0"/>
                        <a:cs typeface="Arial" pitchFamily="34" charset="0"/>
                      </a:endParaRPr>
                    </a:p>
                  </a:txBody>
                  <a:tcPr/>
                </a:tc>
              </a:tr>
              <a:tr h="1107780">
                <a:tc>
                  <a:txBody>
                    <a:bodyPr/>
                    <a:lstStyle/>
                    <a:p>
                      <a:r>
                        <a:rPr lang="fr-FR" sz="1500" dirty="0" smtClean="0">
                          <a:latin typeface="Arial" pitchFamily="34" charset="0"/>
                          <a:cs typeface="Arial" pitchFamily="34" charset="0"/>
                        </a:rPr>
                        <a:t>Bénéfice</a:t>
                      </a:r>
                      <a:r>
                        <a:rPr lang="fr-FR" sz="1500" baseline="0" dirty="0" smtClean="0">
                          <a:latin typeface="Arial" pitchFamily="34" charset="0"/>
                          <a:cs typeface="Arial" pitchFamily="34" charset="0"/>
                        </a:rPr>
                        <a:t> soumis à :  </a:t>
                      </a:r>
                    </a:p>
                    <a:p>
                      <a:pPr marL="285750" indent="-285750">
                        <a:buFont typeface="Wingdings" pitchFamily="2" charset="2"/>
                        <a:buChar char="§"/>
                      </a:pPr>
                      <a:r>
                        <a:rPr lang="fr-FR" sz="1500" baseline="0" dirty="0" smtClean="0">
                          <a:latin typeface="Arial" pitchFamily="34" charset="0"/>
                          <a:cs typeface="Arial" pitchFamily="34" charset="0"/>
                        </a:rPr>
                        <a:t>Impôt sur les Revenus (IR) pour EURL</a:t>
                      </a:r>
                    </a:p>
                    <a:p>
                      <a:pPr marL="285750" indent="-285750">
                        <a:buFont typeface="Wingdings" pitchFamily="2" charset="2"/>
                        <a:buChar char="§"/>
                      </a:pPr>
                      <a:r>
                        <a:rPr lang="fr-FR" sz="1500" baseline="0" dirty="0" smtClean="0">
                          <a:latin typeface="Arial" pitchFamily="34" charset="0"/>
                          <a:cs typeface="Arial" pitchFamily="34" charset="0"/>
                        </a:rPr>
                        <a:t>Impôt sur les sociétés pour la SARL ou EURL ayant opté pour l’IS </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La</a:t>
                      </a:r>
                      <a:r>
                        <a:rPr lang="fr-FR" sz="1500" baseline="0" dirty="0" smtClean="0">
                          <a:latin typeface="Arial" pitchFamily="34" charset="0"/>
                          <a:cs typeface="Arial" pitchFamily="34" charset="0"/>
                        </a:rPr>
                        <a:t> rémunération perçue par le gérant soumise à l’IR</a:t>
                      </a:r>
                    </a:p>
                    <a:p>
                      <a:r>
                        <a:rPr lang="fr-FR" sz="1500" baseline="0" dirty="0" smtClean="0">
                          <a:latin typeface="Arial" pitchFamily="34" charset="0"/>
                          <a:cs typeface="Arial" pitchFamily="34" charset="0"/>
                        </a:rPr>
                        <a:t>Les dividendes perçus par les associés soumis à l’IR</a:t>
                      </a:r>
                      <a:endParaRPr lang="fr-FR" sz="1500" dirty="0">
                        <a:latin typeface="Arial" pitchFamily="34" charset="0"/>
                        <a:cs typeface="Arial" pitchFamily="34" charset="0"/>
                      </a:endParaRPr>
                    </a:p>
                  </a:txBody>
                  <a:tcPr/>
                </a:tc>
              </a:tr>
            </a:tbl>
          </a:graphicData>
        </a:graphic>
      </p:graphicFrame>
      <p:grpSp>
        <p:nvGrpSpPr>
          <p:cNvPr id="44" name="Groupe 43"/>
          <p:cNvGrpSpPr/>
          <p:nvPr/>
        </p:nvGrpSpPr>
        <p:grpSpPr>
          <a:xfrm>
            <a:off x="264368" y="3923409"/>
            <a:ext cx="1264061" cy="1222785"/>
            <a:chOff x="1835034" y="2764544"/>
            <a:chExt cx="1507470" cy="1527484"/>
          </a:xfrm>
          <a:scene3d>
            <a:camera prst="orthographicFront"/>
            <a:lightRig rig="flat" dir="t"/>
          </a:scene3d>
        </p:grpSpPr>
        <p:sp>
          <p:nvSpPr>
            <p:cNvPr id="45" name="Ellipse 44"/>
            <p:cNvSpPr/>
            <p:nvPr/>
          </p:nvSpPr>
          <p:spPr>
            <a:xfrm>
              <a:off x="1835034" y="2764544"/>
              <a:ext cx="1507470" cy="1527484"/>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6" name="Ellipse 12"/>
            <p:cNvSpPr/>
            <p:nvPr/>
          </p:nvSpPr>
          <p:spPr>
            <a:xfrm>
              <a:off x="1913543" y="2971911"/>
              <a:ext cx="1130115" cy="10012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2000" dirty="0" smtClean="0">
                  <a:latin typeface="Arial" pitchFamily="34" charset="0"/>
                  <a:cs typeface="Arial" pitchFamily="34" charset="0"/>
                  <a:hlinkClick r:id="rId5"/>
                </a:rPr>
                <a:t>Modèle Statut</a:t>
              </a:r>
              <a:endParaRPr lang="fr-FR" sz="2000" dirty="0" smtClean="0">
                <a:latin typeface="Arial" pitchFamily="34" charset="0"/>
                <a:cs typeface="Arial" pitchFamily="34" charset="0"/>
              </a:endParaRPr>
            </a:p>
          </p:txBody>
        </p:sp>
      </p:grpSp>
      <p:grpSp>
        <p:nvGrpSpPr>
          <p:cNvPr id="21" name="Groupe 20"/>
          <p:cNvGrpSpPr/>
          <p:nvPr/>
        </p:nvGrpSpPr>
        <p:grpSpPr>
          <a:xfrm>
            <a:off x="969757" y="5842804"/>
            <a:ext cx="5834663" cy="470629"/>
            <a:chOff x="969757" y="5842804"/>
            <a:chExt cx="5834663" cy="470629"/>
          </a:xfrm>
        </p:grpSpPr>
        <p:sp>
          <p:nvSpPr>
            <p:cNvPr id="22" name="ZoneTexte 21"/>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6" action="ppaction://hlinksldjump"/>
                </a:rPr>
                <a:t>Formes</a:t>
              </a:r>
              <a:r>
                <a:rPr lang="fr-FR" altLang="fr-FR" sz="800" b="1" dirty="0" smtClean="0">
                  <a:latin typeface="Arial" pitchFamily="34" charset="0"/>
                  <a:cs typeface="Arial" pitchFamily="34" charset="0"/>
                  <a:hlinkClick r:id="rId6" action="ppaction://hlinksldjump"/>
                </a:rPr>
                <a:t> </a:t>
              </a:r>
              <a:r>
                <a:rPr lang="fr-FR" altLang="fr-FR" sz="800" dirty="0" smtClean="0">
                  <a:latin typeface="Arial" pitchFamily="34" charset="0"/>
                  <a:cs typeface="Arial" pitchFamily="34" charset="0"/>
                  <a:hlinkClick r:id="rId6"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3" name="ZoneTexte 22"/>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Régime fiscal </a:t>
              </a:r>
              <a:endParaRPr lang="fr-FR" altLang="fr-FR" sz="800" dirty="0" smtClean="0">
                <a:latin typeface="Arial" pitchFamily="34" charset="0"/>
                <a:cs typeface="Arial" pitchFamily="34" charset="0"/>
              </a:endParaRPr>
            </a:p>
          </p:txBody>
        </p:sp>
        <p:sp>
          <p:nvSpPr>
            <p:cNvPr id="24" name="ZoneTexte 23"/>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 </a:t>
              </a:r>
              <a:r>
                <a:rPr lang="fr-FR" altLang="fr-FR" sz="800" dirty="0">
                  <a:latin typeface="Arial" pitchFamily="34" charset="0"/>
                  <a:cs typeface="Arial" pitchFamily="34" charset="0"/>
                  <a:hlinkClick r:id="rId8" action="ppaction://hlinksldjump"/>
                </a:rPr>
                <a:t>R</a:t>
              </a:r>
              <a:r>
                <a:rPr lang="fr-FR" altLang="fr-FR" sz="800" dirty="0" smtClean="0">
                  <a:latin typeface="Arial" pitchFamily="34" charset="0"/>
                  <a:cs typeface="Arial" pitchFamily="34" charset="0"/>
                  <a:hlinkClick r:id="rId8" action="ppaction://hlinksldjump"/>
                </a:rPr>
                <a:t>égime social </a:t>
              </a:r>
              <a:endParaRPr lang="fr-FR" altLang="fr-FR" sz="800" dirty="0" smtClean="0">
                <a:latin typeface="Arial" pitchFamily="34" charset="0"/>
                <a:cs typeface="Arial" pitchFamily="34" charset="0"/>
              </a:endParaRPr>
            </a:p>
          </p:txBody>
        </p:sp>
        <p:sp>
          <p:nvSpPr>
            <p:cNvPr id="25" name="ZoneTexte 24"/>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Comparaison </a:t>
              </a:r>
              <a:endParaRPr lang="fr-FR" altLang="fr-FR" sz="800" dirty="0" smtClean="0">
                <a:latin typeface="Arial" pitchFamily="34" charset="0"/>
                <a:cs typeface="Arial" pitchFamily="34" charset="0"/>
              </a:endParaRPr>
            </a:p>
          </p:txBody>
        </p:sp>
        <p:sp>
          <p:nvSpPr>
            <p:cNvPr id="26" name="ZoneTexte 25"/>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0" action="ppaction://hlinksldjump"/>
                </a:rPr>
                <a:t>G</a:t>
              </a:r>
              <a:r>
                <a:rPr lang="fr-FR" altLang="fr-FR" sz="800" dirty="0" smtClean="0">
                  <a:latin typeface="Arial" pitchFamily="34" charset="0"/>
                  <a:cs typeface="Arial" pitchFamily="34" charset="0"/>
                  <a:hlinkClick r:id="rId10" action="ppaction://hlinksldjump"/>
                </a:rPr>
                <a:t>estion </a:t>
              </a:r>
              <a:endParaRPr lang="fr-FR" altLang="fr-FR" sz="800" dirty="0">
                <a:latin typeface="Arial" pitchFamily="34" charset="0"/>
                <a:cs typeface="Arial" pitchFamily="34" charset="0"/>
              </a:endParaRPr>
            </a:p>
          </p:txBody>
        </p:sp>
        <p:sp>
          <p:nvSpPr>
            <p:cNvPr id="27" name="ZoneTexte 26"/>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Formalités d’immatriculation </a:t>
              </a:r>
              <a:endParaRPr lang="fr-FR" altLang="fr-FR" sz="800" dirty="0">
                <a:latin typeface="Arial" pitchFamily="34" charset="0"/>
                <a:cs typeface="Arial" pitchFamily="34" charset="0"/>
              </a:endParaRPr>
            </a:p>
          </p:txBody>
        </p:sp>
        <p:sp>
          <p:nvSpPr>
            <p:cNvPr id="28" name="ZoneTexte 27"/>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3" action="ppaction://hlinksldjump"/>
                </a:rPr>
                <a:t>R</a:t>
              </a:r>
              <a:r>
                <a:rPr lang="fr-FR" altLang="fr-FR" sz="800" dirty="0" smtClean="0">
                  <a:latin typeface="Arial" pitchFamily="34" charset="0"/>
                  <a:cs typeface="Arial" pitchFamily="34" charset="0"/>
                  <a:hlinkClick r:id="rId13"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991836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SAS - SASU</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18</a:t>
            </a:fld>
            <a:endParaRPr lang="fr-FR" dirty="0"/>
          </a:p>
        </p:txBody>
      </p:sp>
      <p:sp>
        <p:nvSpPr>
          <p:cNvPr id="17" name="Espace réservé du numéro de diapositive 5"/>
          <p:cNvSpPr txBox="1">
            <a:spLocks/>
          </p:cNvSpPr>
          <p:nvPr/>
        </p:nvSpPr>
        <p:spPr>
          <a:xfrm>
            <a:off x="8077200" y="5876925"/>
            <a:ext cx="1066800" cy="981075"/>
          </a:xfrm>
          <a:prstGeom prst="rect">
            <a:avLst/>
          </a:prstGeom>
        </p:spPr>
        <p:txBody>
          <a:bodyPr anchor="ctr"/>
          <a:lstStyle>
            <a:defPPr>
              <a:defRPr lang="fr-FR"/>
            </a:defPPr>
            <a:lvl1pPr algn="ctr"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6FB1357B-4ECE-594C-B396-EDD440BB5D69}" type="slidenum">
              <a:rPr lang="fr-FR" smtClean="0"/>
              <a:pPr>
                <a:defRPr/>
              </a:pPr>
              <a:t>18</a:t>
            </a:fld>
            <a:endParaRPr lang="fr-FR" dirty="0"/>
          </a:p>
        </p:txBody>
      </p:sp>
      <p:pic>
        <p:nvPicPr>
          <p:cNvPr id="18" name="Image 17"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9" name="Image 18" descr="LigneSeparationLongue.jpg"/>
          <p:cNvPicPr>
            <a:picLocks noChangeAspect="1"/>
          </p:cNvPicPr>
          <p:nvPr/>
        </p:nvPicPr>
        <p:blipFill>
          <a:blip r:embed="rId4"/>
          <a:stretch>
            <a:fillRect/>
          </a:stretch>
        </p:blipFill>
        <p:spPr>
          <a:xfrm>
            <a:off x="0" y="5828648"/>
            <a:ext cx="9144000" cy="42858"/>
          </a:xfrm>
          <a:prstGeom prst="rect">
            <a:avLst/>
          </a:prstGeom>
        </p:spPr>
      </p:pic>
      <p:graphicFrame>
        <p:nvGraphicFramePr>
          <p:cNvPr id="42" name="Tableau 41"/>
          <p:cNvGraphicFramePr>
            <a:graphicFrameLocks noGrp="1"/>
          </p:cNvGraphicFramePr>
          <p:nvPr>
            <p:extLst>
              <p:ext uri="{D42A27DB-BD31-4B8C-83A1-F6EECF244321}">
                <p14:modId xmlns:p14="http://schemas.microsoft.com/office/powerpoint/2010/main" val="1935257869"/>
              </p:ext>
            </p:extLst>
          </p:nvPr>
        </p:nvGraphicFramePr>
        <p:xfrm>
          <a:off x="1457252" y="1115010"/>
          <a:ext cx="7450666" cy="4552875"/>
        </p:xfrm>
        <a:graphic>
          <a:graphicData uri="http://schemas.openxmlformats.org/drawingml/2006/table">
            <a:tbl>
              <a:tblPr firstRow="1" bandRow="1">
                <a:tableStyleId>{912C8C85-51F0-491E-9774-3900AFEF0FD7}</a:tableStyleId>
              </a:tblPr>
              <a:tblGrid>
                <a:gridCol w="4231133"/>
                <a:gridCol w="3219533"/>
              </a:tblGrid>
              <a:tr h="517608">
                <a:tc>
                  <a:txBody>
                    <a:bodyPr/>
                    <a:lstStyle/>
                    <a:p>
                      <a:pPr algn="ctr"/>
                      <a:r>
                        <a:rPr lang="fr-FR" sz="1500" dirty="0" smtClean="0">
                          <a:latin typeface="Arial" pitchFamily="34" charset="0"/>
                          <a:cs typeface="Arial" pitchFamily="34" charset="0"/>
                        </a:rPr>
                        <a:t>Caractéristiques</a:t>
                      </a:r>
                      <a:endParaRPr lang="fr-FR" sz="1500" dirty="0">
                        <a:latin typeface="Arial" pitchFamily="34" charset="0"/>
                        <a:cs typeface="Arial" pitchFamily="34" charset="0"/>
                      </a:endParaRPr>
                    </a:p>
                  </a:txBody>
                  <a:tcPr/>
                </a:tc>
                <a:tc>
                  <a:txBody>
                    <a:bodyPr/>
                    <a:lstStyle/>
                    <a:p>
                      <a:pPr algn="ctr"/>
                      <a:r>
                        <a:rPr lang="fr-FR" sz="1500" dirty="0" smtClean="0">
                          <a:latin typeface="Arial" pitchFamily="34" charset="0"/>
                          <a:cs typeface="Arial" pitchFamily="34" charset="0"/>
                        </a:rPr>
                        <a:t>Ne</a:t>
                      </a:r>
                      <a:r>
                        <a:rPr lang="fr-FR" sz="1500" baseline="0" dirty="0" smtClean="0">
                          <a:latin typeface="Arial" pitchFamily="34" charset="0"/>
                          <a:cs typeface="Arial" pitchFamily="34" charset="0"/>
                        </a:rPr>
                        <a:t> pas oublier</a:t>
                      </a:r>
                      <a:endParaRPr lang="fr-FR" sz="1500" dirty="0">
                        <a:latin typeface="Arial" pitchFamily="34" charset="0"/>
                        <a:cs typeface="Arial" pitchFamily="34" charset="0"/>
                      </a:endParaRPr>
                    </a:p>
                  </a:txBody>
                  <a:tcPr/>
                </a:tc>
              </a:tr>
              <a:tr h="537582">
                <a:tc>
                  <a:txBody>
                    <a:bodyPr/>
                    <a:lstStyle/>
                    <a:p>
                      <a:r>
                        <a:rPr lang="fr-FR" sz="1500" dirty="0" smtClean="0">
                          <a:latin typeface="Arial" pitchFamily="34" charset="0"/>
                          <a:cs typeface="Arial" pitchFamily="34" charset="0"/>
                        </a:rPr>
                        <a:t>1 associé minimum / pas de maximum</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Statut</a:t>
                      </a:r>
                      <a:r>
                        <a:rPr lang="fr-FR" sz="1500" baseline="0" dirty="0" smtClean="0">
                          <a:latin typeface="Arial" pitchFamily="34" charset="0"/>
                          <a:cs typeface="Arial" pitchFamily="34" charset="0"/>
                        </a:rPr>
                        <a:t> du conjoint</a:t>
                      </a:r>
                      <a:endParaRPr lang="fr-FR" sz="1500" dirty="0">
                        <a:latin typeface="Arial" pitchFamily="34" charset="0"/>
                        <a:cs typeface="Arial" pitchFamily="34" charset="0"/>
                      </a:endParaRPr>
                    </a:p>
                  </a:txBody>
                  <a:tcPr/>
                </a:tc>
              </a:tr>
              <a:tr h="567112">
                <a:tc>
                  <a:txBody>
                    <a:bodyPr/>
                    <a:lstStyle/>
                    <a:p>
                      <a:r>
                        <a:rPr lang="fr-FR" sz="1500" dirty="0" smtClean="0">
                          <a:latin typeface="Arial" pitchFamily="34" charset="0"/>
                          <a:cs typeface="Arial" pitchFamily="34" charset="0"/>
                        </a:rPr>
                        <a:t>Décision par le</a:t>
                      </a:r>
                      <a:r>
                        <a:rPr lang="fr-FR" sz="1500" baseline="0" dirty="0" smtClean="0">
                          <a:latin typeface="Arial" pitchFamily="34" charset="0"/>
                          <a:cs typeface="Arial" pitchFamily="34" charset="0"/>
                        </a:rPr>
                        <a:t> Président ou le Directeur général</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Assimilé</a:t>
                      </a:r>
                      <a:r>
                        <a:rPr lang="fr-FR" sz="1500" baseline="0" dirty="0" smtClean="0">
                          <a:latin typeface="Arial" pitchFamily="34" charset="0"/>
                          <a:cs typeface="Arial" pitchFamily="34" charset="0"/>
                        </a:rPr>
                        <a:t> Salarié</a:t>
                      </a:r>
                      <a:endParaRPr lang="fr-FR" sz="1500" dirty="0">
                        <a:latin typeface="Arial" pitchFamily="34" charset="0"/>
                        <a:cs typeface="Arial" pitchFamily="34" charset="0"/>
                      </a:endParaRPr>
                    </a:p>
                  </a:txBody>
                  <a:tcPr/>
                </a:tc>
              </a:tr>
              <a:tr h="567112">
                <a:tc>
                  <a:txBody>
                    <a:bodyPr/>
                    <a:lstStyle/>
                    <a:p>
                      <a:r>
                        <a:rPr lang="fr-FR" sz="1500" dirty="0" smtClean="0">
                          <a:latin typeface="Arial" pitchFamily="34" charset="0"/>
                          <a:cs typeface="Arial" pitchFamily="34" charset="0"/>
                        </a:rPr>
                        <a:t>Fixation</a:t>
                      </a:r>
                      <a:r>
                        <a:rPr lang="fr-FR" sz="1500" baseline="0" dirty="0" smtClean="0">
                          <a:latin typeface="Arial" pitchFamily="34" charset="0"/>
                          <a:cs typeface="Arial" pitchFamily="34" charset="0"/>
                        </a:rPr>
                        <a:t> libre du Capital</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En lien</a:t>
                      </a:r>
                      <a:r>
                        <a:rPr lang="fr-FR" sz="1500" baseline="0" dirty="0" smtClean="0">
                          <a:latin typeface="Arial" pitchFamily="34" charset="0"/>
                          <a:cs typeface="Arial" pitchFamily="34" charset="0"/>
                        </a:rPr>
                        <a:t> avec les m</a:t>
                      </a:r>
                      <a:r>
                        <a:rPr lang="fr-FR" sz="1500" dirty="0" smtClean="0">
                          <a:latin typeface="Arial" pitchFamily="34" charset="0"/>
                          <a:cs typeface="Arial" pitchFamily="34" charset="0"/>
                        </a:rPr>
                        <a:t>oyens</a:t>
                      </a:r>
                      <a:r>
                        <a:rPr lang="fr-FR" sz="1500" baseline="0" dirty="0" smtClean="0">
                          <a:latin typeface="Arial" pitchFamily="34" charset="0"/>
                          <a:cs typeface="Arial" pitchFamily="34" charset="0"/>
                        </a:rPr>
                        <a:t> nécessaires pour démarrer l’activité</a:t>
                      </a:r>
                      <a:endParaRPr lang="fr-FR" sz="1500" dirty="0">
                        <a:latin typeface="Arial" pitchFamily="34" charset="0"/>
                        <a:cs typeface="Arial" pitchFamily="34" charset="0"/>
                      </a:endParaRPr>
                    </a:p>
                  </a:txBody>
                  <a:tcPr/>
                </a:tc>
              </a:tr>
              <a:tr h="567112">
                <a:tc>
                  <a:txBody>
                    <a:bodyPr/>
                    <a:lstStyle/>
                    <a:p>
                      <a:r>
                        <a:rPr lang="fr-FR" sz="1500" dirty="0" smtClean="0">
                          <a:latin typeface="Arial" pitchFamily="34" charset="0"/>
                          <a:cs typeface="Arial" pitchFamily="34" charset="0"/>
                        </a:rPr>
                        <a:t>Responsabilité</a:t>
                      </a:r>
                      <a:r>
                        <a:rPr lang="fr-FR" sz="1500" baseline="0" dirty="0" smtClean="0">
                          <a:latin typeface="Arial" pitchFamily="34" charset="0"/>
                          <a:cs typeface="Arial" pitchFamily="34" charset="0"/>
                        </a:rPr>
                        <a:t> limitée aux apports</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Cautions personnelles</a:t>
                      </a:r>
                    </a:p>
                  </a:txBody>
                  <a:tcPr/>
                </a:tc>
              </a:tr>
              <a:tr h="630034">
                <a:tc>
                  <a:txBody>
                    <a:bodyPr/>
                    <a:lstStyle/>
                    <a:p>
                      <a:r>
                        <a:rPr lang="fr-FR" sz="1500" dirty="0" smtClean="0">
                          <a:latin typeface="Arial" pitchFamily="34" charset="0"/>
                          <a:cs typeface="Arial" pitchFamily="34" charset="0"/>
                        </a:rPr>
                        <a:t>Statuts à rédiger</a:t>
                      </a:r>
                    </a:p>
                    <a:p>
                      <a:r>
                        <a:rPr lang="fr-FR" sz="1500" dirty="0" smtClean="0">
                          <a:latin typeface="Arial" pitchFamily="34" charset="0"/>
                          <a:cs typeface="Arial" pitchFamily="34" charset="0"/>
                        </a:rPr>
                        <a:t>AG</a:t>
                      </a:r>
                      <a:r>
                        <a:rPr lang="fr-FR" sz="1500" baseline="0" dirty="0" smtClean="0">
                          <a:latin typeface="Arial" pitchFamily="34" charset="0"/>
                          <a:cs typeface="Arial" pitchFamily="34" charset="0"/>
                        </a:rPr>
                        <a:t> annuelle obligatoire</a:t>
                      </a:r>
                      <a:endParaRPr lang="fr-FR" sz="1500" dirty="0">
                        <a:latin typeface="Arial" pitchFamily="34" charset="0"/>
                        <a:cs typeface="Arial" pitchFamily="34" charset="0"/>
                      </a:endParaRPr>
                    </a:p>
                  </a:txBody>
                  <a:tcPr/>
                </a:tc>
                <a:tc>
                  <a:txBody>
                    <a:bodyPr/>
                    <a:lstStyle/>
                    <a:p>
                      <a:r>
                        <a:rPr lang="fr-FR" sz="1500" baseline="0" dirty="0" smtClean="0">
                          <a:latin typeface="Arial" pitchFamily="34" charset="0"/>
                          <a:cs typeface="Arial" pitchFamily="34" charset="0"/>
                        </a:rPr>
                        <a:t>Se faire aider pour la rédaction</a:t>
                      </a:r>
                      <a:endParaRPr lang="fr-FR" sz="1500" dirty="0">
                        <a:latin typeface="Arial" pitchFamily="34" charset="0"/>
                        <a:cs typeface="Arial" pitchFamily="34" charset="0"/>
                      </a:endParaRPr>
                    </a:p>
                  </a:txBody>
                  <a:tcPr/>
                </a:tc>
              </a:tr>
              <a:tr h="1166315">
                <a:tc>
                  <a:txBody>
                    <a:bodyPr/>
                    <a:lstStyle/>
                    <a:p>
                      <a:r>
                        <a:rPr lang="fr-FR" sz="1500" dirty="0" smtClean="0">
                          <a:latin typeface="Arial" pitchFamily="34" charset="0"/>
                          <a:cs typeface="Arial" pitchFamily="34" charset="0"/>
                        </a:rPr>
                        <a:t>Bénéfice</a:t>
                      </a:r>
                      <a:r>
                        <a:rPr lang="fr-FR" sz="1500" baseline="0" dirty="0" smtClean="0">
                          <a:latin typeface="Arial" pitchFamily="34" charset="0"/>
                          <a:cs typeface="Arial" pitchFamily="34" charset="0"/>
                        </a:rPr>
                        <a:t> soumis à l’Impôt sur les Sociétés</a:t>
                      </a:r>
                      <a:endParaRPr lang="fr-FR" sz="1500" dirty="0">
                        <a:latin typeface="Arial" pitchFamily="34" charset="0"/>
                        <a:cs typeface="Arial" pitchFamily="34" charset="0"/>
                      </a:endParaRPr>
                    </a:p>
                  </a:txBody>
                  <a:tcPr/>
                </a:tc>
                <a:tc>
                  <a:txBody>
                    <a:bodyPr/>
                    <a:lstStyle/>
                    <a:p>
                      <a:r>
                        <a:rPr lang="fr-FR" sz="1500" dirty="0" smtClean="0">
                          <a:latin typeface="Arial" pitchFamily="34" charset="0"/>
                          <a:cs typeface="Arial" pitchFamily="34" charset="0"/>
                        </a:rPr>
                        <a:t>La</a:t>
                      </a:r>
                      <a:r>
                        <a:rPr lang="fr-FR" sz="1500" baseline="0" dirty="0" smtClean="0">
                          <a:latin typeface="Arial" pitchFamily="34" charset="0"/>
                          <a:cs typeface="Arial" pitchFamily="34" charset="0"/>
                        </a:rPr>
                        <a:t> rémunération perçue par le Président/Directeur soumise à l’IR</a:t>
                      </a:r>
                    </a:p>
                    <a:p>
                      <a:r>
                        <a:rPr lang="fr-FR" sz="1500" baseline="0" dirty="0" smtClean="0">
                          <a:latin typeface="Arial" pitchFamily="34" charset="0"/>
                          <a:cs typeface="Arial" pitchFamily="34" charset="0"/>
                        </a:rPr>
                        <a:t>Les dividendes perçus par les associés soumis à l’IR</a:t>
                      </a:r>
                      <a:endParaRPr lang="fr-FR" sz="1500" dirty="0">
                        <a:latin typeface="Arial" pitchFamily="34" charset="0"/>
                        <a:cs typeface="Arial" pitchFamily="34" charset="0"/>
                      </a:endParaRPr>
                    </a:p>
                  </a:txBody>
                  <a:tcPr/>
                </a:tc>
              </a:tr>
            </a:tbl>
          </a:graphicData>
        </a:graphic>
      </p:graphicFrame>
      <p:grpSp>
        <p:nvGrpSpPr>
          <p:cNvPr id="16" name="Groupe 15"/>
          <p:cNvGrpSpPr/>
          <p:nvPr/>
        </p:nvGrpSpPr>
        <p:grpSpPr>
          <a:xfrm>
            <a:off x="969757" y="5842804"/>
            <a:ext cx="5834663" cy="470629"/>
            <a:chOff x="969757" y="5842804"/>
            <a:chExt cx="5834663" cy="470629"/>
          </a:xfrm>
        </p:grpSpPr>
        <p:sp>
          <p:nvSpPr>
            <p:cNvPr id="20" name="ZoneTexte 19"/>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5" action="ppaction://hlinksldjump"/>
                </a:rPr>
                <a:t>Formes</a:t>
              </a:r>
              <a:r>
                <a:rPr lang="fr-FR" altLang="fr-FR" sz="800" b="1" dirty="0" smtClean="0">
                  <a:latin typeface="Arial" pitchFamily="34" charset="0"/>
                  <a:cs typeface="Arial" pitchFamily="34" charset="0"/>
                  <a:hlinkClick r:id="rId5" action="ppaction://hlinksldjump"/>
                </a:rPr>
                <a:t> </a:t>
              </a:r>
              <a:r>
                <a:rPr lang="fr-FR" altLang="fr-FR" sz="800" dirty="0" smtClean="0">
                  <a:latin typeface="Arial" pitchFamily="34" charset="0"/>
                  <a:cs typeface="Arial" pitchFamily="34" charset="0"/>
                  <a:hlinkClick r:id="rId5"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1" name="ZoneTexte 20"/>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6" action="ppaction://hlinksldjump"/>
                </a:rPr>
                <a:t>Régime fiscal </a:t>
              </a:r>
              <a:endParaRPr lang="fr-FR" altLang="fr-FR" sz="800" dirty="0" smtClean="0">
                <a:latin typeface="Arial" pitchFamily="34" charset="0"/>
                <a:cs typeface="Arial" pitchFamily="34" charset="0"/>
              </a:endParaRPr>
            </a:p>
          </p:txBody>
        </p:sp>
        <p:sp>
          <p:nvSpPr>
            <p:cNvPr id="22" name="ZoneTexte 21"/>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 </a:t>
              </a:r>
              <a:r>
                <a:rPr lang="fr-FR" altLang="fr-FR" sz="800" dirty="0">
                  <a:latin typeface="Arial" pitchFamily="34" charset="0"/>
                  <a:cs typeface="Arial" pitchFamily="34" charset="0"/>
                  <a:hlinkClick r:id="rId7" action="ppaction://hlinksldjump"/>
                </a:rPr>
                <a:t>R</a:t>
              </a:r>
              <a:r>
                <a:rPr lang="fr-FR" altLang="fr-FR" sz="800" dirty="0" smtClean="0">
                  <a:latin typeface="Arial" pitchFamily="34" charset="0"/>
                  <a:cs typeface="Arial" pitchFamily="34" charset="0"/>
                  <a:hlinkClick r:id="rId7" action="ppaction://hlinksldjump"/>
                </a:rPr>
                <a:t>égime social </a:t>
              </a:r>
              <a:endParaRPr lang="fr-FR" altLang="fr-FR" sz="800" dirty="0" smtClean="0">
                <a:latin typeface="Arial" pitchFamily="34" charset="0"/>
                <a:cs typeface="Arial" pitchFamily="34" charset="0"/>
              </a:endParaRPr>
            </a:p>
          </p:txBody>
        </p:sp>
        <p:sp>
          <p:nvSpPr>
            <p:cNvPr id="23" name="ZoneTexte 22"/>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Comparaison </a:t>
              </a:r>
              <a:endParaRPr lang="fr-FR" altLang="fr-FR" sz="800" dirty="0" smtClean="0">
                <a:latin typeface="Arial" pitchFamily="34" charset="0"/>
                <a:cs typeface="Arial" pitchFamily="34" charset="0"/>
              </a:endParaRPr>
            </a:p>
          </p:txBody>
        </p:sp>
        <p:sp>
          <p:nvSpPr>
            <p:cNvPr id="24" name="ZoneTexte 23"/>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9" action="ppaction://hlinksldjump"/>
                </a:rPr>
                <a:t>G</a:t>
              </a:r>
              <a:r>
                <a:rPr lang="fr-FR" altLang="fr-FR" sz="800" dirty="0" smtClean="0">
                  <a:latin typeface="Arial" pitchFamily="34" charset="0"/>
                  <a:cs typeface="Arial" pitchFamily="34" charset="0"/>
                  <a:hlinkClick r:id="rId9" action="ppaction://hlinksldjump"/>
                </a:rPr>
                <a:t>estion </a:t>
              </a:r>
              <a:endParaRPr lang="fr-FR" altLang="fr-FR" sz="800" dirty="0">
                <a:latin typeface="Arial" pitchFamily="34" charset="0"/>
                <a:cs typeface="Arial" pitchFamily="34" charset="0"/>
              </a:endParaRPr>
            </a:p>
          </p:txBody>
        </p:sp>
        <p:sp>
          <p:nvSpPr>
            <p:cNvPr id="25" name="ZoneTexte 24"/>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Formalités d’immatriculation </a:t>
              </a:r>
              <a:endParaRPr lang="fr-FR" altLang="fr-FR" sz="800" dirty="0">
                <a:latin typeface="Arial" pitchFamily="34" charset="0"/>
                <a:cs typeface="Arial" pitchFamily="34" charset="0"/>
              </a:endParaRPr>
            </a:p>
          </p:txBody>
        </p:sp>
        <p:sp>
          <p:nvSpPr>
            <p:cNvPr id="26" name="ZoneTexte 25"/>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1"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926012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b="1" dirty="0"/>
              <a:t>L</a:t>
            </a:r>
            <a:r>
              <a:rPr b="1" dirty="0" smtClean="0"/>
              <a:t>e régime fiscal de l'entreprise </a:t>
            </a:r>
            <a:br>
              <a:rPr b="1" dirty="0" smtClean="0"/>
            </a:br>
            <a:r>
              <a:rPr lang="fr-FR" b="1" dirty="0" smtClean="0"/>
              <a:t>artisanale</a:t>
            </a:r>
            <a:endParaRPr lang="fr-FR" dirty="0"/>
          </a:p>
        </p:txBody>
      </p:sp>
      <p:pic>
        <p:nvPicPr>
          <p:cNvPr id="6" name="Image 5" descr="Logo-provisoire-Auvergne-Rhone-Alpes-sans-contour-800px.png">
            <a:hlinkClick r:id="rId2" action="ppaction://hlinksldjump"/>
          </p:cNvPr>
          <p:cNvPicPr>
            <a:picLocks noChangeAspect="1"/>
          </p:cNvPicPr>
          <p:nvPr/>
        </p:nvPicPr>
        <p:blipFill>
          <a:blip r:embed="rId3"/>
          <a:stretch>
            <a:fillRect/>
          </a:stretch>
        </p:blipFill>
        <p:spPr>
          <a:xfrm>
            <a:off x="5835416" y="160774"/>
            <a:ext cx="1409924" cy="13464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4500" y="1433822"/>
            <a:ext cx="7803675" cy="3921949"/>
          </a:xfrm>
        </p:spPr>
        <p:txBody>
          <a:bodyPr/>
          <a:lstStyle/>
          <a:p>
            <a:pPr>
              <a:lnSpc>
                <a:spcPct val="150000"/>
              </a:lnSpc>
            </a:pPr>
            <a:r>
              <a:rPr lang="fr-FR" dirty="0" smtClean="0">
                <a:latin typeface="Arial" pitchFamily="34" charset="0"/>
                <a:cs typeface="Arial" pitchFamily="34" charset="0"/>
                <a:hlinkClick r:id="rId2" action="ppaction://hlinksldjump"/>
              </a:rPr>
              <a:t>Les formes juridiques de l’entreprise artisanale</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3" action="ppaction://hlinksldjump"/>
              </a:rPr>
              <a:t>Le régime fiscal de l’entreprise artisanale au réel</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4" action="ppaction://hlinksldjump"/>
              </a:rPr>
              <a:t>Le régime social de l’entreprise artisanale au réel</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5" action="ppaction://hlinksldjump"/>
              </a:rPr>
              <a:t>Comparatifs</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6" action="ppaction://hlinksldjump"/>
              </a:rPr>
              <a:t>La gestion de l’entreprise artisanale </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7" action="ppaction://hlinksldjump"/>
              </a:rPr>
              <a:t>Les formalités d’immatriculation </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8" action="ppaction://hlinksldjump"/>
              </a:rPr>
              <a:t>Les ressources humaines</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9" action="ppaction://hlinksldjump"/>
              </a:rPr>
              <a:t>Exercices</a:t>
            </a:r>
            <a:endParaRPr lang="fr-FR" dirty="0" smtClean="0">
              <a:latin typeface="Arial" pitchFamily="34" charset="0"/>
              <a:cs typeface="Arial" pitchFamily="34" charset="0"/>
            </a:endParaRPr>
          </a:p>
          <a:p>
            <a:pPr>
              <a:lnSpc>
                <a:spcPct val="150000"/>
              </a:lnSpc>
            </a:pPr>
            <a:r>
              <a:rPr lang="fr-FR" dirty="0" smtClean="0">
                <a:latin typeface="Arial" pitchFamily="34" charset="0"/>
                <a:cs typeface="Arial" pitchFamily="34" charset="0"/>
                <a:hlinkClick r:id="rId10" action="ppaction://hlinksldjump"/>
              </a:rPr>
              <a:t>Exemples de bulletins de salaire</a:t>
            </a:r>
            <a:endParaRPr lang="fr-FR" dirty="0">
              <a:latin typeface="Arial" pitchFamily="34" charset="0"/>
              <a:cs typeface="Arial" pitchFamily="34" charset="0"/>
            </a:endParaRPr>
          </a:p>
        </p:txBody>
      </p:sp>
      <p:sp>
        <p:nvSpPr>
          <p:cNvPr id="3" name="Titre 2"/>
          <p:cNvSpPr>
            <a:spLocks noGrp="1"/>
          </p:cNvSpPr>
          <p:nvPr>
            <p:ph type="title"/>
          </p:nvPr>
        </p:nvSpPr>
        <p:spPr/>
        <p:txBody>
          <a:bodyPr/>
          <a:lstStyle/>
          <a:p>
            <a:r>
              <a:rPr lang="fr-FR" dirty="0" smtClean="0"/>
              <a:t>Menu </a:t>
            </a:r>
            <a:endParaRPr lang="fr-FR" dirty="0"/>
          </a:p>
        </p:txBody>
      </p:sp>
      <p:pic>
        <p:nvPicPr>
          <p:cNvPr id="8" name="Image 7" descr="LigneSeparationLongue.jpg"/>
          <p:cNvPicPr>
            <a:picLocks noChangeAspect="1"/>
          </p:cNvPicPr>
          <p:nvPr/>
        </p:nvPicPr>
        <p:blipFill>
          <a:blip r:embed="rId11"/>
          <a:stretch>
            <a:fillRect/>
          </a:stretch>
        </p:blipFill>
        <p:spPr>
          <a:xfrm>
            <a:off x="0" y="5828648"/>
            <a:ext cx="9144000" cy="42858"/>
          </a:xfrm>
          <a:prstGeom prst="rect">
            <a:avLst/>
          </a:prstGeom>
        </p:spPr>
      </p:pic>
      <p:sp>
        <p:nvSpPr>
          <p:cNvPr id="5" name="Espace réservé du numéro de diapositive 5"/>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a:t>
            </a:fld>
            <a:endParaRPr lang="fr-FR" dirty="0"/>
          </a:p>
        </p:txBody>
      </p:sp>
    </p:spTree>
    <p:extLst>
      <p:ext uri="{BB962C8B-B14F-4D97-AF65-F5344CB8AC3E}">
        <p14:creationId xmlns:p14="http://schemas.microsoft.com/office/powerpoint/2010/main" val="2392032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dirty="0" smtClean="0">
                <a:ea typeface="MS PGothic" pitchFamily="34" charset="-128"/>
              </a:rPr>
              <a:t>Régime fiscal : les seuils</a:t>
            </a: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20</a:t>
            </a:fld>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pic>
        <p:nvPicPr>
          <p:cNvPr id="37" name="Image 36" descr="LigneSeparationLongue.jpg"/>
          <p:cNvPicPr>
            <a:picLocks noChangeAspect="1"/>
          </p:cNvPicPr>
          <p:nvPr/>
        </p:nvPicPr>
        <p:blipFill>
          <a:blip r:embed="rId5"/>
          <a:stretch>
            <a:fillRect/>
          </a:stretch>
        </p:blipFill>
        <p:spPr>
          <a:xfrm>
            <a:off x="0" y="5828648"/>
            <a:ext cx="9144000" cy="42858"/>
          </a:xfrm>
          <a:prstGeom prst="rect">
            <a:avLst/>
          </a:prstGeom>
        </p:spPr>
      </p:pic>
      <p:graphicFrame>
        <p:nvGraphicFramePr>
          <p:cNvPr id="31" name="Espace réservé du contenu 3"/>
          <p:cNvGraphicFramePr>
            <a:graphicFrameLocks/>
          </p:cNvGraphicFramePr>
          <p:nvPr>
            <p:custDataLst>
              <p:tags r:id="rId1"/>
            </p:custDataLst>
            <p:extLst>
              <p:ext uri="{D42A27DB-BD31-4B8C-83A1-F6EECF244321}">
                <p14:modId xmlns:p14="http://schemas.microsoft.com/office/powerpoint/2010/main" val="1177190053"/>
              </p:ext>
            </p:extLst>
          </p:nvPr>
        </p:nvGraphicFramePr>
        <p:xfrm>
          <a:off x="1440318" y="1177838"/>
          <a:ext cx="7309244" cy="4590640"/>
        </p:xfrm>
        <a:graphic>
          <a:graphicData uri="http://schemas.openxmlformats.org/drawingml/2006/table">
            <a:tbl>
              <a:tblPr bandRow="1">
                <a:tableStyleId>{7DF18680-E054-41AD-8BC1-D1AEF772440D}</a:tableStyleId>
              </a:tblPr>
              <a:tblGrid>
                <a:gridCol w="1409093"/>
                <a:gridCol w="2132751"/>
                <a:gridCol w="1730398"/>
                <a:gridCol w="2037002"/>
              </a:tblGrid>
              <a:tr h="399603">
                <a:tc rowSpan="2">
                  <a:txBody>
                    <a:bodyPr/>
                    <a:lstStyle/>
                    <a:p>
                      <a:pPr algn="ctr"/>
                      <a:endParaRPr lang="fr-FR" sz="1800" dirty="0">
                        <a:solidFill>
                          <a:schemeClr val="tx1"/>
                        </a:solidFill>
                      </a:endParaRPr>
                    </a:p>
                  </a:txBody>
                  <a:tcPr marL="91433" marR="91433" marT="45709" marB="45709" anchor="ctr">
                    <a:lnR w="28575" cap="flat" cmpd="sng" algn="ctr">
                      <a:solidFill>
                        <a:schemeClr val="accent1">
                          <a:lumMod val="25000"/>
                        </a:schemeClr>
                      </a:solidFill>
                      <a:prstDash val="solid"/>
                      <a:round/>
                      <a:headEnd type="none" w="med" len="med"/>
                      <a:tailEnd type="none" w="med" len="med"/>
                    </a:lnR>
                    <a:solidFill>
                      <a:schemeClr val="tx2">
                        <a:lumMod val="40000"/>
                        <a:lumOff val="60000"/>
                      </a:schemeClr>
                    </a:solidFill>
                  </a:tcPr>
                </a:tc>
                <a:tc rowSpan="2">
                  <a:txBody>
                    <a:bodyPr/>
                    <a:lstStyle/>
                    <a:p>
                      <a:pPr algn="ctr"/>
                      <a:r>
                        <a:rPr lang="fr-FR" sz="1500" b="1" dirty="0" smtClean="0">
                          <a:solidFill>
                            <a:schemeClr val="tx1"/>
                          </a:solidFill>
                          <a:hlinkClick r:id="rId6" action="ppaction://hlinksldjump"/>
                        </a:rPr>
                        <a:t>Micro</a:t>
                      </a:r>
                      <a:r>
                        <a:rPr lang="fr-FR" sz="1500" b="1" baseline="0" dirty="0" smtClean="0">
                          <a:solidFill>
                            <a:schemeClr val="tx1"/>
                          </a:solidFill>
                          <a:hlinkClick r:id="rId6" action="ppaction://hlinksldjump"/>
                        </a:rPr>
                        <a:t> BIC</a:t>
                      </a:r>
                      <a:endParaRPr lang="fr-FR" sz="1500" b="1" dirty="0">
                        <a:solidFill>
                          <a:schemeClr val="tx1"/>
                        </a:solidFill>
                      </a:endParaRPr>
                    </a:p>
                  </a:txBody>
                  <a:tcPr marL="91433" marR="91433" marT="45709" marB="45709" anchor="ctr">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olid"/>
                      <a:round/>
                      <a:headEnd type="none" w="med" len="med"/>
                      <a:tailEnd type="none" w="med" len="med"/>
                    </a:lnR>
                    <a:solidFill>
                      <a:schemeClr val="tx2">
                        <a:lumMod val="40000"/>
                        <a:lumOff val="60000"/>
                      </a:schemeClr>
                    </a:solidFill>
                  </a:tcPr>
                </a:tc>
                <a:tc gridSpan="2">
                  <a:txBody>
                    <a:bodyPr/>
                    <a:lstStyle/>
                    <a:p>
                      <a:pPr algn="ctr"/>
                      <a:r>
                        <a:rPr lang="fr-FR" sz="1500" b="1" dirty="0" smtClean="0">
                          <a:solidFill>
                            <a:schemeClr val="tx1"/>
                          </a:solidFill>
                        </a:rPr>
                        <a:t>Réel</a:t>
                      </a:r>
                      <a:endParaRPr lang="fr-FR" sz="1500" b="1" dirty="0">
                        <a:solidFill>
                          <a:schemeClr val="tx1"/>
                        </a:solidFill>
                      </a:endParaRPr>
                    </a:p>
                  </a:txBody>
                  <a:tcPr marL="91433" marR="91433" marT="45709" marB="45709">
                    <a:lnL w="28575" cap="flat" cmpd="sng" algn="ctr">
                      <a:solidFill>
                        <a:schemeClr val="accent1">
                          <a:lumMod val="25000"/>
                        </a:schemeClr>
                      </a:solidFill>
                      <a:prstDash val="solid"/>
                      <a:round/>
                      <a:headEnd type="none" w="med" len="med"/>
                      <a:tailEnd type="none" w="med" len="med"/>
                    </a:lnL>
                    <a:solidFill>
                      <a:schemeClr val="tx2">
                        <a:lumMod val="40000"/>
                        <a:lumOff val="60000"/>
                      </a:schemeClr>
                    </a:solidFill>
                  </a:tcPr>
                </a:tc>
                <a:tc hMerge="1">
                  <a:txBody>
                    <a:bodyPr/>
                    <a:lstStyle/>
                    <a:p>
                      <a:endParaRPr lang="fr-FR" dirty="0"/>
                    </a:p>
                  </a:txBody>
                  <a:tcPr/>
                </a:tc>
              </a:tr>
              <a:tr h="399603">
                <a:tc vMerge="1">
                  <a:txBody>
                    <a:bodyPr/>
                    <a:lstStyle/>
                    <a:p>
                      <a:endParaRPr lang="fr-F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txBody>
                  <a:tcPr marL="91433" marR="91433" marT="45709" marB="45709"/>
                </a:tc>
                <a:tc>
                  <a:txBody>
                    <a:bodyPr/>
                    <a:lstStyle/>
                    <a:p>
                      <a:pPr marL="0" algn="ctr" defTabSz="914400" rtl="0" eaLnBrk="1" latinLnBrk="0" hangingPunct="1"/>
                      <a:r>
                        <a:rPr lang="fr-FR" sz="1500" kern="1200" dirty="0" smtClean="0">
                          <a:solidFill>
                            <a:schemeClr val="dk1"/>
                          </a:solidFill>
                          <a:effectLst>
                            <a:outerShdw blurRad="38100" dist="38100" dir="2700000" algn="tl">
                              <a:srgbClr val="000000">
                                <a:alpha val="43137"/>
                              </a:srgbClr>
                            </a:outerShdw>
                          </a:effectLst>
                          <a:latin typeface="+mn-lt"/>
                          <a:ea typeface="+mn-ea"/>
                          <a:cs typeface="+mn-cs"/>
                        </a:rPr>
                        <a:t>Réel simplifié</a:t>
                      </a:r>
                      <a:endParaRPr lang="fr-FR" sz="1500" kern="1200" dirty="0">
                        <a:solidFill>
                          <a:schemeClr val="dk1"/>
                        </a:solidFill>
                        <a:effectLst>
                          <a:outerShdw blurRad="38100" dist="38100" dir="2700000" algn="tl">
                            <a:srgbClr val="000000">
                              <a:alpha val="43137"/>
                            </a:srgbClr>
                          </a:outerShdw>
                        </a:effectLst>
                        <a:latin typeface="+mn-lt"/>
                        <a:ea typeface="+mn-ea"/>
                        <a:cs typeface="+mn-cs"/>
                      </a:endParaRPr>
                    </a:p>
                  </a:txBody>
                  <a:tcPr marL="91433" marR="91433" marT="45709" marB="45709">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ysDot"/>
                      <a:round/>
                      <a:headEnd type="none" w="med" len="med"/>
                      <a:tailEnd type="none" w="med" len="med"/>
                    </a:lnR>
                  </a:tcPr>
                </a:tc>
                <a:tc>
                  <a:txBody>
                    <a:bodyPr/>
                    <a:lstStyle/>
                    <a:p>
                      <a:pPr algn="ctr"/>
                      <a:r>
                        <a:rPr lang="fr-FR" sz="1500" dirty="0" smtClean="0">
                          <a:effectLst>
                            <a:outerShdw blurRad="38100" dist="38100" dir="2700000" algn="tl">
                              <a:srgbClr val="000000">
                                <a:alpha val="43137"/>
                              </a:srgbClr>
                            </a:outerShdw>
                          </a:effectLst>
                        </a:rPr>
                        <a:t>Réel Normal</a:t>
                      </a:r>
                      <a:endParaRPr lang="fr-FR" sz="1500" dirty="0">
                        <a:solidFill>
                          <a:schemeClr val="tx1"/>
                        </a:solidFill>
                      </a:endParaRPr>
                    </a:p>
                  </a:txBody>
                  <a:tcPr marL="91433" marR="91433" marT="45709" marB="45709">
                    <a:lnL w="28575" cap="flat" cmpd="sng" algn="ctr">
                      <a:solidFill>
                        <a:schemeClr val="accent1">
                          <a:lumMod val="25000"/>
                        </a:schemeClr>
                      </a:solidFill>
                      <a:prstDash val="sysDot"/>
                      <a:round/>
                      <a:headEnd type="none" w="med" len="med"/>
                      <a:tailEnd type="none" w="med" len="med"/>
                    </a:lnL>
                  </a:tcPr>
                </a:tc>
              </a:tr>
              <a:tr h="39960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i="1" u="none" dirty="0" smtClean="0">
                          <a:solidFill>
                            <a:srgbClr val="7030A0"/>
                          </a:solidFill>
                        </a:rPr>
                        <a:t>Prestations</a:t>
                      </a:r>
                      <a:r>
                        <a:rPr lang="fr-FR" sz="1500" b="1" i="1" u="none" baseline="0" dirty="0" smtClean="0">
                          <a:solidFill>
                            <a:srgbClr val="7030A0"/>
                          </a:solidFill>
                        </a:rPr>
                        <a:t> de services</a:t>
                      </a:r>
                      <a:endParaRPr lang="fr-FR" sz="1500" b="1" i="1" u="none" dirty="0" smtClean="0">
                        <a:solidFill>
                          <a:srgbClr val="7030A0"/>
                        </a:solidFill>
                      </a:endParaRPr>
                    </a:p>
                  </a:txBody>
                  <a:tcPr marL="91433" marR="91433" marT="45709" marB="45709"/>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txBody>
                  <a:tcPr marL="91433" marR="91433" marT="45709" marB="45709"/>
                </a:tc>
                <a:tc hMerge="1">
                  <a:txBody>
                    <a:bodyPr/>
                    <a:lstStyle/>
                    <a:p>
                      <a:endParaRPr lang="fr-FR"/>
                    </a:p>
                  </a:txBody>
                  <a:tcPr/>
                </a:tc>
                <a:tc hMerge="1">
                  <a:txBody>
                    <a:bodyPr/>
                    <a:lstStyle/>
                    <a:p>
                      <a:endParaRPr lang="fr-FR" dirty="0"/>
                    </a:p>
                  </a:txBody>
                  <a:tcPr marL="91433" marR="91433" marT="45709" marB="45709">
                    <a:lnL w="12700" cap="flat" cmpd="sng" algn="ctr">
                      <a:solidFill>
                        <a:schemeClr val="bg1"/>
                      </a:solidFill>
                      <a:prstDash val="solid"/>
                      <a:round/>
                      <a:headEnd type="none" w="med" len="med"/>
                      <a:tailEnd type="none" w="med" len="med"/>
                    </a:lnL>
                  </a:tcPr>
                </a:tc>
              </a:tr>
              <a:tr h="888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Seuil de Chiffre</a:t>
                      </a:r>
                      <a:r>
                        <a:rPr lang="fr-FR" sz="1800" baseline="0" dirty="0" smtClean="0"/>
                        <a:t> d’</a:t>
                      </a:r>
                      <a:r>
                        <a:rPr lang="fr-FR" sz="1800" dirty="0" smtClean="0"/>
                        <a:t>Affaires HT</a:t>
                      </a:r>
                    </a:p>
                  </a:txBody>
                  <a:tcPr marL="91433" marR="91433" marT="45709" marB="45709">
                    <a:lnR w="28575" cap="flat" cmpd="sng" algn="ctr">
                      <a:solidFill>
                        <a:schemeClr val="accent1">
                          <a:lumMod val="2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t>De</a:t>
                      </a:r>
                      <a:r>
                        <a:rPr lang="fr-FR" sz="1500" baseline="0" dirty="0" smtClean="0"/>
                        <a:t> 0 à </a:t>
                      </a:r>
                      <a:r>
                        <a:rPr lang="fr-FR" sz="1500" dirty="0" smtClean="0"/>
                        <a:t>70 000 €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500" dirty="0" smtClean="0"/>
                    </a:p>
                  </a:txBody>
                  <a:tcPr marL="91433" marR="91433" marT="45709" marB="45709">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t>≤ 238 000 € </a:t>
                      </a:r>
                    </a:p>
                  </a:txBody>
                  <a:tcPr marL="91433" marR="91433" marT="45709" marB="45709">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ysDot"/>
                      <a:round/>
                      <a:headEnd type="none" w="med" len="med"/>
                      <a:tailEnd type="none" w="med" len="med"/>
                    </a:lnR>
                  </a:tcPr>
                </a:tc>
                <a:tc>
                  <a:txBody>
                    <a:bodyPr/>
                    <a:lstStyle/>
                    <a:p>
                      <a:pPr algn="ctr"/>
                      <a:r>
                        <a:rPr lang="fr-FR" sz="1500" dirty="0" smtClean="0"/>
                        <a:t>&gt; 238</a:t>
                      </a:r>
                      <a:r>
                        <a:rPr lang="fr-FR" sz="1500" baseline="0" dirty="0" smtClean="0"/>
                        <a:t> 000 €</a:t>
                      </a:r>
                      <a:endParaRPr lang="fr-FR" sz="1500" dirty="0" smtClean="0"/>
                    </a:p>
                  </a:txBody>
                  <a:tcPr marL="91433" marR="91433" marT="45709" marB="45709">
                    <a:lnL w="28575" cap="flat" cmpd="sng" algn="ctr">
                      <a:solidFill>
                        <a:schemeClr val="accent1">
                          <a:lumMod val="25000"/>
                        </a:schemeClr>
                      </a:solidFill>
                      <a:prstDash val="sysDot"/>
                      <a:round/>
                      <a:headEnd type="none" w="med" len="med"/>
                      <a:tailEnd type="none" w="med" len="med"/>
                    </a:lnL>
                  </a:tcPr>
                </a:tc>
              </a:tr>
              <a:tr h="40485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i="1" u="none" dirty="0" smtClean="0">
                          <a:solidFill>
                            <a:srgbClr val="7030A0"/>
                          </a:solidFill>
                        </a:rPr>
                        <a:t>Ventes – Fabrications</a:t>
                      </a:r>
                      <a:r>
                        <a:rPr lang="fr-FR" sz="1500" b="1" i="1" u="none" baseline="0" dirty="0" smtClean="0">
                          <a:solidFill>
                            <a:srgbClr val="7030A0"/>
                          </a:solidFill>
                        </a:rPr>
                        <a:t> </a:t>
                      </a:r>
                      <a:endParaRPr lang="fr-FR" sz="1500" b="1" i="1" u="none" dirty="0" smtClean="0">
                        <a:solidFill>
                          <a:srgbClr val="7030A0"/>
                        </a:solidFill>
                      </a:endParaRPr>
                    </a:p>
                  </a:txBody>
                  <a:tcPr marL="91433" marR="91433" marT="45709" marB="45709"/>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txBody>
                  <a:tcPr marL="91433" marR="91433" marT="45709" marB="45709"/>
                </a:tc>
                <a:tc hMerge="1">
                  <a:txBody>
                    <a:bodyPr/>
                    <a:lstStyle/>
                    <a:p>
                      <a:endParaRPr lang="fr-FR"/>
                    </a:p>
                  </a:txBody>
                  <a:tcPr/>
                </a:tc>
                <a:tc hMerge="1">
                  <a:txBody>
                    <a:bodyPr/>
                    <a:lstStyle/>
                    <a:p>
                      <a:endParaRPr lang="fr-FR" dirty="0"/>
                    </a:p>
                  </a:txBody>
                  <a:tcPr marL="91433" marR="91433" marT="45709" marB="45709">
                    <a:lnL w="12700" cap="flat" cmpd="sng" algn="ctr">
                      <a:solidFill>
                        <a:schemeClr val="bg1"/>
                      </a:solidFill>
                      <a:prstDash val="solid"/>
                      <a:round/>
                      <a:headEnd type="none" w="med" len="med"/>
                      <a:tailEnd type="none" w="med" len="med"/>
                    </a:lnL>
                  </a:tcPr>
                </a:tc>
              </a:tr>
              <a:tr h="888650">
                <a:tc>
                  <a:txBody>
                    <a:bodyPr/>
                    <a:lstStyle/>
                    <a:p>
                      <a:r>
                        <a:rPr lang="fr-FR" sz="1800" dirty="0" smtClean="0"/>
                        <a:t>Seuil de Chiffre d’Affaires HT</a:t>
                      </a:r>
                    </a:p>
                  </a:txBody>
                  <a:tcPr marL="91433" marR="91433" marT="45709" marB="45709">
                    <a:lnR w="28575" cap="flat" cmpd="sng" algn="ctr">
                      <a:solidFill>
                        <a:schemeClr val="accent1">
                          <a:lumMod val="2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fr-FR" sz="1500" dirty="0" smtClean="0"/>
                        <a:t>De</a:t>
                      </a:r>
                      <a:r>
                        <a:rPr lang="fr-FR" sz="1500" baseline="0" dirty="0" smtClean="0"/>
                        <a:t> 0 à </a:t>
                      </a:r>
                      <a:r>
                        <a:rPr lang="fr-FR" sz="1500" dirty="0" smtClean="0"/>
                        <a:t>170 000 €</a:t>
                      </a:r>
                    </a:p>
                  </a:txBody>
                  <a:tcPr marL="91433" marR="91433" marT="45709" marB="45709">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fr-FR" sz="1500" dirty="0" smtClean="0"/>
                        <a:t>≤ 789</a:t>
                      </a:r>
                      <a:r>
                        <a:rPr lang="fr-FR" sz="1500" baseline="0" dirty="0" smtClean="0"/>
                        <a:t> 000 € </a:t>
                      </a:r>
                      <a:endParaRPr lang="fr-FR" sz="1500" dirty="0"/>
                    </a:p>
                  </a:txBody>
                  <a:tcPr marL="91433" marR="91433" marT="45709" marB="45709">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ysDot"/>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t>&gt; 789</a:t>
                      </a:r>
                      <a:r>
                        <a:rPr lang="fr-FR" sz="1500" baseline="0" dirty="0" smtClean="0"/>
                        <a:t> 000 €</a:t>
                      </a:r>
                    </a:p>
                  </a:txBody>
                  <a:tcPr marL="91433" marR="91433" marT="45709" marB="45709">
                    <a:lnL w="28575" cap="flat" cmpd="sng" algn="ctr">
                      <a:solidFill>
                        <a:schemeClr val="accent1">
                          <a:lumMod val="25000"/>
                        </a:schemeClr>
                      </a:solidFill>
                      <a:prstDash val="sysDot"/>
                      <a:round/>
                      <a:headEnd type="none" w="med" len="med"/>
                      <a:tailEnd type="none" w="med" len="med"/>
                    </a:lnL>
                    <a:lnB w="12700" cap="flat" cmpd="sng" algn="ctr">
                      <a:solidFill>
                        <a:schemeClr val="bg1"/>
                      </a:solidFill>
                      <a:prstDash val="solid"/>
                      <a:round/>
                      <a:headEnd type="none" w="med" len="med"/>
                      <a:tailEnd type="none" w="med" len="med"/>
                    </a:lnB>
                  </a:tcPr>
                </a:tc>
              </a:tr>
              <a:tr h="931809">
                <a:tc>
                  <a:txBody>
                    <a:bodyPr/>
                    <a:lstStyle/>
                    <a:p>
                      <a:r>
                        <a:rPr lang="fr-FR" sz="1600" dirty="0" smtClean="0"/>
                        <a:t>Observations</a:t>
                      </a:r>
                    </a:p>
                  </a:txBody>
                  <a:tcPr marL="91433" marR="91433" marT="45709" marB="45709">
                    <a:lnR w="28575" cap="flat" cmpd="sng" algn="ctr">
                      <a:solidFill>
                        <a:schemeClr val="accent1">
                          <a:lumMod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400" dirty="0" smtClean="0"/>
                        <a:t>E</a:t>
                      </a:r>
                      <a:r>
                        <a:rPr lang="fr-FR" sz="1400" baseline="0" dirty="0" smtClean="0"/>
                        <a:t>n cas de dépassement de ces seuils  pendant 2 années consécutives     </a:t>
                      </a:r>
                    </a:p>
                    <a:p>
                      <a:pPr algn="ctr"/>
                      <a:r>
                        <a:rPr lang="fr-FR" sz="1400" baseline="0" dirty="0" smtClean="0"/>
                        <a:t>= régime réel l’année suivante</a:t>
                      </a:r>
                      <a:endParaRPr lang="fr-FR" sz="1400" dirty="0" smtClean="0"/>
                    </a:p>
                  </a:txBody>
                  <a:tcPr marL="91433" marR="91433" marT="45709" marB="45709">
                    <a:lnL w="28575" cap="flat" cmpd="sng" algn="ctr">
                      <a:solidFill>
                        <a:schemeClr val="accent1">
                          <a:lumMod val="25000"/>
                        </a:schemeClr>
                      </a:solidFill>
                      <a:prstDash val="solid"/>
                      <a:round/>
                      <a:headEnd type="none" w="med" len="med"/>
                      <a:tailEnd type="none" w="med" len="med"/>
                    </a:lnL>
                    <a:lnR w="28575" cap="flat" cmpd="sng" algn="ctr">
                      <a:solidFill>
                        <a:schemeClr val="accent1">
                          <a:lumMod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dirty="0"/>
                    </a:p>
                  </a:txBody>
                  <a:tcPr marL="91433" marR="91433" marT="45709" marB="45709">
                    <a:lnL w="28575" cap="flat" cmpd="sng" algn="ctr">
                      <a:solidFill>
                        <a:schemeClr val="accent1">
                          <a:lumMod val="2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sz="1500" baseline="0" dirty="0" smtClean="0"/>
                    </a:p>
                  </a:txBody>
                  <a:tcPr marL="91433" marR="91433" marT="45709" marB="4570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pSp>
        <p:nvGrpSpPr>
          <p:cNvPr id="15" name="Groupe 14"/>
          <p:cNvGrpSpPr/>
          <p:nvPr/>
        </p:nvGrpSpPr>
        <p:grpSpPr>
          <a:xfrm>
            <a:off x="969757" y="5842804"/>
            <a:ext cx="5834663" cy="470629"/>
            <a:chOff x="969757" y="5842804"/>
            <a:chExt cx="5834663" cy="470629"/>
          </a:xfrm>
        </p:grpSpPr>
        <p:sp>
          <p:nvSpPr>
            <p:cNvPr id="16" name="ZoneTexte 15"/>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7" action="ppaction://hlinksldjump"/>
                </a:rPr>
                <a:t>Formes</a:t>
              </a:r>
              <a:r>
                <a:rPr lang="fr-FR" altLang="fr-FR" sz="800" b="1" dirty="0" smtClean="0">
                  <a:latin typeface="Arial" pitchFamily="34" charset="0"/>
                  <a:cs typeface="Arial" pitchFamily="34" charset="0"/>
                  <a:hlinkClick r:id="rId7" action="ppaction://hlinksldjump"/>
                </a:rPr>
                <a:t> </a:t>
              </a:r>
              <a:r>
                <a:rPr lang="fr-FR" altLang="fr-FR" sz="800" dirty="0" smtClean="0">
                  <a:latin typeface="Arial" pitchFamily="34" charset="0"/>
                  <a:cs typeface="Arial" pitchFamily="34" charset="0"/>
                  <a:hlinkClick r:id="rId7"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17" name="ZoneTexte 16"/>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Régime fiscal </a:t>
              </a:r>
              <a:endParaRPr lang="fr-FR" altLang="fr-FR" sz="800" dirty="0" smtClean="0">
                <a:latin typeface="Arial" pitchFamily="34" charset="0"/>
                <a:cs typeface="Arial" pitchFamily="34" charset="0"/>
              </a:endParaRPr>
            </a:p>
          </p:txBody>
        </p:sp>
        <p:sp>
          <p:nvSpPr>
            <p:cNvPr id="25" name="ZoneTexte 24"/>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 </a:t>
              </a:r>
              <a:r>
                <a:rPr lang="fr-FR" altLang="fr-FR" sz="800" dirty="0">
                  <a:latin typeface="Arial" pitchFamily="34" charset="0"/>
                  <a:cs typeface="Arial" pitchFamily="34" charset="0"/>
                  <a:hlinkClick r:id="rId9" action="ppaction://hlinksldjump"/>
                </a:rPr>
                <a:t>R</a:t>
              </a:r>
              <a:r>
                <a:rPr lang="fr-FR" altLang="fr-FR" sz="800" dirty="0" smtClean="0">
                  <a:latin typeface="Arial" pitchFamily="34" charset="0"/>
                  <a:cs typeface="Arial" pitchFamily="34" charset="0"/>
                  <a:hlinkClick r:id="rId9" action="ppaction://hlinksldjump"/>
                </a:rPr>
                <a:t>égime social </a:t>
              </a:r>
              <a:endParaRPr lang="fr-FR" altLang="fr-FR" sz="800" dirty="0" smtClean="0">
                <a:latin typeface="Arial" pitchFamily="34" charset="0"/>
                <a:cs typeface="Arial" pitchFamily="34" charset="0"/>
              </a:endParaRPr>
            </a:p>
          </p:txBody>
        </p:sp>
        <p:sp>
          <p:nvSpPr>
            <p:cNvPr id="28" name="ZoneTexte 27"/>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Comparaison </a:t>
              </a:r>
              <a:endParaRPr lang="fr-FR" altLang="fr-FR" sz="800" dirty="0" smtClean="0">
                <a:latin typeface="Arial" pitchFamily="34" charset="0"/>
                <a:cs typeface="Arial" pitchFamily="34" charset="0"/>
              </a:endParaRPr>
            </a:p>
          </p:txBody>
        </p:sp>
        <p:sp>
          <p:nvSpPr>
            <p:cNvPr id="30" name="ZoneTexte 29"/>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1" action="ppaction://hlinksldjump"/>
                </a:rPr>
                <a:t>G</a:t>
              </a:r>
              <a:r>
                <a:rPr lang="fr-FR" altLang="fr-FR" sz="800" dirty="0" smtClean="0">
                  <a:latin typeface="Arial" pitchFamily="34" charset="0"/>
                  <a:cs typeface="Arial" pitchFamily="34" charset="0"/>
                  <a:hlinkClick r:id="rId11" action="ppaction://hlinksldjump"/>
                </a:rPr>
                <a:t>estion </a:t>
              </a:r>
              <a:endParaRPr lang="fr-FR" altLang="fr-FR" sz="800" dirty="0">
                <a:latin typeface="Arial" pitchFamily="34" charset="0"/>
                <a:cs typeface="Arial" pitchFamily="34" charset="0"/>
              </a:endParaRPr>
            </a:p>
          </p:txBody>
        </p:sp>
        <p:sp>
          <p:nvSpPr>
            <p:cNvPr id="32" name="ZoneTexte 31"/>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Formalités d’immatriculation </a:t>
              </a:r>
              <a:endParaRPr lang="fr-FR" altLang="fr-FR" sz="800" dirty="0">
                <a:latin typeface="Arial" pitchFamily="34" charset="0"/>
                <a:cs typeface="Arial" pitchFamily="34" charset="0"/>
              </a:endParaRPr>
            </a:p>
          </p:txBody>
        </p:sp>
        <p:sp>
          <p:nvSpPr>
            <p:cNvPr id="33" name="ZoneTexte 32"/>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3" action="ppaction://hlinksldjump"/>
                </a:rPr>
                <a:t> </a:t>
              </a:r>
              <a:r>
                <a:rPr lang="fr-FR" altLang="fr-FR" sz="800" dirty="0">
                  <a:latin typeface="Arial" pitchFamily="34" charset="0"/>
                  <a:cs typeface="Arial" pitchFamily="34" charset="0"/>
                  <a:hlinkClick r:id="rId14" action="ppaction://hlinksldjump"/>
                </a:rPr>
                <a:t>R</a:t>
              </a:r>
              <a:r>
                <a:rPr lang="fr-FR" altLang="fr-FR" sz="800" dirty="0" smtClean="0">
                  <a:latin typeface="Arial" pitchFamily="34" charset="0"/>
                  <a:cs typeface="Arial" pitchFamily="34" charset="0"/>
                  <a:hlinkClick r:id="rId14" action="ppaction://hlinksldjump"/>
                </a:rPr>
                <a:t>essources humaines</a:t>
              </a:r>
              <a:endParaRPr lang="fr-FR" altLang="fr-FR" sz="8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Micro-entreprise</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21</a:t>
            </a:fld>
            <a:endParaRPr lang="fr-FR" dirty="0"/>
          </a:p>
        </p:txBody>
      </p:sp>
      <p:sp>
        <p:nvSpPr>
          <p:cNvPr id="17" name="Espace réservé du contenu 2"/>
          <p:cNvSpPr txBox="1">
            <a:spLocks/>
          </p:cNvSpPr>
          <p:nvPr>
            <p:custDataLst>
              <p:tags r:id="rId1"/>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lang="fr-FR" sz="1200" dirty="0" smtClean="0"/>
          </a:p>
          <a:p>
            <a:pPr indent="0" algn="ctr">
              <a:buFontTx/>
              <a:buNone/>
              <a:defRPr/>
            </a:pPr>
            <a:endParaRPr lang="fr-FR" sz="1200" dirty="0" smtClean="0"/>
          </a:p>
        </p:txBody>
      </p:sp>
      <p:sp>
        <p:nvSpPr>
          <p:cNvPr id="18" name="ZoneTexte 17"/>
          <p:cNvSpPr txBox="1"/>
          <p:nvPr/>
        </p:nvSpPr>
        <p:spPr>
          <a:xfrm>
            <a:off x="304275" y="5230594"/>
            <a:ext cx="7971945"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fr-FR"/>
            </a:defPPr>
            <a:lvl1pPr>
              <a:defRPr sz="1200"/>
            </a:lvl1pPr>
          </a:lstStyle>
          <a:p>
            <a:pPr indent="0" algn="ctr">
              <a:buFontTx/>
              <a:buNone/>
              <a:defRPr/>
            </a:pPr>
            <a:r>
              <a:rPr lang="fr-FR" sz="1800" dirty="0" smtClean="0">
                <a:solidFill>
                  <a:schemeClr val="tx1"/>
                </a:solidFill>
              </a:rPr>
              <a:t>Mention obligatoire sur la facture :</a:t>
            </a:r>
            <a:r>
              <a:rPr lang="fr-FR" sz="1800" dirty="0">
                <a:solidFill>
                  <a:schemeClr val="tx1"/>
                </a:solidFill>
              </a:rPr>
              <a:t> « TVA non applicable, art 293 B du Code Général des Impôts ou CGI  »</a:t>
            </a:r>
            <a:r>
              <a:rPr lang="fr-FR" sz="1800" dirty="0" smtClean="0">
                <a:solidFill>
                  <a:schemeClr val="tx1"/>
                </a:solidFill>
              </a:rPr>
              <a:t>  </a:t>
            </a:r>
            <a:endParaRPr lang="fr-FR" dirty="0">
              <a:solidFill>
                <a:schemeClr val="tx1"/>
              </a:solidFill>
            </a:endParaRPr>
          </a:p>
        </p:txBody>
      </p:sp>
      <p:pic>
        <p:nvPicPr>
          <p:cNvPr id="19" name="Picture 2" descr="C:\Users\fd.CMA69\AppData\Local\Microsoft\Windows\INetCache\IE\6P5U141P\attention-icon-2332-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0832">
            <a:off x="8247683" y="5169079"/>
            <a:ext cx="700279" cy="70027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p:cNvSpPr>
            <a:spLocks noGrp="1"/>
          </p:cNvSpPr>
          <p:nvPr>
            <p:ph idx="1"/>
          </p:nvPr>
        </p:nvSpPr>
        <p:spPr>
          <a:xfrm>
            <a:off x="472545" y="1433822"/>
            <a:ext cx="7803675" cy="421343"/>
          </a:xfrm>
        </p:spPr>
        <p:txBody>
          <a:bodyPr/>
          <a:lstStyle/>
          <a:p>
            <a:r>
              <a:rPr lang="fr-FR" b="1" dirty="0" smtClean="0">
                <a:latin typeface="Arial" pitchFamily="34" charset="0"/>
                <a:cs typeface="Arial" pitchFamily="34" charset="0"/>
              </a:rPr>
              <a:t>Calcul du bénéfice  : % sur la chiffre d’affaire</a:t>
            </a:r>
          </a:p>
          <a:p>
            <a:pPr indent="0">
              <a:buNone/>
            </a:pPr>
            <a:endParaRPr lang="fr-FR" dirty="0"/>
          </a:p>
        </p:txBody>
      </p:sp>
      <p:sp>
        <p:nvSpPr>
          <p:cNvPr id="22" name="Espace réservé du contenu 31"/>
          <p:cNvSpPr txBox="1">
            <a:spLocks/>
          </p:cNvSpPr>
          <p:nvPr/>
        </p:nvSpPr>
        <p:spPr>
          <a:xfrm>
            <a:off x="449756" y="4454663"/>
            <a:ext cx="8403665" cy="670762"/>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latin typeface="Arial" pitchFamily="34" charset="0"/>
                <a:cs typeface="Arial" pitchFamily="34" charset="0"/>
              </a:rPr>
              <a:t>Depuis 2016 : soumis d’office au régime micro social</a:t>
            </a:r>
          </a:p>
          <a:p>
            <a:r>
              <a:rPr lang="fr-FR" b="1" dirty="0" smtClean="0">
                <a:latin typeface="Arial" pitchFamily="34" charset="0"/>
                <a:cs typeface="Arial" pitchFamily="34" charset="0"/>
              </a:rPr>
              <a:t>Franchise de TVA </a:t>
            </a:r>
            <a:r>
              <a:rPr lang="fr-FR" sz="1400" b="1" dirty="0" smtClean="0">
                <a:latin typeface="Arial" pitchFamily="34" charset="0"/>
                <a:cs typeface="Arial" pitchFamily="34" charset="0"/>
              </a:rPr>
              <a:t>(seuils de CA : 33 200 euros Prestations /82 800 euros Achat-revente)</a:t>
            </a:r>
          </a:p>
        </p:txBody>
      </p:sp>
      <p:pic>
        <p:nvPicPr>
          <p:cNvPr id="23"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677" y="5883137"/>
            <a:ext cx="769705" cy="769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Group 154"/>
          <p:cNvGraphicFramePr>
            <a:graphicFrameLocks noGrp="1"/>
          </p:cNvGraphicFramePr>
          <p:nvPr>
            <p:extLst>
              <p:ext uri="{D42A27DB-BD31-4B8C-83A1-F6EECF244321}">
                <p14:modId xmlns:p14="http://schemas.microsoft.com/office/powerpoint/2010/main" val="937526005"/>
              </p:ext>
            </p:extLst>
          </p:nvPr>
        </p:nvGraphicFramePr>
        <p:xfrm>
          <a:off x="449757" y="1884486"/>
          <a:ext cx="8426450" cy="2374900"/>
        </p:xfrm>
        <a:graphic>
          <a:graphicData uri="http://schemas.openxmlformats.org/drawingml/2006/table">
            <a:tbl>
              <a:tblPr>
                <a:effectLst>
                  <a:innerShdw blurRad="63500" dist="50800" dir="18900000">
                    <a:prstClr val="black">
                      <a:alpha val="50000"/>
                    </a:prstClr>
                  </a:innerShdw>
                </a:effectLst>
                <a:tableStyleId>{BC89EF96-8CEA-46FF-86C4-4CE0E7609802}</a:tableStyleId>
              </a:tblPr>
              <a:tblGrid>
                <a:gridCol w="2652712"/>
                <a:gridCol w="2843213"/>
                <a:gridCol w="2930525"/>
              </a:tblGrid>
              <a:tr h="778583">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fr-FR" altLang="fr-FR" sz="1300" b="1" i="0" u="none" strike="noStrike" cap="none" normalizeH="0" baseline="0" dirty="0" smtClean="0">
                        <a:ln>
                          <a:noFill/>
                        </a:ln>
                        <a:solidFill>
                          <a:srgbClr val="3F80CD"/>
                        </a:solidFill>
                        <a:effectLst/>
                        <a:latin typeface="+mj-lt"/>
                        <a:cs typeface="Arial" pitchFamily="34" charset="0"/>
                      </a:endParaRPr>
                    </a:p>
                  </a:txBody>
                  <a:tcPr marL="95782" marR="95782" marT="47894" marB="47894"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400" u="none" strike="noStrike" cap="none" normalizeH="0" baseline="0" dirty="0" smtClean="0">
                          <a:ln>
                            <a:noFill/>
                          </a:ln>
                          <a:solidFill>
                            <a:schemeClr val="bg1"/>
                          </a:solidFill>
                          <a:effectLst/>
                          <a:latin typeface="+mj-lt"/>
                        </a:rPr>
                        <a:t>Cas général :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400" u="none" strike="noStrike" cap="none" normalizeH="0" baseline="0" dirty="0" smtClean="0">
                          <a:ln>
                            <a:noFill/>
                          </a:ln>
                          <a:solidFill>
                            <a:schemeClr val="bg1"/>
                          </a:solidFill>
                          <a:effectLst/>
                          <a:latin typeface="+mj-lt"/>
                        </a:rPr>
                        <a:t>Estimation du bénéfice = base de calcul de l’impôt</a:t>
                      </a:r>
                      <a:endParaRPr kumimoji="0" lang="fr-FR" altLang="fr-FR" sz="1400" b="1" i="0" u="none" strike="noStrike" cap="none" normalizeH="0" baseline="0" dirty="0" smtClean="0">
                        <a:ln>
                          <a:noFill/>
                        </a:ln>
                        <a:solidFill>
                          <a:schemeClr val="bg1"/>
                        </a:solidFill>
                        <a:effectLst/>
                        <a:latin typeface="+mj-lt"/>
                        <a:cs typeface="Arial" pitchFamily="34" charset="0"/>
                      </a:endParaRPr>
                    </a:p>
                  </a:txBody>
                  <a:tcPr marL="95782" marR="95782" marT="47894" marB="47894" anchor="ctr" horzOverflow="overflow">
                    <a:solidFill>
                      <a:srgbClr val="3F80CD"/>
                    </a:solidFill>
                  </a:tcPr>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400" u="none" strike="noStrike" cap="none" normalizeH="0" baseline="0" dirty="0" smtClean="0">
                          <a:ln>
                            <a:noFill/>
                          </a:ln>
                          <a:solidFill>
                            <a:schemeClr val="bg1"/>
                          </a:solidFill>
                          <a:effectLst/>
                          <a:latin typeface="+mj-lt"/>
                        </a:rPr>
                        <a:t>Versement libératoire sur OPTION</a:t>
                      </a:r>
                      <a:endParaRPr kumimoji="0" lang="fr-FR" altLang="fr-FR" sz="1400" b="1" i="0" u="none" strike="noStrike" cap="none" normalizeH="0" baseline="0" dirty="0" smtClean="0">
                        <a:ln>
                          <a:noFill/>
                        </a:ln>
                        <a:solidFill>
                          <a:schemeClr val="bg1"/>
                        </a:solidFill>
                        <a:effectLst/>
                        <a:latin typeface="+mj-lt"/>
                        <a:cs typeface="Arial" pitchFamily="34" charset="0"/>
                      </a:endParaRPr>
                    </a:p>
                  </a:txBody>
                  <a:tcPr marL="95782" marR="95782" marT="47894" marB="47894" anchor="ctr" horzOverflow="overflow">
                    <a:solidFill>
                      <a:srgbClr val="3F80CD"/>
                    </a:solidFill>
                  </a:tcPr>
                </a:tc>
              </a:tr>
              <a:tr h="385366">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Achat / revente / Fabrication</a:t>
                      </a:r>
                      <a:endParaRPr kumimoji="0" lang="fr-FR" altLang="fr-FR" sz="1300" b="0"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b="1" u="none" strike="noStrike" kern="1200" cap="none" normalizeH="0" baseline="0" dirty="0" smtClean="0">
                          <a:ln>
                            <a:noFill/>
                          </a:ln>
                          <a:solidFill>
                            <a:srgbClr val="3F80CD"/>
                          </a:solidFill>
                          <a:effectLst/>
                          <a:latin typeface="+mj-lt"/>
                          <a:ea typeface="+mn-ea"/>
                          <a:cs typeface="Arial" pitchFamily="34" charset="0"/>
                        </a:rPr>
                        <a:t>29 % du CA</a:t>
                      </a: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b="1" u="none" strike="noStrike" kern="1200" cap="none" normalizeH="0" baseline="0" dirty="0" smtClean="0">
                          <a:ln>
                            <a:noFill/>
                          </a:ln>
                          <a:solidFill>
                            <a:srgbClr val="3F80CD"/>
                          </a:solidFill>
                          <a:effectLst/>
                          <a:latin typeface="+mj-lt"/>
                          <a:ea typeface="+mn-ea"/>
                          <a:cs typeface="Arial" pitchFamily="34" charset="0"/>
                        </a:rPr>
                        <a:t>1 % du CA</a:t>
                      </a:r>
                    </a:p>
                  </a:txBody>
                  <a:tcPr marL="95782" marR="95782" marT="47894" marB="47894" anchor="ctr" horzOverflow="overflow"/>
                </a:tc>
              </a:tr>
              <a:tr h="385366">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Prestation de services</a:t>
                      </a:r>
                      <a:endParaRPr kumimoji="0" lang="fr-FR" altLang="fr-FR" sz="1300" b="0"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b="1" u="none" strike="noStrike" kern="1200" cap="none" normalizeH="0" baseline="0" dirty="0" smtClean="0">
                          <a:ln>
                            <a:noFill/>
                          </a:ln>
                          <a:solidFill>
                            <a:srgbClr val="3F80CD"/>
                          </a:solidFill>
                          <a:effectLst/>
                          <a:latin typeface="+mj-lt"/>
                          <a:ea typeface="+mn-ea"/>
                          <a:cs typeface="Arial" pitchFamily="34" charset="0"/>
                        </a:rPr>
                        <a:t>50 % du CA</a:t>
                      </a: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b="1" u="none" strike="noStrike" kern="1200" cap="none" normalizeH="0" baseline="0" dirty="0" smtClean="0">
                          <a:ln>
                            <a:noFill/>
                          </a:ln>
                          <a:solidFill>
                            <a:srgbClr val="3F80CD"/>
                          </a:solidFill>
                          <a:effectLst/>
                          <a:latin typeface="+mj-lt"/>
                          <a:ea typeface="+mn-ea"/>
                          <a:cs typeface="Arial" pitchFamily="34" charset="0"/>
                        </a:rPr>
                        <a:t>1,7 % du CA</a:t>
                      </a:r>
                    </a:p>
                  </a:txBody>
                  <a:tcPr marL="95782" marR="95782" marT="47894" marB="47894" anchor="ctr" horzOverflow="overflow"/>
                </a:tc>
              </a:tr>
              <a:tr h="293920">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Déclaration / Versement</a:t>
                      </a:r>
                      <a:endParaRPr kumimoji="0" lang="fr-FR" altLang="fr-FR" sz="1300" b="0"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1 </a:t>
                      </a:r>
                      <a:r>
                        <a:rPr kumimoji="0" lang="fr-FR" altLang="fr-FR" sz="1300" b="1" u="none" strike="noStrike" kern="1200" cap="none" normalizeH="0" baseline="0" dirty="0" smtClean="0">
                          <a:ln>
                            <a:noFill/>
                          </a:ln>
                          <a:solidFill>
                            <a:srgbClr val="3F80CD"/>
                          </a:solidFill>
                          <a:effectLst/>
                          <a:latin typeface="+mj-lt"/>
                          <a:ea typeface="+mn-ea"/>
                          <a:cs typeface="Arial" pitchFamily="34" charset="0"/>
                        </a:rPr>
                        <a:t>fois</a:t>
                      </a:r>
                      <a:r>
                        <a:rPr kumimoji="0" lang="fr-FR" altLang="fr-FR" sz="1300" u="none" strike="noStrike" cap="none" normalizeH="0" baseline="0" dirty="0" smtClean="0">
                          <a:ln>
                            <a:noFill/>
                          </a:ln>
                          <a:solidFill>
                            <a:srgbClr val="3F80CD"/>
                          </a:solidFill>
                          <a:effectLst/>
                          <a:latin typeface="+mj-lt"/>
                        </a:rPr>
                        <a:t> l’an</a:t>
                      </a:r>
                      <a:endParaRPr kumimoji="0" lang="fr-FR" altLang="fr-FR" sz="1300" b="1"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Mois ou trimestre au choix</a:t>
                      </a:r>
                      <a:endParaRPr kumimoji="0" lang="fr-FR" altLang="fr-FR" sz="1300" b="1"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r>
              <a:tr h="531665">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Conditions</a:t>
                      </a:r>
                      <a:endParaRPr kumimoji="0" lang="fr-FR" altLang="fr-FR" sz="1300" b="0"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AUCUNE</a:t>
                      </a:r>
                      <a:endParaRPr kumimoji="0" lang="fr-FR" altLang="fr-FR" sz="1300" b="1"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Revenu fiscal de référence de 2016</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300" u="none" strike="noStrike" cap="none" normalizeH="0" baseline="0" dirty="0" smtClean="0">
                          <a:ln>
                            <a:noFill/>
                          </a:ln>
                          <a:solidFill>
                            <a:srgbClr val="3F80CD"/>
                          </a:solidFill>
                          <a:effectLst/>
                          <a:latin typeface="+mj-lt"/>
                        </a:rPr>
                        <a:t>&lt; 26 818€ par part de quotient familial</a:t>
                      </a:r>
                      <a:endParaRPr kumimoji="0" lang="fr-FR" altLang="fr-FR" sz="1300" b="1" i="0" u="none" strike="noStrike" cap="none" normalizeH="0" baseline="0" dirty="0" smtClean="0">
                        <a:ln>
                          <a:noFill/>
                        </a:ln>
                        <a:solidFill>
                          <a:srgbClr val="3F80CD"/>
                        </a:solidFill>
                        <a:effectLst/>
                        <a:latin typeface="+mj-lt"/>
                        <a:cs typeface="Arial" pitchFamily="34" charset="0"/>
                      </a:endParaRPr>
                    </a:p>
                  </a:txBody>
                  <a:tcPr marL="95782" marR="95782" marT="47894" marB="47894" anchor="ctr" horzOverflow="overflow"/>
                </a:tc>
              </a:tr>
            </a:tbl>
          </a:graphicData>
        </a:graphic>
      </p:graphicFrame>
    </p:spTree>
    <p:extLst>
      <p:ext uri="{BB962C8B-B14F-4D97-AF65-F5344CB8AC3E}">
        <p14:creationId xmlns:p14="http://schemas.microsoft.com/office/powerpoint/2010/main" val="236005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IMPOTS ET TAXES</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22</a:t>
            </a:fld>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pic>
        <p:nvPicPr>
          <p:cNvPr id="37" name="Image 36" descr="LigneSeparationLongue.jpg"/>
          <p:cNvPicPr>
            <a:picLocks noChangeAspect="1"/>
          </p:cNvPicPr>
          <p:nvPr/>
        </p:nvPicPr>
        <p:blipFill>
          <a:blip r:embed="rId5"/>
          <a:stretch>
            <a:fillRect/>
          </a:stretch>
        </p:blipFill>
        <p:spPr>
          <a:xfrm>
            <a:off x="0" y="5828648"/>
            <a:ext cx="9144000" cy="42858"/>
          </a:xfrm>
          <a:prstGeom prst="rect">
            <a:avLst/>
          </a:prstGeom>
        </p:spPr>
      </p:pic>
      <p:sp>
        <p:nvSpPr>
          <p:cNvPr id="17" name="Espace réservé du contenu 2"/>
          <p:cNvSpPr txBox="1">
            <a:spLocks/>
          </p:cNvSpPr>
          <p:nvPr>
            <p:custDataLst>
              <p:tags r:id="rId1"/>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lang="fr-FR" sz="1200" dirty="0" smtClean="0"/>
          </a:p>
          <a:p>
            <a:pPr indent="0" algn="ctr">
              <a:buFontTx/>
              <a:buNone/>
              <a:defRPr/>
            </a:pPr>
            <a:endParaRPr lang="fr-FR" sz="1200" dirty="0" smtClean="0"/>
          </a:p>
        </p:txBody>
      </p:sp>
      <p:sp>
        <p:nvSpPr>
          <p:cNvPr id="2" name="Espace réservé du contenu 1"/>
          <p:cNvSpPr>
            <a:spLocks noGrp="1"/>
          </p:cNvSpPr>
          <p:nvPr>
            <p:ph idx="1"/>
          </p:nvPr>
        </p:nvSpPr>
        <p:spPr/>
        <p:txBody>
          <a:bodyPr/>
          <a:lstStyle/>
          <a:p>
            <a:r>
              <a:rPr lang="fr-FR" sz="2600" dirty="0" smtClean="0">
                <a:latin typeface="Arial" pitchFamily="34" charset="0"/>
                <a:cs typeface="Arial" pitchFamily="34" charset="0"/>
              </a:rPr>
              <a:t>La Taxe sur la Valeur Ajoutée (</a:t>
            </a:r>
            <a:r>
              <a:rPr lang="fr-FR" sz="2600" dirty="0" smtClean="0">
                <a:latin typeface="Arial" pitchFamily="34" charset="0"/>
                <a:cs typeface="Arial" pitchFamily="34" charset="0"/>
                <a:hlinkClick r:id="rId6" action="ppaction://hlinksldjump"/>
              </a:rPr>
              <a:t>TVA</a:t>
            </a:r>
            <a:r>
              <a:rPr lang="fr-FR" sz="2600" dirty="0" smtClean="0">
                <a:latin typeface="Arial" pitchFamily="34" charset="0"/>
                <a:cs typeface="Arial" pitchFamily="34" charset="0"/>
              </a:rPr>
              <a:t>)</a:t>
            </a:r>
          </a:p>
          <a:p>
            <a:r>
              <a:rPr lang="fr-FR" sz="2600" dirty="0" smtClean="0">
                <a:latin typeface="Arial" pitchFamily="34" charset="0"/>
                <a:cs typeface="Arial" pitchFamily="34" charset="0"/>
              </a:rPr>
              <a:t>La </a:t>
            </a:r>
            <a:r>
              <a:rPr lang="fr-FR" sz="2600" dirty="0" smtClean="0">
                <a:latin typeface="Arial" pitchFamily="34" charset="0"/>
                <a:cs typeface="Arial" pitchFamily="34" charset="0"/>
                <a:hlinkClick r:id="rId7" action="ppaction://hlinksldjump"/>
              </a:rPr>
              <a:t>CET et CFE</a:t>
            </a:r>
            <a:endParaRPr lang="fr-FR" sz="2600" dirty="0" smtClean="0">
              <a:latin typeface="Arial" pitchFamily="34" charset="0"/>
              <a:cs typeface="Arial" pitchFamily="34" charset="0"/>
            </a:endParaRPr>
          </a:p>
          <a:p>
            <a:r>
              <a:rPr lang="fr-FR" sz="2600" dirty="0" smtClean="0">
                <a:latin typeface="Arial" pitchFamily="34" charset="0"/>
                <a:cs typeface="Arial" pitchFamily="34" charset="0"/>
              </a:rPr>
              <a:t>La </a:t>
            </a:r>
            <a:r>
              <a:rPr lang="fr-FR" sz="2600" dirty="0" smtClean="0">
                <a:latin typeface="Arial" pitchFamily="34" charset="0"/>
                <a:cs typeface="Arial" pitchFamily="34" charset="0"/>
                <a:hlinkClick r:id="rId8" action="ppaction://hlinksldjump"/>
              </a:rPr>
              <a:t>Taxe d’Apprentissage</a:t>
            </a:r>
            <a:endParaRPr lang="fr-FR" sz="2600" dirty="0" smtClean="0">
              <a:latin typeface="Arial" pitchFamily="34" charset="0"/>
              <a:cs typeface="Arial" pitchFamily="34" charset="0"/>
            </a:endParaRPr>
          </a:p>
          <a:p>
            <a:r>
              <a:rPr lang="fr-FR" sz="2600" dirty="0" smtClean="0">
                <a:latin typeface="Arial" pitchFamily="34" charset="0"/>
                <a:cs typeface="Arial" pitchFamily="34" charset="0"/>
              </a:rPr>
              <a:t>La taxe pour la </a:t>
            </a:r>
            <a:r>
              <a:rPr lang="fr-FR" sz="2600" dirty="0" smtClean="0">
                <a:latin typeface="Arial" pitchFamily="34" charset="0"/>
                <a:cs typeface="Arial" pitchFamily="34" charset="0"/>
                <a:hlinkClick r:id="rId8" action="ppaction://hlinksldjump"/>
              </a:rPr>
              <a:t>CMA</a:t>
            </a:r>
            <a:endParaRPr lang="fr-FR" sz="2600" dirty="0" smtClean="0">
              <a:latin typeface="Arial" pitchFamily="34" charset="0"/>
              <a:cs typeface="Arial" pitchFamily="34" charset="0"/>
            </a:endParaRPr>
          </a:p>
          <a:p>
            <a:r>
              <a:rPr lang="fr-FR" sz="2600" dirty="0" smtClean="0">
                <a:latin typeface="Arial" pitchFamily="34" charset="0"/>
                <a:cs typeface="Arial" pitchFamily="34" charset="0"/>
                <a:hlinkClick r:id="rId8" action="ppaction://hlinksldjump"/>
              </a:rPr>
              <a:t>Autres</a:t>
            </a:r>
            <a:r>
              <a:rPr lang="fr-FR" sz="2600" dirty="0" smtClean="0">
                <a:latin typeface="Arial" pitchFamily="34" charset="0"/>
                <a:cs typeface="Arial" pitchFamily="34" charset="0"/>
              </a:rPr>
              <a:t> taxes</a:t>
            </a:r>
          </a:p>
          <a:p>
            <a:r>
              <a:rPr lang="fr-FR" sz="2600" dirty="0" smtClean="0">
                <a:latin typeface="Arial" pitchFamily="34" charset="0"/>
                <a:cs typeface="Arial" pitchFamily="34" charset="0"/>
                <a:hlinkClick r:id="rId9" action="ppaction://hlinksldjump"/>
              </a:rPr>
              <a:t>Exonérations</a:t>
            </a:r>
            <a:r>
              <a:rPr lang="fr-FR" sz="2600" dirty="0" smtClean="0">
                <a:latin typeface="Arial" pitchFamily="34" charset="0"/>
                <a:cs typeface="Arial" pitchFamily="34" charset="0"/>
              </a:rPr>
              <a:t> Fiscales</a:t>
            </a:r>
          </a:p>
          <a:p>
            <a:endParaRPr lang="fr-FR" dirty="0">
              <a:latin typeface="Arial" pitchFamily="34" charset="0"/>
              <a:cs typeface="Arial" pitchFamily="34" charset="0"/>
            </a:endParaRPr>
          </a:p>
          <a:p>
            <a:endParaRPr lang="fr-FR" dirty="0">
              <a:latin typeface="Arial" pitchFamily="34" charset="0"/>
              <a:cs typeface="Arial" pitchFamily="34" charset="0"/>
            </a:endParaRPr>
          </a:p>
        </p:txBody>
      </p:sp>
      <p:grpSp>
        <p:nvGrpSpPr>
          <p:cNvPr id="16" name="Groupe 15"/>
          <p:cNvGrpSpPr/>
          <p:nvPr/>
        </p:nvGrpSpPr>
        <p:grpSpPr>
          <a:xfrm>
            <a:off x="969757" y="5842804"/>
            <a:ext cx="5834663" cy="470629"/>
            <a:chOff x="969757" y="5842804"/>
            <a:chExt cx="5834663" cy="470629"/>
          </a:xfrm>
        </p:grpSpPr>
        <p:sp>
          <p:nvSpPr>
            <p:cNvPr id="18" name="ZoneTexte 17"/>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10" action="ppaction://hlinksldjump"/>
                </a:rPr>
                <a:t>Formes</a:t>
              </a:r>
              <a:r>
                <a:rPr lang="fr-FR" altLang="fr-FR" sz="800" b="1" dirty="0" smtClean="0">
                  <a:latin typeface="Arial" pitchFamily="34" charset="0"/>
                  <a:cs typeface="Arial" pitchFamily="34" charset="0"/>
                  <a:hlinkClick r:id="rId10" action="ppaction://hlinksldjump"/>
                </a:rPr>
                <a:t> </a:t>
              </a:r>
              <a:r>
                <a:rPr lang="fr-FR" altLang="fr-FR" sz="800" dirty="0" smtClean="0">
                  <a:latin typeface="Arial" pitchFamily="34" charset="0"/>
                  <a:cs typeface="Arial" pitchFamily="34" charset="0"/>
                  <a:hlinkClick r:id="rId10"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19" name="ZoneTexte 18"/>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Régime fiscal </a:t>
              </a:r>
              <a:endParaRPr lang="fr-FR" altLang="fr-FR" sz="800" dirty="0" smtClean="0">
                <a:latin typeface="Arial" pitchFamily="34" charset="0"/>
                <a:cs typeface="Arial" pitchFamily="34" charset="0"/>
              </a:endParaRPr>
            </a:p>
          </p:txBody>
        </p:sp>
        <p:sp>
          <p:nvSpPr>
            <p:cNvPr id="25" name="ZoneTexte 24"/>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égime social </a:t>
              </a:r>
              <a:endParaRPr lang="fr-FR" altLang="fr-FR" sz="800" dirty="0" smtClean="0">
                <a:latin typeface="Arial" pitchFamily="34" charset="0"/>
                <a:cs typeface="Arial" pitchFamily="34" charset="0"/>
              </a:endParaRPr>
            </a:p>
          </p:txBody>
        </p:sp>
        <p:sp>
          <p:nvSpPr>
            <p:cNvPr id="30" name="ZoneTexte 29"/>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Comparaison </a:t>
              </a:r>
              <a:endParaRPr lang="fr-FR" altLang="fr-FR" sz="800" dirty="0" smtClean="0">
                <a:latin typeface="Arial" pitchFamily="34" charset="0"/>
                <a:cs typeface="Arial" pitchFamily="34" charset="0"/>
              </a:endParaRPr>
            </a:p>
          </p:txBody>
        </p:sp>
        <p:sp>
          <p:nvSpPr>
            <p:cNvPr id="32" name="ZoneTexte 31"/>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4" action="ppaction://hlinksldjump"/>
                </a:rPr>
                <a:t>G</a:t>
              </a:r>
              <a:r>
                <a:rPr lang="fr-FR" altLang="fr-FR" sz="800" dirty="0" smtClean="0">
                  <a:latin typeface="Arial" pitchFamily="34" charset="0"/>
                  <a:cs typeface="Arial" pitchFamily="34" charset="0"/>
                  <a:hlinkClick r:id="rId14" action="ppaction://hlinksldjump"/>
                </a:rPr>
                <a:t>estion </a:t>
              </a:r>
              <a:endParaRPr lang="fr-FR" altLang="fr-FR" sz="800" dirty="0">
                <a:latin typeface="Arial" pitchFamily="34" charset="0"/>
                <a:cs typeface="Arial" pitchFamily="34" charset="0"/>
              </a:endParaRPr>
            </a:p>
          </p:txBody>
        </p:sp>
        <p:sp>
          <p:nvSpPr>
            <p:cNvPr id="33" name="ZoneTexte 32"/>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5" action="ppaction://hlinksldjump"/>
                </a:rPr>
                <a:t>Formalités d’immatriculation </a:t>
              </a:r>
              <a:endParaRPr lang="fr-FR" altLang="fr-FR" sz="800" dirty="0">
                <a:latin typeface="Arial" pitchFamily="34" charset="0"/>
                <a:cs typeface="Arial" pitchFamily="34" charset="0"/>
              </a:endParaRPr>
            </a:p>
          </p:txBody>
        </p:sp>
        <p:sp>
          <p:nvSpPr>
            <p:cNvPr id="34" name="ZoneTexte 33"/>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6" action="ppaction://hlinksldjump"/>
                </a:rPr>
                <a:t> </a:t>
              </a:r>
              <a:r>
                <a:rPr lang="fr-FR" altLang="fr-FR" sz="800" dirty="0">
                  <a:latin typeface="Arial" pitchFamily="34" charset="0"/>
                  <a:cs typeface="Arial" pitchFamily="34" charset="0"/>
                  <a:hlinkClick r:id="rId17" action="ppaction://hlinksldjump"/>
                </a:rPr>
                <a:t>R</a:t>
              </a:r>
              <a:r>
                <a:rPr lang="fr-FR" altLang="fr-FR" sz="800" dirty="0" smtClean="0">
                  <a:latin typeface="Arial" pitchFamily="34" charset="0"/>
                  <a:cs typeface="Arial" pitchFamily="34" charset="0"/>
                  <a:hlinkClick r:id="rId17"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1059174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dirty="0" smtClean="0">
                <a:ea typeface="MS PGothic" pitchFamily="34" charset="-128"/>
              </a:rPr>
              <a:t>TVA (taxe sur la Valeur Ajoutée)</a:t>
            </a: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23</a:t>
            </a:fld>
            <a:endParaRPr lang="fr-FR" dirty="0"/>
          </a:p>
        </p:txBody>
      </p:sp>
      <p:pic>
        <p:nvPicPr>
          <p:cNvPr id="24" name="Image 23" descr="Logo-provisoire-Auvergne-Rhone-Alpes-160px.png">
            <a:hlinkClick r:id="rId5" action="ppaction://hlinksldjump"/>
          </p:cNvPr>
          <p:cNvPicPr>
            <a:picLocks noChangeAspect="1"/>
          </p:cNvPicPr>
          <p:nvPr/>
        </p:nvPicPr>
        <p:blipFill>
          <a:blip r:embed="rId6"/>
          <a:stretch>
            <a:fillRect/>
          </a:stretch>
        </p:blipFill>
        <p:spPr>
          <a:xfrm>
            <a:off x="7012213" y="5876925"/>
            <a:ext cx="934357" cy="981075"/>
          </a:xfrm>
          <a:prstGeom prst="rect">
            <a:avLst/>
          </a:prstGeom>
        </p:spPr>
      </p:pic>
      <p:sp>
        <p:nvSpPr>
          <p:cNvPr id="15" name="Espace réservé du contenu 2"/>
          <p:cNvSpPr>
            <a:spLocks noGrp="1"/>
          </p:cNvSpPr>
          <p:nvPr>
            <p:ph idx="1"/>
            <p:custDataLst>
              <p:tags r:id="rId1"/>
            </p:custDataLst>
          </p:nvPr>
        </p:nvSpPr>
        <p:spPr>
          <a:xfrm>
            <a:off x="622852" y="1463191"/>
            <a:ext cx="8216348" cy="719137"/>
          </a:xfrm>
        </p:spPr>
        <p:txBody>
          <a:bodyPr/>
          <a:lstStyle/>
          <a:p>
            <a:pPr marL="0" indent="0" algn="just" eaLnBrk="1" hangingPunct="1">
              <a:buFontTx/>
              <a:buNone/>
              <a:defRPr/>
            </a:pPr>
            <a:r>
              <a:rPr lang="fr-FR" sz="1600" kern="1200" dirty="0" smtClean="0">
                <a:latin typeface="Arial" pitchFamily="34" charset="0"/>
                <a:cs typeface="Arial" pitchFamily="34" charset="0"/>
              </a:rPr>
              <a:t>La </a:t>
            </a:r>
            <a:r>
              <a:rPr lang="fr-FR" sz="1600" kern="1200" dirty="0">
                <a:latin typeface="Arial" pitchFamily="34" charset="0"/>
                <a:cs typeface="Arial" pitchFamily="34" charset="0"/>
              </a:rPr>
              <a:t>TVA est un impôt direct sur la </a:t>
            </a:r>
            <a:r>
              <a:rPr lang="fr-FR" sz="1600" kern="1200" dirty="0" smtClean="0">
                <a:latin typeface="Arial" pitchFamily="34" charset="0"/>
                <a:cs typeface="Arial" pitchFamily="34" charset="0"/>
              </a:rPr>
              <a:t>consommation. C’est </a:t>
            </a:r>
            <a:r>
              <a:rPr lang="fr-FR" sz="1600" kern="1200" dirty="0">
                <a:latin typeface="Arial" pitchFamily="34" charset="0"/>
                <a:cs typeface="Arial" pitchFamily="34" charset="0"/>
              </a:rPr>
              <a:t>le consommateur final qui supporte la charge de la TVA, et non les </a:t>
            </a:r>
            <a:r>
              <a:rPr lang="fr-FR" sz="1600" kern="1200" dirty="0" smtClean="0">
                <a:latin typeface="Arial" pitchFamily="34" charset="0"/>
                <a:cs typeface="Arial" pitchFamily="34" charset="0"/>
              </a:rPr>
              <a:t>entreprises. Les </a:t>
            </a:r>
            <a:r>
              <a:rPr lang="fr-FR" sz="1600" kern="1200" dirty="0">
                <a:latin typeface="Arial" pitchFamily="34" charset="0"/>
                <a:cs typeface="Arial" pitchFamily="34" charset="0"/>
              </a:rPr>
              <a:t>entreprises jouent un rôle de </a:t>
            </a:r>
            <a:r>
              <a:rPr lang="fr-FR" sz="1600" kern="1200" dirty="0" smtClean="0">
                <a:latin typeface="Arial" pitchFamily="34" charset="0"/>
                <a:cs typeface="Arial" pitchFamily="34" charset="0"/>
              </a:rPr>
              <a:t>collecteur. La TVA a une incidence sur </a:t>
            </a:r>
            <a:r>
              <a:rPr lang="fr-FR" sz="1600" kern="1200" dirty="0">
                <a:latin typeface="Arial" pitchFamily="34" charset="0"/>
                <a:cs typeface="Arial" pitchFamily="34" charset="0"/>
              </a:rPr>
              <a:t>la Trésorerie des </a:t>
            </a:r>
            <a:r>
              <a:rPr lang="fr-FR" sz="1600" kern="1200" dirty="0" smtClean="0">
                <a:latin typeface="Arial" pitchFamily="34" charset="0"/>
                <a:cs typeface="Arial" pitchFamily="34" charset="0"/>
              </a:rPr>
              <a:t>entreprises.</a:t>
            </a:r>
            <a:endParaRPr lang="fr-FR" sz="1600" kern="1200" dirty="0">
              <a:latin typeface="Arial" pitchFamily="34" charset="0"/>
              <a:cs typeface="Arial" pitchFamily="34" charset="0"/>
            </a:endParaRPr>
          </a:p>
        </p:txBody>
      </p:sp>
      <p:sp>
        <p:nvSpPr>
          <p:cNvPr id="16" name="Espace réservé du contenu 2"/>
          <p:cNvSpPr txBox="1">
            <a:spLocks/>
          </p:cNvSpPr>
          <p:nvPr>
            <p:custDataLst>
              <p:tags r:id="rId2"/>
            </p:custDataLst>
          </p:nvPr>
        </p:nvSpPr>
        <p:spPr bwMode="auto">
          <a:xfrm>
            <a:off x="494678" y="2409481"/>
            <a:ext cx="75438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50" indent="-285750" algn="just" eaLnBrk="1" hangingPunct="1">
              <a:spcBef>
                <a:spcPct val="20000"/>
              </a:spcBef>
              <a:buFont typeface="Wingdings" pitchFamily="2" charset="2"/>
              <a:buChar char="§"/>
            </a:pPr>
            <a:r>
              <a:rPr lang="fr-FR" sz="1400" i="1" u="sng" dirty="0">
                <a:latin typeface="Verdana" pitchFamily="34" charset="0"/>
              </a:rPr>
              <a:t>Taux normal </a:t>
            </a:r>
            <a:r>
              <a:rPr lang="fr-FR" sz="1400" dirty="0">
                <a:latin typeface="Verdana" pitchFamily="34" charset="0"/>
              </a:rPr>
              <a:t>: </a:t>
            </a:r>
            <a:r>
              <a:rPr lang="fr-FR" sz="1400" b="1" i="1" dirty="0">
                <a:latin typeface="Verdana" pitchFamily="34" charset="0"/>
              </a:rPr>
              <a:t>20%</a:t>
            </a:r>
          </a:p>
          <a:p>
            <a:pPr marL="285750" indent="-285750" algn="just" eaLnBrk="1" hangingPunct="1">
              <a:spcBef>
                <a:spcPct val="20000"/>
              </a:spcBef>
              <a:buFont typeface="Wingdings" pitchFamily="2" charset="2"/>
              <a:buChar char="§"/>
            </a:pPr>
            <a:r>
              <a:rPr lang="fr-FR" sz="1400" i="1" u="sng" dirty="0">
                <a:latin typeface="Verdana" pitchFamily="34" charset="0"/>
              </a:rPr>
              <a:t>Taux réduit </a:t>
            </a:r>
            <a:r>
              <a:rPr lang="fr-FR" sz="1400" dirty="0">
                <a:latin typeface="Verdana" pitchFamily="34" charset="0"/>
              </a:rPr>
              <a:t>: </a:t>
            </a:r>
            <a:r>
              <a:rPr lang="fr-FR" sz="1400" b="1" i="1" dirty="0">
                <a:latin typeface="Verdana" pitchFamily="34" charset="0"/>
              </a:rPr>
              <a:t>10% </a:t>
            </a:r>
            <a:r>
              <a:rPr lang="fr-FR" sz="1400" dirty="0">
                <a:latin typeface="Verdana" pitchFamily="34" charset="0"/>
              </a:rPr>
              <a:t>(sur les produits de la restauration et  les travaux  réalisés dans les logements d’habitation : travaux d’amélioration, de transformation, d’aménagement et entretien)</a:t>
            </a:r>
          </a:p>
          <a:p>
            <a:pPr marL="285750" indent="-285750" algn="just" eaLnBrk="1" hangingPunct="1">
              <a:spcBef>
                <a:spcPct val="20000"/>
              </a:spcBef>
              <a:buFont typeface="Wingdings" pitchFamily="2" charset="2"/>
              <a:buChar char="§"/>
            </a:pPr>
            <a:r>
              <a:rPr lang="fr-FR" sz="1400" i="1" u="sng" dirty="0">
                <a:latin typeface="Verdana" pitchFamily="34" charset="0"/>
              </a:rPr>
              <a:t>Taux réduit </a:t>
            </a:r>
            <a:r>
              <a:rPr lang="fr-FR" sz="1400" dirty="0">
                <a:latin typeface="Verdana" pitchFamily="34" charset="0"/>
              </a:rPr>
              <a:t>: </a:t>
            </a:r>
            <a:r>
              <a:rPr lang="fr-FR" sz="1400" b="1" i="1" dirty="0">
                <a:latin typeface="Verdana" pitchFamily="34" charset="0"/>
              </a:rPr>
              <a:t>5,5% </a:t>
            </a:r>
            <a:r>
              <a:rPr lang="fr-FR" sz="1400" dirty="0">
                <a:latin typeface="Verdana" pitchFamily="34" charset="0"/>
              </a:rPr>
              <a:t>(sur les produits alimentaires, abonnements gaz et électricité, etc.)</a:t>
            </a:r>
          </a:p>
          <a:p>
            <a:pPr marL="285750" indent="-285750" algn="just" eaLnBrk="1" hangingPunct="1">
              <a:spcBef>
                <a:spcPct val="20000"/>
              </a:spcBef>
              <a:buFont typeface="Wingdings" pitchFamily="2" charset="2"/>
              <a:buChar char="§"/>
            </a:pPr>
            <a:r>
              <a:rPr lang="fr-FR" sz="1400" i="1" u="sng" dirty="0">
                <a:latin typeface="Verdana" pitchFamily="34" charset="0"/>
              </a:rPr>
              <a:t>Taux particulier </a:t>
            </a:r>
            <a:r>
              <a:rPr lang="fr-FR" sz="1400" dirty="0">
                <a:latin typeface="Verdana" pitchFamily="34" charset="0"/>
              </a:rPr>
              <a:t>:   </a:t>
            </a:r>
            <a:r>
              <a:rPr lang="fr-FR" sz="1400" b="1" i="1" dirty="0">
                <a:latin typeface="Verdana" pitchFamily="34" charset="0"/>
              </a:rPr>
              <a:t>2,1% </a:t>
            </a:r>
          </a:p>
          <a:p>
            <a:pPr algn="just" eaLnBrk="1" hangingPunct="1">
              <a:spcBef>
                <a:spcPct val="20000"/>
              </a:spcBef>
              <a:buFont typeface="Verdana" pitchFamily="34" charset="0"/>
              <a:buNone/>
            </a:pPr>
            <a:endParaRPr lang="fr-FR" sz="1400" b="1" dirty="0">
              <a:solidFill>
                <a:srgbClr val="002060"/>
              </a:solidFill>
              <a:latin typeface="Verdana" pitchFamily="34" charset="0"/>
            </a:endParaRPr>
          </a:p>
        </p:txBody>
      </p:sp>
      <p:sp>
        <p:nvSpPr>
          <p:cNvPr id="17" name="Espace réservé du contenu 2"/>
          <p:cNvSpPr txBox="1">
            <a:spLocks/>
          </p:cNvSpPr>
          <p:nvPr>
            <p:custDataLst>
              <p:tags r:id="rId3"/>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lang="fr-FR" sz="1200" dirty="0" smtClean="0"/>
          </a:p>
          <a:p>
            <a:pPr indent="0" algn="ctr">
              <a:buFontTx/>
              <a:buNone/>
              <a:defRPr/>
            </a:pPr>
            <a:endParaRPr lang="fr-FR" sz="1200" dirty="0" smtClean="0"/>
          </a:p>
        </p:txBody>
      </p:sp>
      <p:sp>
        <p:nvSpPr>
          <p:cNvPr id="18" name="ZoneTexte 17"/>
          <p:cNvSpPr txBox="1"/>
          <p:nvPr/>
        </p:nvSpPr>
        <p:spPr>
          <a:xfrm>
            <a:off x="388411" y="4206590"/>
            <a:ext cx="7971945" cy="1477328"/>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fr-FR"/>
            </a:defPPr>
            <a:lvl1pPr>
              <a:defRPr sz="1200"/>
            </a:lvl1pPr>
          </a:lstStyle>
          <a:p>
            <a:pPr indent="0" algn="ctr">
              <a:buFontTx/>
              <a:buNone/>
              <a:defRPr/>
            </a:pPr>
            <a:r>
              <a:rPr lang="fr-FR" sz="1800" dirty="0">
                <a:solidFill>
                  <a:schemeClr val="tx1"/>
                </a:solidFill>
                <a:latin typeface="Arial" pitchFamily="34" charset="0"/>
                <a:cs typeface="Arial" pitchFamily="34" charset="0"/>
              </a:rPr>
              <a:t>TVA collectée (sur les ventes)</a:t>
            </a:r>
          </a:p>
          <a:p>
            <a:pPr marL="171450" indent="-171450" algn="ctr">
              <a:buFontTx/>
              <a:buChar char="-"/>
              <a:defRPr/>
            </a:pPr>
            <a:r>
              <a:rPr lang="fr-FR" sz="1800" dirty="0" smtClean="0">
                <a:solidFill>
                  <a:schemeClr val="tx1"/>
                </a:solidFill>
                <a:latin typeface="Arial" pitchFamily="34" charset="0"/>
                <a:cs typeface="Arial" pitchFamily="34" charset="0"/>
              </a:rPr>
              <a:t>TVA </a:t>
            </a:r>
            <a:r>
              <a:rPr lang="fr-FR" sz="1800" dirty="0">
                <a:solidFill>
                  <a:schemeClr val="tx1"/>
                </a:solidFill>
                <a:latin typeface="Arial" pitchFamily="34" charset="0"/>
                <a:cs typeface="Arial" pitchFamily="34" charset="0"/>
              </a:rPr>
              <a:t>déductible (sur achats, charges et investissements</a:t>
            </a:r>
            <a:r>
              <a:rPr lang="fr-FR" sz="1800" dirty="0" smtClean="0">
                <a:solidFill>
                  <a:schemeClr val="tx1"/>
                </a:solidFill>
                <a:latin typeface="Arial" pitchFamily="34" charset="0"/>
                <a:cs typeface="Arial" pitchFamily="34" charset="0"/>
              </a:rPr>
              <a:t>)</a:t>
            </a:r>
          </a:p>
          <a:p>
            <a:pPr marL="171450" indent="-171450" algn="ctr">
              <a:buFontTx/>
              <a:buChar char="-"/>
              <a:defRPr/>
            </a:pPr>
            <a:endParaRPr lang="fr-FR" sz="1800" dirty="0" smtClean="0">
              <a:solidFill>
                <a:schemeClr val="tx1"/>
              </a:solidFill>
              <a:latin typeface="Arial" pitchFamily="34" charset="0"/>
              <a:cs typeface="Arial" pitchFamily="34" charset="0"/>
            </a:endParaRPr>
          </a:p>
          <a:p>
            <a:pPr indent="0" algn="ctr">
              <a:buFontTx/>
              <a:buNone/>
              <a:defRPr/>
            </a:pPr>
            <a:r>
              <a:rPr lang="fr-FR" sz="1800" dirty="0">
                <a:solidFill>
                  <a:schemeClr val="tx1"/>
                </a:solidFill>
                <a:latin typeface="Arial" pitchFamily="34" charset="0"/>
                <a:cs typeface="Arial" pitchFamily="34" charset="0"/>
              </a:rPr>
              <a:t>Si TVA collectée &gt; TVA </a:t>
            </a:r>
            <a:r>
              <a:rPr lang="fr-FR" sz="1800" dirty="0" smtClean="0">
                <a:solidFill>
                  <a:schemeClr val="tx1"/>
                </a:solidFill>
                <a:latin typeface="Arial" pitchFamily="34" charset="0"/>
                <a:cs typeface="Arial" pitchFamily="34" charset="0"/>
              </a:rPr>
              <a:t>déductible </a:t>
            </a:r>
            <a:r>
              <a:rPr lang="fr-FR" sz="1800" dirty="0">
                <a:solidFill>
                  <a:schemeClr val="tx1"/>
                </a:solidFill>
                <a:latin typeface="Arial" pitchFamily="34" charset="0"/>
                <a:cs typeface="Arial" pitchFamily="34" charset="0"/>
              </a:rPr>
              <a:t>: TVA à payer</a:t>
            </a:r>
          </a:p>
          <a:p>
            <a:pPr indent="0" algn="ctr">
              <a:buFontTx/>
              <a:buNone/>
              <a:defRPr/>
            </a:pPr>
            <a:r>
              <a:rPr lang="fr-FR" sz="1800" dirty="0">
                <a:solidFill>
                  <a:schemeClr val="tx1"/>
                </a:solidFill>
                <a:latin typeface="Arial" pitchFamily="34" charset="0"/>
                <a:cs typeface="Arial" pitchFamily="34" charset="0"/>
              </a:rPr>
              <a:t>Si TVA </a:t>
            </a:r>
            <a:r>
              <a:rPr lang="fr-FR" sz="1800" dirty="0" smtClean="0">
                <a:solidFill>
                  <a:schemeClr val="tx1"/>
                </a:solidFill>
                <a:latin typeface="Arial" pitchFamily="34" charset="0"/>
                <a:cs typeface="Arial" pitchFamily="34" charset="0"/>
              </a:rPr>
              <a:t>collectée </a:t>
            </a:r>
            <a:r>
              <a:rPr lang="fr-FR" sz="1800" dirty="0">
                <a:solidFill>
                  <a:schemeClr val="tx1"/>
                </a:solidFill>
                <a:latin typeface="Arial" pitchFamily="34" charset="0"/>
                <a:cs typeface="Arial" pitchFamily="34" charset="0"/>
              </a:rPr>
              <a:t>&lt; TVA déductible : Crédit </a:t>
            </a:r>
            <a:r>
              <a:rPr lang="fr-FR" sz="1800" dirty="0" smtClean="0">
                <a:solidFill>
                  <a:schemeClr val="tx1"/>
                </a:solidFill>
                <a:latin typeface="Arial" pitchFamily="34" charset="0"/>
                <a:cs typeface="Arial" pitchFamily="34" charset="0"/>
              </a:rPr>
              <a:t>TVA</a:t>
            </a:r>
            <a:endParaRPr lang="fr-FR" dirty="0">
              <a:solidFill>
                <a:schemeClr val="tx1"/>
              </a:solidFill>
              <a:latin typeface="Arial" pitchFamily="34" charset="0"/>
              <a:cs typeface="Arial" pitchFamily="34" charset="0"/>
            </a:endParaRPr>
          </a:p>
        </p:txBody>
      </p:sp>
      <p:pic>
        <p:nvPicPr>
          <p:cNvPr id="19" name="Picture 2" descr="C:\Users\fd.CMA69\AppData\Local\Microsoft\Windows\INetCache\IE\6P5U141P\attention-icon-2332-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60832">
            <a:off x="7791171" y="3856449"/>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Franck\AppData\Local\Microsoft\Windows\INetCache\IE\RF6AJJUF\view-refresh[1].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4677" y="5883137"/>
            <a:ext cx="769705" cy="7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Autres Impôts et Taxes</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24</a:t>
            </a:fld>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sp>
        <p:nvSpPr>
          <p:cNvPr id="17" name="Espace réservé du contenu 2"/>
          <p:cNvSpPr txBox="1">
            <a:spLocks/>
          </p:cNvSpPr>
          <p:nvPr>
            <p:custDataLst>
              <p:tags r:id="rId1"/>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lang="fr-FR" sz="1200" dirty="0" smtClean="0"/>
          </a:p>
          <a:p>
            <a:pPr indent="0" algn="ctr">
              <a:buFontTx/>
              <a:buNone/>
              <a:defRPr/>
            </a:pPr>
            <a:endParaRPr lang="fr-FR" sz="1200" dirty="0" smtClean="0"/>
          </a:p>
        </p:txBody>
      </p:sp>
      <p:sp>
        <p:nvSpPr>
          <p:cNvPr id="22" name="Espace réservé du contenu 16"/>
          <p:cNvSpPr txBox="1">
            <a:spLocks/>
          </p:cNvSpPr>
          <p:nvPr/>
        </p:nvSpPr>
        <p:spPr>
          <a:xfrm>
            <a:off x="576430" y="1566560"/>
            <a:ext cx="7831128" cy="660928"/>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b="1" dirty="0">
              <a:latin typeface="+mj-lt"/>
            </a:endParaRPr>
          </a:p>
        </p:txBody>
      </p:sp>
      <p:sp>
        <p:nvSpPr>
          <p:cNvPr id="3" name="Rectangle 2"/>
          <p:cNvSpPr/>
          <p:nvPr/>
        </p:nvSpPr>
        <p:spPr>
          <a:xfrm>
            <a:off x="576430" y="1556498"/>
            <a:ext cx="7370140" cy="3970318"/>
          </a:xfrm>
          <a:prstGeom prst="rect">
            <a:avLst/>
          </a:prstGeom>
        </p:spPr>
        <p:txBody>
          <a:bodyPr wrap="square">
            <a:spAutoFit/>
          </a:bodyPr>
          <a:lstStyle/>
          <a:p>
            <a:pPr indent="-360000">
              <a:spcBef>
                <a:spcPct val="20000"/>
              </a:spcBef>
              <a:buClr>
                <a:schemeClr val="accent1"/>
              </a:buClr>
              <a:buFont typeface="Wingdings" charset="2"/>
              <a:buChar char=""/>
              <a:defRPr/>
            </a:pPr>
            <a:r>
              <a:rPr lang="fr-FR" altLang="fr-FR" b="1" dirty="0">
                <a:latin typeface="Arial" pitchFamily="34" charset="0"/>
                <a:cs typeface="Arial" pitchFamily="34" charset="0"/>
              </a:rPr>
              <a:t>La contribution Economique Territoriale (CET)</a:t>
            </a:r>
          </a:p>
          <a:p>
            <a:pPr marL="285750" indent="-285750">
              <a:buClr>
                <a:schemeClr val="tx2"/>
              </a:buClr>
              <a:buFont typeface="Wingdings" pitchFamily="2" charset="2"/>
              <a:buChar char="§"/>
              <a:defRPr/>
            </a:pPr>
            <a:r>
              <a:rPr lang="fr-FR" dirty="0" smtClean="0">
                <a:latin typeface="Arial" pitchFamily="34" charset="0"/>
                <a:cs typeface="Arial" pitchFamily="34" charset="0"/>
              </a:rPr>
              <a:t>La </a:t>
            </a:r>
            <a:r>
              <a:rPr lang="fr-FR" dirty="0">
                <a:latin typeface="Arial" pitchFamily="34" charset="0"/>
                <a:cs typeface="Arial" pitchFamily="34" charset="0"/>
              </a:rPr>
              <a:t>CET est composée de 2 cotisations </a:t>
            </a:r>
            <a:r>
              <a:rPr lang="fr-FR" dirty="0" smtClean="0">
                <a:latin typeface="Arial" pitchFamily="34" charset="0"/>
                <a:cs typeface="Arial" pitchFamily="34" charset="0"/>
              </a:rPr>
              <a:t>:</a:t>
            </a:r>
          </a:p>
          <a:p>
            <a:pPr marL="742950" lvl="1" indent="-285750">
              <a:buClr>
                <a:schemeClr val="tx2"/>
              </a:buClr>
              <a:buFont typeface="Wingdings" pitchFamily="2" charset="2"/>
              <a:buChar char="§"/>
              <a:defRPr/>
            </a:pPr>
            <a:r>
              <a:rPr lang="fr-FR" dirty="0" smtClean="0">
                <a:latin typeface="Arial" pitchFamily="34" charset="0"/>
                <a:cs typeface="Arial" pitchFamily="34" charset="0"/>
              </a:rPr>
              <a:t>Cotisation </a:t>
            </a:r>
            <a:r>
              <a:rPr lang="fr-FR" dirty="0">
                <a:latin typeface="Arial" pitchFamily="34" charset="0"/>
                <a:cs typeface="Arial" pitchFamily="34" charset="0"/>
              </a:rPr>
              <a:t>Foncière des Entreprises (CFE)</a:t>
            </a:r>
          </a:p>
          <a:p>
            <a:pPr marL="742950" lvl="1" indent="-285750">
              <a:buClr>
                <a:schemeClr val="tx2"/>
              </a:buClr>
              <a:buFont typeface="Wingdings" pitchFamily="2" charset="2"/>
              <a:buChar char="§"/>
              <a:defRPr/>
            </a:pPr>
            <a:r>
              <a:rPr lang="fr-FR" dirty="0" smtClean="0">
                <a:latin typeface="Arial" pitchFamily="34" charset="0"/>
                <a:cs typeface="Arial" pitchFamily="34" charset="0"/>
              </a:rPr>
              <a:t>Cotisation </a:t>
            </a:r>
            <a:r>
              <a:rPr lang="fr-FR" dirty="0">
                <a:latin typeface="Arial" pitchFamily="34" charset="0"/>
                <a:cs typeface="Arial" pitchFamily="34" charset="0"/>
              </a:rPr>
              <a:t>sur la Valeur Ajoutée des Entreprise (CVAE</a:t>
            </a:r>
            <a:r>
              <a:rPr lang="fr-FR" dirty="0" smtClean="0">
                <a:latin typeface="Arial" pitchFamily="34" charset="0"/>
                <a:cs typeface="Arial" pitchFamily="34" charset="0"/>
              </a:rPr>
              <a:t>)</a:t>
            </a:r>
          </a:p>
          <a:p>
            <a:pPr>
              <a:buFont typeface="Wingdings" charset="2"/>
              <a:buNone/>
              <a:defRPr/>
            </a:pPr>
            <a:endParaRPr lang="fr-FR" dirty="0" smtClean="0">
              <a:latin typeface="Arial" pitchFamily="34" charset="0"/>
              <a:cs typeface="Arial" pitchFamily="34" charset="0"/>
            </a:endParaRPr>
          </a:p>
          <a:p>
            <a:pPr marL="285750" indent="-285750">
              <a:buClr>
                <a:schemeClr val="tx2"/>
              </a:buClr>
              <a:buFont typeface="Wingdings" pitchFamily="2" charset="2"/>
              <a:buChar char="§"/>
              <a:defRPr/>
            </a:pPr>
            <a:r>
              <a:rPr lang="fr-FR" dirty="0" smtClean="0">
                <a:latin typeface="Arial" pitchFamily="34" charset="0"/>
                <a:cs typeface="Arial" pitchFamily="34" charset="0"/>
              </a:rPr>
              <a:t>Exonération </a:t>
            </a:r>
            <a:r>
              <a:rPr lang="fr-FR" dirty="0">
                <a:latin typeface="Arial" pitchFamily="34" charset="0"/>
                <a:cs typeface="Arial" pitchFamily="34" charset="0"/>
              </a:rPr>
              <a:t>à la CET </a:t>
            </a:r>
            <a:r>
              <a:rPr lang="fr-FR" dirty="0" smtClean="0">
                <a:latin typeface="Arial" pitchFamily="34" charset="0"/>
                <a:cs typeface="Arial" pitchFamily="34" charset="0"/>
              </a:rPr>
              <a:t>:</a:t>
            </a:r>
          </a:p>
          <a:p>
            <a:pPr marL="742950" lvl="1" indent="-285750">
              <a:buClr>
                <a:schemeClr val="tx2"/>
              </a:buClr>
              <a:buFont typeface="Wingdings" pitchFamily="2" charset="2"/>
              <a:buChar char="§"/>
              <a:defRPr/>
            </a:pPr>
            <a:r>
              <a:rPr lang="fr-FR" dirty="0">
                <a:latin typeface="Arial" pitchFamily="34" charset="0"/>
                <a:cs typeface="Arial" pitchFamily="34" charset="0"/>
              </a:rPr>
              <a:t>Exonération l’année civile de la </a:t>
            </a:r>
            <a:r>
              <a:rPr lang="fr-FR" dirty="0" smtClean="0">
                <a:latin typeface="Arial" pitchFamily="34" charset="0"/>
                <a:cs typeface="Arial" pitchFamily="34" charset="0"/>
              </a:rPr>
              <a:t>création</a:t>
            </a:r>
          </a:p>
          <a:p>
            <a:pPr marL="742950" lvl="1" indent="-285750">
              <a:buClr>
                <a:schemeClr val="tx2"/>
              </a:buClr>
              <a:buFont typeface="Wingdings" pitchFamily="2" charset="2"/>
              <a:buChar char="§"/>
              <a:defRPr/>
            </a:pPr>
            <a:r>
              <a:rPr lang="fr-FR" dirty="0" smtClean="0">
                <a:latin typeface="Arial" pitchFamily="34" charset="0"/>
                <a:cs typeface="Arial" pitchFamily="34" charset="0"/>
              </a:rPr>
              <a:t>Exonération </a:t>
            </a:r>
            <a:r>
              <a:rPr lang="fr-FR" dirty="0">
                <a:latin typeface="Arial" pitchFamily="34" charset="0"/>
                <a:cs typeface="Arial" pitchFamily="34" charset="0"/>
              </a:rPr>
              <a:t>permanente</a:t>
            </a:r>
          </a:p>
          <a:p>
            <a:pPr marL="742950" lvl="1" indent="-285750">
              <a:buClr>
                <a:schemeClr val="tx2"/>
              </a:buClr>
              <a:buFont typeface="Wingdings" pitchFamily="2" charset="2"/>
              <a:buChar char="§"/>
              <a:defRPr/>
            </a:pPr>
            <a:r>
              <a:rPr lang="fr-FR" dirty="0">
                <a:latin typeface="Arial" pitchFamily="34" charset="0"/>
                <a:cs typeface="Arial" pitchFamily="34" charset="0"/>
              </a:rPr>
              <a:t>Exonération temporaire</a:t>
            </a:r>
          </a:p>
          <a:p>
            <a:pPr>
              <a:buFont typeface="Wingdings" charset="2"/>
              <a:buNone/>
              <a:defRPr/>
            </a:pPr>
            <a:endParaRPr lang="fr-FR" dirty="0" smtClean="0">
              <a:latin typeface="Arial" pitchFamily="34" charset="0"/>
              <a:cs typeface="Arial" pitchFamily="34" charset="0"/>
            </a:endParaRPr>
          </a:p>
          <a:p>
            <a:pPr>
              <a:buFont typeface="Wingdings" charset="2"/>
              <a:buNone/>
              <a:defRPr/>
            </a:pPr>
            <a:r>
              <a:rPr lang="fr-FR" dirty="0" smtClean="0">
                <a:latin typeface="Arial" pitchFamily="34" charset="0"/>
                <a:cs typeface="Arial" pitchFamily="34" charset="0"/>
              </a:rPr>
              <a:t>Plafonnement de la CET à 3% de la VA</a:t>
            </a:r>
          </a:p>
          <a:p>
            <a:pPr>
              <a:buFont typeface="Wingdings" charset="2"/>
              <a:buNone/>
              <a:defRPr/>
            </a:pPr>
            <a:endParaRPr lang="fr-FR" dirty="0" smtClean="0">
              <a:cs typeface="Arial" panose="020B0604020202020204" pitchFamily="34" charset="0"/>
            </a:endParaRPr>
          </a:p>
          <a:p>
            <a:pPr>
              <a:buFont typeface="Wingdings" charset="2"/>
              <a:buNone/>
              <a:defRPr/>
            </a:pPr>
            <a:endParaRPr lang="fr-FR" dirty="0">
              <a:cs typeface="Arial" panose="020B0604020202020204" pitchFamily="34" charset="0"/>
            </a:endParaRPr>
          </a:p>
          <a:p>
            <a:pPr>
              <a:buFont typeface="Wingdings" charset="2"/>
              <a:buNone/>
              <a:defRPr/>
            </a:pPr>
            <a:endParaRPr lang="fr-FR" dirty="0">
              <a:cs typeface="Arial" panose="020B0604020202020204" pitchFamily="34" charset="0"/>
            </a:endParaRPr>
          </a:p>
        </p:txBody>
      </p:sp>
      <p:sp>
        <p:nvSpPr>
          <p:cNvPr id="26" name="ZoneTexte 25"/>
          <p:cNvSpPr txBox="1"/>
          <p:nvPr/>
        </p:nvSpPr>
        <p:spPr>
          <a:xfrm>
            <a:off x="337635" y="4760588"/>
            <a:ext cx="7971945"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fr-FR"/>
            </a:defPPr>
            <a:lvl1pPr>
              <a:defRPr sz="1200"/>
            </a:lvl1pPr>
          </a:lstStyle>
          <a:p>
            <a:pPr indent="0" algn="ctr">
              <a:buFontTx/>
              <a:buNone/>
              <a:defRPr/>
            </a:pPr>
            <a:r>
              <a:rPr lang="fr-FR" sz="1600" dirty="0">
                <a:solidFill>
                  <a:schemeClr val="tx1"/>
                </a:solidFill>
                <a:latin typeface="Arial" pitchFamily="34" charset="0"/>
                <a:cs typeface="Arial" pitchFamily="34" charset="0"/>
              </a:rPr>
              <a:t>Pour </a:t>
            </a:r>
            <a:r>
              <a:rPr lang="fr-FR" sz="1600" dirty="0" smtClean="0">
                <a:solidFill>
                  <a:schemeClr val="tx1"/>
                </a:solidFill>
                <a:latin typeface="Arial" pitchFamily="34" charset="0"/>
                <a:cs typeface="Arial" pitchFamily="34" charset="0"/>
              </a:rPr>
              <a:t>bénéficier de l’exonération, il </a:t>
            </a:r>
            <a:r>
              <a:rPr lang="fr-FR" sz="1600" dirty="0">
                <a:solidFill>
                  <a:schemeClr val="tx1"/>
                </a:solidFill>
                <a:latin typeface="Arial" pitchFamily="34" charset="0"/>
                <a:cs typeface="Arial" pitchFamily="34" charset="0"/>
              </a:rPr>
              <a:t>faut déposer avant le 31.12 de l’année de </a:t>
            </a:r>
            <a:r>
              <a:rPr lang="fr-FR" sz="1600" dirty="0" smtClean="0">
                <a:solidFill>
                  <a:schemeClr val="tx1"/>
                </a:solidFill>
                <a:latin typeface="Arial" pitchFamily="34" charset="0"/>
                <a:cs typeface="Arial" pitchFamily="34" charset="0"/>
              </a:rPr>
              <a:t>création, </a:t>
            </a:r>
            <a:r>
              <a:rPr lang="fr-FR" sz="1600" dirty="0">
                <a:solidFill>
                  <a:schemeClr val="tx1"/>
                </a:solidFill>
                <a:latin typeface="Arial" pitchFamily="34" charset="0"/>
                <a:cs typeface="Arial" pitchFamily="34" charset="0"/>
              </a:rPr>
              <a:t>la déclaration </a:t>
            </a:r>
            <a:r>
              <a:rPr lang="fr-FR" sz="1600" dirty="0" smtClean="0">
                <a:solidFill>
                  <a:schemeClr val="tx1"/>
                </a:solidFill>
                <a:latin typeface="Arial" pitchFamily="34" charset="0"/>
                <a:cs typeface="Arial" pitchFamily="34" charset="0"/>
              </a:rPr>
              <a:t>1447-C-SD (</a:t>
            </a:r>
            <a:r>
              <a:rPr lang="fr-FR" sz="1600" dirty="0">
                <a:solidFill>
                  <a:schemeClr val="tx1"/>
                </a:solidFill>
                <a:latin typeface="Arial" pitchFamily="34" charset="0"/>
                <a:cs typeface="Arial" pitchFamily="34" charset="0"/>
              </a:rPr>
              <a:t>formulaire </a:t>
            </a:r>
            <a:r>
              <a:rPr lang="fr-FR" sz="1600" dirty="0" smtClean="0">
                <a:solidFill>
                  <a:schemeClr val="tx1"/>
                </a:solidFill>
                <a:latin typeface="Arial" pitchFamily="34" charset="0"/>
                <a:cs typeface="Arial" pitchFamily="34" charset="0"/>
              </a:rPr>
              <a:t>n°14187*08) </a:t>
            </a:r>
            <a:r>
              <a:rPr lang="fr-FR" sz="1600" dirty="0">
                <a:solidFill>
                  <a:schemeClr val="tx1"/>
                </a:solidFill>
                <a:latin typeface="Arial" pitchFamily="34" charset="0"/>
                <a:cs typeface="Arial" pitchFamily="34" charset="0"/>
              </a:rPr>
              <a:t>ou dans les 3 mois suivant la déclaration si elle intervient à partir </a:t>
            </a:r>
            <a:r>
              <a:rPr lang="fr-FR" sz="1600" dirty="0" smtClean="0">
                <a:solidFill>
                  <a:schemeClr val="tx1"/>
                </a:solidFill>
                <a:latin typeface="Arial" pitchFamily="34" charset="0"/>
                <a:cs typeface="Arial" pitchFamily="34" charset="0"/>
              </a:rPr>
              <a:t>d’octobre.</a:t>
            </a:r>
            <a:endParaRPr lang="fr-FR" sz="1600" b="1" dirty="0"/>
          </a:p>
        </p:txBody>
      </p:sp>
      <p:pic>
        <p:nvPicPr>
          <p:cNvPr id="23" name="Picture 2" descr="C:\Users\fd.CMA69\AppData\Local\Microsoft\Windows\INetCache\IE\6P5U141P\attention-icon-233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0832">
            <a:off x="7990226" y="4128952"/>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Franck\AppData\Local\Microsoft\Windows\INetCache\IE\RF6AJJUF\view-refresh[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677" y="5883137"/>
            <a:ext cx="769705" cy="7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2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Autres Impôts et Taxes</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25</a:t>
            </a:fld>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sp>
        <p:nvSpPr>
          <p:cNvPr id="17" name="Espace réservé du contenu 2"/>
          <p:cNvSpPr txBox="1">
            <a:spLocks/>
          </p:cNvSpPr>
          <p:nvPr>
            <p:custDataLst>
              <p:tags r:id="rId1"/>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lang="fr-FR" sz="1200" dirty="0" smtClean="0"/>
          </a:p>
          <a:p>
            <a:pPr indent="0" algn="ctr">
              <a:buFontTx/>
              <a:buNone/>
              <a:defRPr/>
            </a:pPr>
            <a:endParaRPr lang="fr-FR" sz="1200" dirty="0" smtClean="0"/>
          </a:p>
        </p:txBody>
      </p:sp>
      <p:sp>
        <p:nvSpPr>
          <p:cNvPr id="22" name="Espace réservé du contenu 16"/>
          <p:cNvSpPr txBox="1">
            <a:spLocks/>
          </p:cNvSpPr>
          <p:nvPr/>
        </p:nvSpPr>
        <p:spPr>
          <a:xfrm>
            <a:off x="576430" y="1566560"/>
            <a:ext cx="7831128" cy="660928"/>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b="1" dirty="0">
              <a:latin typeface="+mj-lt"/>
            </a:endParaRPr>
          </a:p>
        </p:txBody>
      </p:sp>
      <p:sp>
        <p:nvSpPr>
          <p:cNvPr id="3" name="Rectangle 2"/>
          <p:cNvSpPr/>
          <p:nvPr/>
        </p:nvSpPr>
        <p:spPr>
          <a:xfrm>
            <a:off x="576430" y="1431667"/>
            <a:ext cx="7981542" cy="1748171"/>
          </a:xfrm>
          <a:prstGeom prst="rect">
            <a:avLst/>
          </a:prstGeom>
        </p:spPr>
        <p:txBody>
          <a:bodyPr wrap="square">
            <a:spAutoFit/>
          </a:bodyPr>
          <a:lstStyle/>
          <a:p>
            <a:pPr indent="-360000">
              <a:spcBef>
                <a:spcPct val="20000"/>
              </a:spcBef>
              <a:buClr>
                <a:schemeClr val="accent1"/>
              </a:buClr>
              <a:buFont typeface="Wingdings" charset="2"/>
              <a:buChar char=""/>
              <a:defRPr/>
            </a:pPr>
            <a:r>
              <a:rPr lang="fr-FR" altLang="fr-FR" b="1" dirty="0">
                <a:latin typeface="Arial" pitchFamily="34" charset="0"/>
                <a:cs typeface="Arial" pitchFamily="34" charset="0"/>
              </a:rPr>
              <a:t>La T</a:t>
            </a:r>
            <a:r>
              <a:rPr lang="fr-FR" altLang="fr-FR" b="1" dirty="0" smtClean="0">
                <a:latin typeface="Arial" pitchFamily="34" charset="0"/>
                <a:cs typeface="Arial" pitchFamily="34" charset="0"/>
              </a:rPr>
              <a:t>axe d’Apprentissage :</a:t>
            </a:r>
          </a:p>
          <a:p>
            <a:pPr marL="285750" indent="-285750">
              <a:spcBef>
                <a:spcPct val="20000"/>
              </a:spcBef>
              <a:buClr>
                <a:schemeClr val="accent1"/>
              </a:buClr>
              <a:buFont typeface="Wingdings" pitchFamily="2" charset="2"/>
              <a:buChar char="§"/>
              <a:defRPr/>
            </a:pPr>
            <a:r>
              <a:rPr lang="fr-FR" altLang="fr-FR" sz="1600" dirty="0">
                <a:latin typeface="Arial" pitchFamily="34" charset="0"/>
                <a:cs typeface="Arial" pitchFamily="34" charset="0"/>
              </a:rPr>
              <a:t>Assiette de la </a:t>
            </a:r>
            <a:r>
              <a:rPr lang="fr-FR" altLang="fr-FR" sz="1600" dirty="0" smtClean="0">
                <a:latin typeface="Arial" pitchFamily="34" charset="0"/>
                <a:cs typeface="Arial" pitchFamily="34" charset="0"/>
              </a:rPr>
              <a:t>taxe : Totalité </a:t>
            </a:r>
            <a:r>
              <a:rPr lang="fr-FR" altLang="fr-FR" sz="1600" dirty="0">
                <a:latin typeface="Arial" pitchFamily="34" charset="0"/>
                <a:cs typeface="Arial" pitchFamily="34" charset="0"/>
              </a:rPr>
              <a:t>des salaires versés et </a:t>
            </a:r>
            <a:r>
              <a:rPr lang="fr-FR" altLang="fr-FR" sz="1600" dirty="0" smtClean="0">
                <a:latin typeface="Arial" pitchFamily="34" charset="0"/>
                <a:cs typeface="Arial" pitchFamily="34" charset="0"/>
              </a:rPr>
              <a:t>avantages consentis</a:t>
            </a:r>
            <a:endParaRPr lang="fr-FR" altLang="fr-FR" sz="1600" dirty="0">
              <a:latin typeface="Arial" pitchFamily="34" charset="0"/>
              <a:cs typeface="Arial" pitchFamily="34" charset="0"/>
            </a:endParaRPr>
          </a:p>
          <a:p>
            <a:pPr marL="285750" indent="-285750">
              <a:spcBef>
                <a:spcPct val="20000"/>
              </a:spcBef>
              <a:buClr>
                <a:schemeClr val="accent1"/>
              </a:buClr>
              <a:buFont typeface="Wingdings" pitchFamily="2" charset="2"/>
              <a:buChar char="§"/>
              <a:defRPr/>
            </a:pPr>
            <a:r>
              <a:rPr lang="fr-FR" altLang="fr-FR" sz="1600" dirty="0" smtClean="0">
                <a:latin typeface="Arial" pitchFamily="34" charset="0"/>
                <a:cs typeface="Arial" pitchFamily="34" charset="0"/>
              </a:rPr>
              <a:t>Taux applicable  : 0,68 % (0,5</a:t>
            </a:r>
            <a:r>
              <a:rPr lang="fr-FR" altLang="fr-FR" sz="1600" dirty="0">
                <a:latin typeface="Arial" pitchFamily="34" charset="0"/>
                <a:cs typeface="Arial" pitchFamily="34" charset="0"/>
              </a:rPr>
              <a:t>% de la masse </a:t>
            </a:r>
            <a:r>
              <a:rPr lang="fr-FR" altLang="fr-FR" sz="1600" dirty="0" smtClean="0">
                <a:latin typeface="Arial" pitchFamily="34" charset="0"/>
                <a:cs typeface="Arial" pitchFamily="34" charset="0"/>
              </a:rPr>
              <a:t>salariale + </a:t>
            </a:r>
            <a:r>
              <a:rPr lang="fr-FR" altLang="fr-FR" sz="1600" dirty="0">
                <a:latin typeface="Arial" pitchFamily="34" charset="0"/>
                <a:cs typeface="Arial" pitchFamily="34" charset="0"/>
              </a:rPr>
              <a:t>0,18% de la masse salariale versée au titre de la contribution au développement de </a:t>
            </a:r>
            <a:r>
              <a:rPr lang="fr-FR" altLang="fr-FR" sz="1600" dirty="0" smtClean="0">
                <a:latin typeface="Arial" pitchFamily="34" charset="0"/>
                <a:cs typeface="Arial" pitchFamily="34" charset="0"/>
              </a:rPr>
              <a:t>l’apprentissage)</a:t>
            </a:r>
            <a:endParaRPr lang="fr-FR" altLang="fr-FR" sz="1600" dirty="0">
              <a:latin typeface="Arial" pitchFamily="34" charset="0"/>
              <a:cs typeface="Arial" pitchFamily="34" charset="0"/>
            </a:endParaRPr>
          </a:p>
          <a:p>
            <a:pPr marL="285750" indent="-285750">
              <a:spcBef>
                <a:spcPct val="20000"/>
              </a:spcBef>
              <a:buClr>
                <a:schemeClr val="accent1"/>
              </a:buClr>
              <a:buFont typeface="Wingdings" pitchFamily="2" charset="2"/>
              <a:buChar char="§"/>
              <a:defRPr/>
            </a:pPr>
            <a:r>
              <a:rPr lang="fr-FR" altLang="fr-FR" sz="1600" dirty="0" smtClean="0">
                <a:latin typeface="Arial" pitchFamily="34" charset="0"/>
                <a:cs typeface="Arial" pitchFamily="34" charset="0"/>
              </a:rPr>
              <a:t>Exonération : les </a:t>
            </a:r>
            <a:r>
              <a:rPr lang="fr-FR" altLang="fr-FR" sz="1600" dirty="0">
                <a:latin typeface="Arial" pitchFamily="34" charset="0"/>
                <a:cs typeface="Arial" pitchFamily="34" charset="0"/>
              </a:rPr>
              <a:t>petites entreprises employant un ou plusieurs </a:t>
            </a:r>
            <a:r>
              <a:rPr lang="fr-FR" altLang="fr-FR" sz="1600" dirty="0" smtClean="0">
                <a:latin typeface="Arial" pitchFamily="34" charset="0"/>
                <a:cs typeface="Arial" pitchFamily="34" charset="0"/>
              </a:rPr>
              <a:t>apprentis et Les </a:t>
            </a:r>
            <a:r>
              <a:rPr lang="fr-FR" altLang="fr-FR" sz="1600" dirty="0">
                <a:latin typeface="Arial" pitchFamily="34" charset="0"/>
                <a:cs typeface="Arial" pitchFamily="34" charset="0"/>
              </a:rPr>
              <a:t>entreprises imposées au régime du BNC et du </a:t>
            </a:r>
            <a:r>
              <a:rPr lang="fr-FR" altLang="fr-FR" sz="1600" dirty="0" smtClean="0">
                <a:latin typeface="Arial" pitchFamily="34" charset="0"/>
                <a:cs typeface="Arial" pitchFamily="34" charset="0"/>
              </a:rPr>
              <a:t>BA</a:t>
            </a:r>
            <a:endParaRPr lang="fr-FR" sz="1600" dirty="0">
              <a:latin typeface="Arial" pitchFamily="34" charset="0"/>
              <a:cs typeface="Arial" pitchFamily="34" charset="0"/>
            </a:endParaRPr>
          </a:p>
        </p:txBody>
      </p:sp>
      <p:sp>
        <p:nvSpPr>
          <p:cNvPr id="19" name="Rectangle 18"/>
          <p:cNvSpPr/>
          <p:nvPr/>
        </p:nvSpPr>
        <p:spPr>
          <a:xfrm>
            <a:off x="576430" y="5499724"/>
            <a:ext cx="7981542" cy="664797"/>
          </a:xfrm>
          <a:prstGeom prst="rect">
            <a:avLst/>
          </a:prstGeom>
        </p:spPr>
        <p:txBody>
          <a:bodyPr wrap="square">
            <a:spAutoFit/>
          </a:bodyPr>
          <a:lstStyle/>
          <a:p>
            <a:pPr indent="-360000">
              <a:spcBef>
                <a:spcPct val="20000"/>
              </a:spcBef>
              <a:buClr>
                <a:schemeClr val="accent1"/>
              </a:buClr>
              <a:buFont typeface="Wingdings" charset="2"/>
              <a:buChar char=""/>
              <a:defRPr/>
            </a:pPr>
            <a:r>
              <a:rPr lang="fr-FR" altLang="fr-FR" b="1" dirty="0" smtClean="0">
                <a:latin typeface="Arial" pitchFamily="34" charset="0"/>
                <a:cs typeface="Arial" pitchFamily="34" charset="0"/>
              </a:rPr>
              <a:t>Autres taxes</a:t>
            </a:r>
          </a:p>
          <a:p>
            <a:pPr marL="285750" indent="-285750">
              <a:spcBef>
                <a:spcPct val="20000"/>
              </a:spcBef>
              <a:buClr>
                <a:schemeClr val="accent1"/>
              </a:buClr>
              <a:buFont typeface="Wingdings" pitchFamily="2" charset="2"/>
              <a:buChar char="§"/>
              <a:defRPr/>
            </a:pPr>
            <a:r>
              <a:rPr lang="fr-FR" altLang="fr-FR" sz="1600" dirty="0" smtClean="0">
                <a:latin typeface="Arial" pitchFamily="34" charset="0"/>
                <a:cs typeface="Arial" pitchFamily="34" charset="0"/>
              </a:rPr>
              <a:t>Taxe sur les voitures de société,…</a:t>
            </a:r>
            <a:endParaRPr lang="fr-FR" altLang="fr-FR" sz="1600" dirty="0">
              <a:latin typeface="Arial" pitchFamily="34" charset="0"/>
              <a:cs typeface="Arial" pitchFamily="34" charset="0"/>
            </a:endParaRPr>
          </a:p>
        </p:txBody>
      </p:sp>
      <p:pic>
        <p:nvPicPr>
          <p:cNvPr id="11" name="Picture 3" descr="C:\Users\Franck\AppData\Local\Microsoft\Windows\INetCache\IE\RF6AJJUF\view-refresh[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289" y="6081894"/>
            <a:ext cx="769705" cy="7697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6430" y="3323771"/>
            <a:ext cx="7981542" cy="2339102"/>
          </a:xfrm>
          <a:prstGeom prst="rect">
            <a:avLst/>
          </a:prstGeom>
        </p:spPr>
        <p:txBody>
          <a:bodyPr wrap="square">
            <a:spAutoFit/>
          </a:bodyPr>
          <a:lstStyle/>
          <a:p>
            <a:pPr indent="-360000">
              <a:spcBef>
                <a:spcPct val="20000"/>
              </a:spcBef>
              <a:buClr>
                <a:schemeClr val="accent1"/>
              </a:buClr>
              <a:buFont typeface="Wingdings" charset="2"/>
              <a:buChar char=""/>
              <a:defRPr/>
            </a:pPr>
            <a:r>
              <a:rPr lang="fr-FR" altLang="fr-FR" b="1" dirty="0" smtClean="0">
                <a:latin typeface="Arial" pitchFamily="34" charset="0"/>
                <a:cs typeface="Arial" pitchFamily="34" charset="0"/>
              </a:rPr>
              <a:t>Taxe pour la Chambre de Métiers et de l’Artisanat</a:t>
            </a:r>
          </a:p>
          <a:p>
            <a:pPr marL="285750" indent="-285750">
              <a:spcBef>
                <a:spcPct val="20000"/>
              </a:spcBef>
              <a:buClr>
                <a:schemeClr val="accent1"/>
              </a:buClr>
              <a:buFont typeface="Wingdings" pitchFamily="2" charset="2"/>
              <a:buChar char="§"/>
              <a:defRPr/>
            </a:pPr>
            <a:r>
              <a:rPr lang="fr-FR" altLang="fr-FR" sz="1600" dirty="0" smtClean="0">
                <a:latin typeface="Arial" pitchFamily="34" charset="0"/>
                <a:cs typeface="Arial" pitchFamily="34" charset="0"/>
              </a:rPr>
              <a:t>Son montant est voté chaque année</a:t>
            </a:r>
          </a:p>
          <a:p>
            <a:pPr marL="285750" indent="-285750">
              <a:spcBef>
                <a:spcPct val="20000"/>
              </a:spcBef>
              <a:buClr>
                <a:schemeClr val="accent1"/>
              </a:buClr>
              <a:buFont typeface="Wingdings" pitchFamily="2" charset="2"/>
              <a:buChar char="§"/>
              <a:defRPr/>
            </a:pPr>
            <a:r>
              <a:rPr lang="fr-FR" altLang="fr-FR" sz="1600" dirty="0" smtClean="0">
                <a:latin typeface="Arial" pitchFamily="34" charset="0"/>
                <a:cs typeface="Arial" pitchFamily="34" charset="0"/>
              </a:rPr>
              <a:t>La taxe contribue au financement de :</a:t>
            </a:r>
          </a:p>
          <a:p>
            <a:pPr marL="742950" lvl="1" indent="-285750">
              <a:spcBef>
                <a:spcPct val="20000"/>
              </a:spcBef>
              <a:buClr>
                <a:schemeClr val="accent1"/>
              </a:buClr>
              <a:buFont typeface="Wingdings" pitchFamily="2" charset="2"/>
              <a:buChar char="§"/>
              <a:defRPr/>
            </a:pPr>
            <a:r>
              <a:rPr lang="fr-FR" altLang="fr-FR" sz="1600" dirty="0">
                <a:latin typeface="Arial" pitchFamily="34" charset="0"/>
                <a:cs typeface="Arial" pitchFamily="34" charset="0"/>
              </a:rPr>
              <a:t>A</a:t>
            </a:r>
            <a:r>
              <a:rPr lang="fr-FR" altLang="fr-FR" sz="1600" dirty="0" smtClean="0">
                <a:latin typeface="Arial" pitchFamily="34" charset="0"/>
                <a:cs typeface="Arial" pitchFamily="34" charset="0"/>
              </a:rPr>
              <a:t>ctions des Chambres de Métiers départementales, Chambre régionale et Assemblée permanente des CMA (droit fixe)</a:t>
            </a:r>
          </a:p>
          <a:p>
            <a:pPr marL="742950" lvl="1" indent="-285750">
              <a:spcBef>
                <a:spcPct val="20000"/>
              </a:spcBef>
              <a:buClr>
                <a:schemeClr val="accent1"/>
              </a:buClr>
              <a:buFont typeface="Wingdings" pitchFamily="2" charset="2"/>
              <a:buChar char="§"/>
              <a:defRPr/>
            </a:pPr>
            <a:r>
              <a:rPr lang="fr-FR" altLang="fr-FR" sz="1600" dirty="0">
                <a:latin typeface="Arial" pitchFamily="34" charset="0"/>
                <a:cs typeface="Arial" pitchFamily="34" charset="0"/>
              </a:rPr>
              <a:t>F</a:t>
            </a:r>
            <a:r>
              <a:rPr lang="fr-FR" altLang="fr-FR" sz="1600" dirty="0" smtClean="0">
                <a:latin typeface="Arial" pitchFamily="34" charset="0"/>
                <a:cs typeface="Arial" pitchFamily="34" charset="0"/>
              </a:rPr>
              <a:t>ormation continue des artisans, outils de promotion de l’artisanat, frais de gestion (Droits additionnels)</a:t>
            </a:r>
          </a:p>
          <a:p>
            <a:pPr lvl="1">
              <a:spcBef>
                <a:spcPct val="20000"/>
              </a:spcBef>
              <a:buClr>
                <a:schemeClr val="accent1"/>
              </a:buClr>
              <a:defRPr/>
            </a:pPr>
            <a:endParaRPr lang="fr-FR" altLang="fr-FR" sz="1600" b="1" dirty="0" smtClean="0">
              <a:latin typeface="Arial" pitchFamily="34" charset="0"/>
              <a:cs typeface="Arial" pitchFamily="34" charset="0"/>
            </a:endParaRPr>
          </a:p>
        </p:txBody>
      </p:sp>
    </p:spTree>
    <p:extLst>
      <p:ext uri="{BB962C8B-B14F-4D97-AF65-F5344CB8AC3E}">
        <p14:creationId xmlns:p14="http://schemas.microsoft.com/office/powerpoint/2010/main" val="7295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Les exonérations fiscales</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26</a:t>
            </a:fld>
            <a:endParaRPr lang="fr-FR" dirty="0"/>
          </a:p>
        </p:txBody>
      </p:sp>
      <p:sp>
        <p:nvSpPr>
          <p:cNvPr id="17" name="Espace réservé du contenu 2"/>
          <p:cNvSpPr txBox="1">
            <a:spLocks/>
          </p:cNvSpPr>
          <p:nvPr>
            <p:custDataLst>
              <p:tags r:id="rId1"/>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lang="fr-FR" sz="1200" dirty="0" smtClean="0"/>
          </a:p>
          <a:p>
            <a:pPr indent="0" algn="ctr">
              <a:buFontTx/>
              <a:buNone/>
              <a:defRPr/>
            </a:pPr>
            <a:endParaRPr lang="fr-FR" sz="1200" dirty="0" smtClean="0"/>
          </a:p>
        </p:txBody>
      </p:sp>
      <p:sp>
        <p:nvSpPr>
          <p:cNvPr id="22" name="Espace réservé du contenu 16"/>
          <p:cNvSpPr txBox="1">
            <a:spLocks/>
          </p:cNvSpPr>
          <p:nvPr/>
        </p:nvSpPr>
        <p:spPr>
          <a:xfrm>
            <a:off x="576430" y="1566560"/>
            <a:ext cx="7831128" cy="660928"/>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b="1" dirty="0">
              <a:latin typeface="+mj-lt"/>
            </a:endParaRPr>
          </a:p>
        </p:txBody>
      </p:sp>
      <p:sp>
        <p:nvSpPr>
          <p:cNvPr id="3" name="Rectangle 2"/>
          <p:cNvSpPr/>
          <p:nvPr/>
        </p:nvSpPr>
        <p:spPr>
          <a:xfrm>
            <a:off x="576430" y="1431667"/>
            <a:ext cx="7981542" cy="3834896"/>
          </a:xfrm>
          <a:prstGeom prst="rect">
            <a:avLst/>
          </a:prstGeom>
        </p:spPr>
        <p:txBody>
          <a:bodyPr wrap="square">
            <a:spAutoFit/>
          </a:bodyPr>
          <a:lstStyle/>
          <a:p>
            <a:pPr indent="-360000" algn="just">
              <a:spcBef>
                <a:spcPct val="20000"/>
              </a:spcBef>
              <a:buClr>
                <a:schemeClr val="accent1"/>
              </a:buClr>
              <a:buFont typeface="Wingdings" charset="2"/>
              <a:buChar char=""/>
              <a:defRPr/>
            </a:pPr>
            <a:r>
              <a:rPr lang="fr-FR" altLang="fr-FR" b="1" dirty="0" smtClean="0">
                <a:latin typeface="Arial" pitchFamily="34" charset="0"/>
                <a:cs typeface="Arial" pitchFamily="34" charset="0"/>
              </a:rPr>
              <a:t> Exonération d’impôts sur le bénéfice des entreprises nouvelles : </a:t>
            </a:r>
          </a:p>
          <a:p>
            <a:pPr algn="just">
              <a:spcBef>
                <a:spcPct val="20000"/>
              </a:spcBef>
              <a:buClr>
                <a:schemeClr val="accent1"/>
              </a:buClr>
              <a:defRPr/>
            </a:pPr>
            <a:endParaRPr lang="fr-FR" altLang="fr-FR" b="1" dirty="0" smtClean="0">
              <a:latin typeface="Arial" pitchFamily="34" charset="0"/>
              <a:cs typeface="Arial" pitchFamily="34" charset="0"/>
            </a:endParaRPr>
          </a:p>
          <a:p>
            <a:pPr marL="285750" indent="-285750" algn="just">
              <a:spcBef>
                <a:spcPct val="20000"/>
              </a:spcBef>
              <a:buClr>
                <a:schemeClr val="accent1"/>
              </a:buClr>
              <a:buFont typeface="Wingdings" pitchFamily="2" charset="2"/>
              <a:buChar char="§"/>
              <a:defRPr/>
            </a:pPr>
            <a:r>
              <a:rPr lang="fr-FR" sz="1600" b="1" dirty="0">
                <a:sym typeface="Wingdings" pitchFamily="2" charset="2"/>
              </a:rPr>
              <a:t>T</a:t>
            </a:r>
            <a:r>
              <a:rPr lang="fr-FR" sz="1600" b="1" dirty="0" smtClean="0"/>
              <a:t>oute </a:t>
            </a:r>
            <a:r>
              <a:rPr lang="fr-FR" sz="1600" b="1" dirty="0"/>
              <a:t>entreprise nouvelle</a:t>
            </a:r>
            <a:r>
              <a:rPr lang="fr-FR" sz="1600" dirty="0"/>
              <a:t> soumise à un </a:t>
            </a:r>
            <a:r>
              <a:rPr lang="fr-FR" sz="1600" b="1" dirty="0"/>
              <a:t>régime réel d’imposition</a:t>
            </a:r>
            <a:r>
              <a:rPr lang="fr-FR" sz="1600" dirty="0"/>
              <a:t> quelle que soit sa forme juridique bénéficie d’une exonération d’impôt sur les bénéfices si son implantation se trouve dans une zone d’aménagement du territoire. </a:t>
            </a:r>
            <a:r>
              <a:rPr lang="fr-FR" sz="1400" dirty="0" smtClean="0"/>
              <a:t>(</a:t>
            </a:r>
            <a:r>
              <a:rPr lang="fr-FR" sz="1400" dirty="0"/>
              <a:t>Conditions : se référer aux articles du </a:t>
            </a:r>
            <a:r>
              <a:rPr lang="fr-FR" sz="1400" dirty="0" smtClean="0"/>
              <a:t>CGI sur exonération totale et partielle)</a:t>
            </a:r>
          </a:p>
          <a:p>
            <a:pPr marL="285750" indent="-285750" algn="just">
              <a:spcBef>
                <a:spcPct val="20000"/>
              </a:spcBef>
              <a:buClr>
                <a:schemeClr val="accent1"/>
              </a:buClr>
              <a:buFont typeface="Wingdings" pitchFamily="2" charset="2"/>
              <a:buChar char="§"/>
              <a:defRPr/>
            </a:pPr>
            <a:endParaRPr lang="fr-FR" sz="1400" b="1" dirty="0"/>
          </a:p>
          <a:p>
            <a:pPr marL="285750" indent="-285750" algn="just">
              <a:spcBef>
                <a:spcPct val="20000"/>
              </a:spcBef>
              <a:buClr>
                <a:schemeClr val="accent1"/>
              </a:buClr>
              <a:buFont typeface="Wingdings" pitchFamily="2" charset="2"/>
              <a:buChar char="§"/>
              <a:defRPr/>
            </a:pPr>
            <a:r>
              <a:rPr lang="fr-FR" sz="1600" b="1" dirty="0" smtClean="0"/>
              <a:t>Exonérations en faveur des entreprises implantée dans un ZRR – Zone de </a:t>
            </a:r>
            <a:r>
              <a:rPr lang="fr-FR" sz="1600" b="1" dirty="0"/>
              <a:t>R</a:t>
            </a:r>
            <a:r>
              <a:rPr lang="fr-FR" sz="1600" b="1" dirty="0" smtClean="0"/>
              <a:t>evitalisation Rurale : </a:t>
            </a:r>
            <a:r>
              <a:rPr lang="fr-FR" sz="1600" dirty="0" smtClean="0"/>
              <a:t>LDF 2018 élargit l’exonération aux entreprises individuelles et aux sociétés situées en ZRR qui font l’objet d’une opération de reprise ou de restructuration au profit d’un membre de la famille du cédant. Cette reprise doit avoir lieu au plus tard le 31/12/2020 et le siège social et l’ensemble de l’activité doivent être implantée en ZRR</a:t>
            </a:r>
          </a:p>
          <a:p>
            <a:pPr marL="285750" indent="-285750" algn="just">
              <a:spcBef>
                <a:spcPct val="20000"/>
              </a:spcBef>
              <a:buClr>
                <a:schemeClr val="accent1"/>
              </a:buClr>
              <a:buFont typeface="Wingdings" pitchFamily="2" charset="2"/>
              <a:buChar char="§"/>
              <a:defRPr/>
            </a:pPr>
            <a:endParaRPr lang="fr-FR" sz="1600" dirty="0"/>
          </a:p>
          <a:p>
            <a:pPr marL="285750" indent="-285750" algn="just">
              <a:spcBef>
                <a:spcPct val="20000"/>
              </a:spcBef>
              <a:buClr>
                <a:schemeClr val="accent1"/>
              </a:buClr>
              <a:buFont typeface="Wingdings" pitchFamily="2" charset="2"/>
              <a:buChar char="§"/>
              <a:defRPr/>
            </a:pPr>
            <a:r>
              <a:rPr lang="fr-FR" sz="1600" dirty="0" smtClean="0"/>
              <a:t>Il existe également des exonérations sur les zones : </a:t>
            </a:r>
            <a:r>
              <a:rPr lang="fr-FR" sz="1600" b="1" dirty="0" smtClean="0"/>
              <a:t>AFR, ZFU</a:t>
            </a:r>
            <a:endParaRPr lang="fr-FR" sz="1600" b="1" dirty="0">
              <a:latin typeface="Arial" pitchFamily="34" charset="0"/>
              <a:cs typeface="Arial" pitchFamily="34" charset="0"/>
            </a:endParaRPr>
          </a:p>
        </p:txBody>
      </p:sp>
      <p:pic>
        <p:nvPicPr>
          <p:cNvPr id="14" name="Picture 3" descr="C:\Users\Franck\AppData\Local\Microsoft\Windows\INetCache\IE\RF6AJJUF\view-refresh[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619" y="5492072"/>
            <a:ext cx="769705" cy="7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16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a:spLocks noGrp="1"/>
          </p:cNvSpPr>
          <p:nvPr>
            <p:ph type="title"/>
          </p:nvPr>
        </p:nvSpPr>
        <p:spPr bwMode="auto">
          <a:xfrm>
            <a:off x="1372585" y="29082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Imposition selon formes juridiques </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27</a:t>
            </a:fld>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pic>
        <p:nvPicPr>
          <p:cNvPr id="37" name="Image 36" descr="LigneSeparationLongue.jpg"/>
          <p:cNvPicPr>
            <a:picLocks noChangeAspect="1"/>
          </p:cNvPicPr>
          <p:nvPr/>
        </p:nvPicPr>
        <p:blipFill>
          <a:blip r:embed="rId5"/>
          <a:stretch>
            <a:fillRect/>
          </a:stretch>
        </p:blipFill>
        <p:spPr>
          <a:xfrm>
            <a:off x="0" y="5828648"/>
            <a:ext cx="9144000" cy="42858"/>
          </a:xfrm>
          <a:prstGeom prst="rect">
            <a:avLst/>
          </a:prstGeom>
        </p:spPr>
      </p:pic>
      <p:graphicFrame>
        <p:nvGraphicFramePr>
          <p:cNvPr id="19" name="Espace réservé du contenu 3"/>
          <p:cNvGraphicFramePr>
            <a:graphicFrameLocks/>
          </p:cNvGraphicFramePr>
          <p:nvPr>
            <p:custDataLst>
              <p:tags r:id="rId1"/>
            </p:custDataLst>
            <p:extLst>
              <p:ext uri="{D42A27DB-BD31-4B8C-83A1-F6EECF244321}">
                <p14:modId xmlns:p14="http://schemas.microsoft.com/office/powerpoint/2010/main" val="1712611435"/>
              </p:ext>
            </p:extLst>
          </p:nvPr>
        </p:nvGraphicFramePr>
        <p:xfrm>
          <a:off x="458332" y="1450509"/>
          <a:ext cx="8253867" cy="4236420"/>
        </p:xfrm>
        <a:graphic>
          <a:graphicData uri="http://schemas.openxmlformats.org/drawingml/2006/table">
            <a:tbl>
              <a:tblPr/>
              <a:tblGrid>
                <a:gridCol w="2750706"/>
                <a:gridCol w="1186222"/>
                <a:gridCol w="1263516"/>
                <a:gridCol w="3053423"/>
              </a:tblGrid>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FF"/>
                          </a:solidFill>
                          <a:effectLst/>
                          <a:latin typeface="Arial" pitchFamily="34" charset="0"/>
                          <a:ea typeface="MS PGothic" pitchFamily="34" charset="-128"/>
                        </a:rPr>
                        <a:t>EI</a:t>
                      </a: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FF"/>
                          </a:solidFill>
                          <a:effectLst/>
                          <a:latin typeface="Arial" pitchFamily="34" charset="0"/>
                          <a:ea typeface="MS PGothic" pitchFamily="34" charset="-128"/>
                        </a:rPr>
                        <a:t>EURL</a:t>
                      </a: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FF"/>
                          </a:solidFill>
                          <a:effectLst/>
                          <a:latin typeface="Arial" pitchFamily="34" charset="0"/>
                          <a:ea typeface="MS PGothic" pitchFamily="34" charset="-128"/>
                        </a:rPr>
                        <a:t>SARL</a:t>
                      </a: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MS PGothic" pitchFamily="34" charset="-128"/>
                        </a:rPr>
                        <a:t>IR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000000"/>
                          </a:solidFill>
                          <a:effectLst/>
                          <a:latin typeface="Arial" pitchFamily="34" charset="0"/>
                          <a:ea typeface="MS PGothic" pitchFamily="34" charset="-128"/>
                        </a:rPr>
                        <a:t>EIRL</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option pour l’IS</a:t>
                      </a: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MS PGothic" pitchFamily="34" charset="-128"/>
                        </a:rPr>
                        <a:t>IR</a:t>
                      </a:r>
                      <a:r>
                        <a:rPr kumimoji="0" lang="fr-FR" sz="1600" b="0" i="0" u="none" strike="noStrike" cap="none" normalizeH="0" baseline="0" smtClean="0">
                          <a:ln>
                            <a:noFill/>
                          </a:ln>
                          <a:solidFill>
                            <a:srgbClr val="000000"/>
                          </a:solidFill>
                          <a:effectLst/>
                          <a:latin typeface="Arial" pitchFamily="34" charset="0"/>
                          <a:ea typeface="MS PGothic" pitchFamily="34" charset="-128"/>
                        </a:rPr>
                        <a:t> par défaut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ea typeface="MS PGothic" pitchFamily="34" charset="-128"/>
                        </a:rPr>
                        <a:t>Option pour l’IS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ea typeface="MS PGothic" pitchFamily="34" charset="-128"/>
                        </a:rPr>
                        <a:t>(irrévocable)</a:t>
                      </a: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IS</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par défaut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Option pour l’IR valable sur 5 ans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17367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000000"/>
                          </a:solidFill>
                          <a:effectLst/>
                          <a:latin typeface="Arial" pitchFamily="34" charset="0"/>
                          <a:ea typeface="MS PGothic" pitchFamily="34" charset="-128"/>
                        </a:rPr>
                        <a:t>IR </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 Déclaration annuelle </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d’ensemble des revenus (avant le 30 avril)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Règlement</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sur la base des revenus de l’année précédente :</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Par </a:t>
                      </a: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acomptes</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 Mensuel</a:t>
                      </a: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lang="fr-F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000000"/>
                          </a:solidFill>
                          <a:effectLst/>
                          <a:latin typeface="Arial" pitchFamily="34" charset="0"/>
                          <a:ea typeface="MS PGothic" pitchFamily="34" charset="-128"/>
                        </a:rPr>
                        <a:t>IS</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Règlement </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de 4 </a:t>
                      </a: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acomptes trimestriels</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à date fixe </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Calcul sur la base du bénéfice de la période fiscale de référence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a:t>
                      </a: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Dispense</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du règlement des acomptes la première année :</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Si </a:t>
                      </a: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création</a:t>
                      </a:r>
                      <a:r>
                        <a:rPr kumimoji="0" lang="fr-FR" sz="1600" b="0" i="0" u="none" strike="noStrike" cap="none" normalizeH="0" baseline="0" dirty="0" smtClean="0">
                          <a:ln>
                            <a:noFill/>
                          </a:ln>
                          <a:solidFill>
                            <a:srgbClr val="000000"/>
                          </a:solidFill>
                          <a:effectLst/>
                          <a:latin typeface="Arial" pitchFamily="34" charset="0"/>
                          <a:ea typeface="MS PGothic" pitchFamily="34" charset="-128"/>
                        </a:rPr>
                        <a:t> (ou option pour l’IS)</a:t>
                      </a: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Si IS dû pour l’année précédente ≤ 3 000 €</a:t>
                      </a:r>
                    </a:p>
                  </a:txBody>
                  <a:tcPr marL="91438" marR="91438"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lang="fr-FR"/>
                    </a:p>
                  </a:txBody>
                  <a:tcPr/>
                </a:tc>
              </a:tr>
            </a:tbl>
          </a:graphicData>
        </a:graphic>
      </p:graphicFrame>
      <p:grpSp>
        <p:nvGrpSpPr>
          <p:cNvPr id="20" name="Groupe 19"/>
          <p:cNvGrpSpPr/>
          <p:nvPr/>
        </p:nvGrpSpPr>
        <p:grpSpPr>
          <a:xfrm>
            <a:off x="969757" y="5842804"/>
            <a:ext cx="5834663" cy="470629"/>
            <a:chOff x="969757" y="5842804"/>
            <a:chExt cx="5834663" cy="470629"/>
          </a:xfrm>
        </p:grpSpPr>
        <p:sp>
          <p:nvSpPr>
            <p:cNvPr id="25" name="ZoneTexte 24"/>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6" action="ppaction://hlinksldjump"/>
                </a:rPr>
                <a:t>Formes</a:t>
              </a:r>
              <a:r>
                <a:rPr lang="fr-FR" altLang="fr-FR" sz="800" b="1" dirty="0" smtClean="0">
                  <a:latin typeface="Arial" pitchFamily="34" charset="0"/>
                  <a:cs typeface="Arial" pitchFamily="34" charset="0"/>
                  <a:hlinkClick r:id="rId6" action="ppaction://hlinksldjump"/>
                </a:rPr>
                <a:t> </a:t>
              </a:r>
              <a:r>
                <a:rPr lang="fr-FR" altLang="fr-FR" sz="800" dirty="0" smtClean="0">
                  <a:latin typeface="Arial" pitchFamily="34" charset="0"/>
                  <a:cs typeface="Arial" pitchFamily="34" charset="0"/>
                  <a:hlinkClick r:id="rId6"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8" name="ZoneTexte 27"/>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Régime fiscal </a:t>
              </a:r>
              <a:endParaRPr lang="fr-FR" altLang="fr-FR" sz="800" dirty="0" smtClean="0">
                <a:latin typeface="Arial" pitchFamily="34" charset="0"/>
                <a:cs typeface="Arial" pitchFamily="34" charset="0"/>
              </a:endParaRPr>
            </a:p>
          </p:txBody>
        </p:sp>
        <p:sp>
          <p:nvSpPr>
            <p:cNvPr id="29" name="ZoneTexte 28"/>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 </a:t>
              </a:r>
              <a:r>
                <a:rPr lang="fr-FR" altLang="fr-FR" sz="800" dirty="0">
                  <a:latin typeface="Arial" pitchFamily="34" charset="0"/>
                  <a:cs typeface="Arial" pitchFamily="34" charset="0"/>
                  <a:hlinkClick r:id="rId8" action="ppaction://hlinksldjump"/>
                </a:rPr>
                <a:t>R</a:t>
              </a:r>
              <a:r>
                <a:rPr lang="fr-FR" altLang="fr-FR" sz="800" dirty="0" smtClean="0">
                  <a:latin typeface="Arial" pitchFamily="34" charset="0"/>
                  <a:cs typeface="Arial" pitchFamily="34" charset="0"/>
                  <a:hlinkClick r:id="rId8" action="ppaction://hlinksldjump"/>
                </a:rPr>
                <a:t>égime social </a:t>
              </a:r>
              <a:endParaRPr lang="fr-FR" altLang="fr-FR" sz="800" dirty="0" smtClean="0">
                <a:latin typeface="Arial" pitchFamily="34" charset="0"/>
                <a:cs typeface="Arial" pitchFamily="34" charset="0"/>
              </a:endParaRPr>
            </a:p>
          </p:txBody>
        </p:sp>
        <p:sp>
          <p:nvSpPr>
            <p:cNvPr id="30" name="ZoneTexte 29"/>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Comparaison </a:t>
              </a:r>
              <a:endParaRPr lang="fr-FR" altLang="fr-FR" sz="800" dirty="0" smtClean="0">
                <a:latin typeface="Arial" pitchFamily="34" charset="0"/>
                <a:cs typeface="Arial" pitchFamily="34" charset="0"/>
              </a:endParaRPr>
            </a:p>
          </p:txBody>
        </p:sp>
        <p:sp>
          <p:nvSpPr>
            <p:cNvPr id="31" name="ZoneTexte 30"/>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0" action="ppaction://hlinksldjump"/>
                </a:rPr>
                <a:t>G</a:t>
              </a:r>
              <a:r>
                <a:rPr lang="fr-FR" altLang="fr-FR" sz="800" dirty="0" smtClean="0">
                  <a:latin typeface="Arial" pitchFamily="34" charset="0"/>
                  <a:cs typeface="Arial" pitchFamily="34" charset="0"/>
                  <a:hlinkClick r:id="rId10" action="ppaction://hlinksldjump"/>
                </a:rPr>
                <a:t>estion </a:t>
              </a:r>
              <a:endParaRPr lang="fr-FR" altLang="fr-FR" sz="800" dirty="0">
                <a:latin typeface="Arial" pitchFamily="34" charset="0"/>
                <a:cs typeface="Arial" pitchFamily="34" charset="0"/>
              </a:endParaRPr>
            </a:p>
          </p:txBody>
        </p:sp>
        <p:sp>
          <p:nvSpPr>
            <p:cNvPr id="32" name="ZoneTexte 31"/>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Formalités d’immatriculation </a:t>
              </a:r>
              <a:endParaRPr lang="fr-FR" altLang="fr-FR" sz="800" dirty="0">
                <a:latin typeface="Arial" pitchFamily="34" charset="0"/>
                <a:cs typeface="Arial" pitchFamily="34" charset="0"/>
              </a:endParaRPr>
            </a:p>
          </p:txBody>
        </p:sp>
        <p:sp>
          <p:nvSpPr>
            <p:cNvPr id="33" name="ZoneTexte 32"/>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3" action="ppaction://hlinksldjump"/>
                </a:rPr>
                <a:t>R</a:t>
              </a:r>
              <a:r>
                <a:rPr lang="fr-FR" altLang="fr-FR" sz="800" dirty="0" smtClean="0">
                  <a:latin typeface="Arial" pitchFamily="34" charset="0"/>
                  <a:cs typeface="Arial" pitchFamily="34" charset="0"/>
                  <a:hlinkClick r:id="rId13"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977666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sz="3000" dirty="0" smtClean="0">
                <a:ea typeface="MS PGothic" pitchFamily="34" charset="-128"/>
              </a:rPr>
              <a:t>Imposition : Base de Calcul au réel </a:t>
            </a:r>
            <a:endParaRPr sz="3000"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28</a:t>
            </a:fld>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pic>
        <p:nvPicPr>
          <p:cNvPr id="37" name="Image 36" descr="LigneSeparationLongue.jpg"/>
          <p:cNvPicPr>
            <a:picLocks noChangeAspect="1"/>
          </p:cNvPicPr>
          <p:nvPr/>
        </p:nvPicPr>
        <p:blipFill>
          <a:blip r:embed="rId5"/>
          <a:stretch>
            <a:fillRect/>
          </a:stretch>
        </p:blipFill>
        <p:spPr>
          <a:xfrm>
            <a:off x="0" y="5828648"/>
            <a:ext cx="9144000" cy="42858"/>
          </a:xfrm>
          <a:prstGeom prst="rect">
            <a:avLst/>
          </a:prstGeom>
        </p:spPr>
      </p:pic>
      <p:graphicFrame>
        <p:nvGraphicFramePr>
          <p:cNvPr id="14" name="Espace réservé du contenu 3"/>
          <p:cNvGraphicFramePr>
            <a:graphicFrameLocks noGrp="1"/>
          </p:cNvGraphicFramePr>
          <p:nvPr>
            <p:ph idx="1"/>
            <p:custDataLst>
              <p:tags r:id="rId1"/>
            </p:custDataLst>
            <p:extLst>
              <p:ext uri="{D42A27DB-BD31-4B8C-83A1-F6EECF244321}">
                <p14:modId xmlns:p14="http://schemas.microsoft.com/office/powerpoint/2010/main" val="1081447397"/>
              </p:ext>
            </p:extLst>
          </p:nvPr>
        </p:nvGraphicFramePr>
        <p:xfrm>
          <a:off x="994717" y="1472690"/>
          <a:ext cx="7895283" cy="4205470"/>
        </p:xfrm>
        <a:graphic>
          <a:graphicData uri="http://schemas.openxmlformats.org/drawingml/2006/table">
            <a:tbl>
              <a:tblPr/>
              <a:tblGrid>
                <a:gridCol w="4402816"/>
                <a:gridCol w="3492467"/>
              </a:tblGrid>
              <a:tr h="378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FF"/>
                          </a:solidFill>
                          <a:effectLst/>
                          <a:latin typeface="Arial" pitchFamily="34" charset="0"/>
                          <a:ea typeface="MS PGothic" pitchFamily="34" charset="-128"/>
                        </a:rPr>
                        <a:t>Impôt sur le </a:t>
                      </a:r>
                      <a:r>
                        <a:rPr kumimoji="0" lang="fr-FR" sz="2000" b="1" i="0" u="none" strike="noStrike" cap="none" normalizeH="0" baseline="0" dirty="0" smtClean="0">
                          <a:ln>
                            <a:noFill/>
                          </a:ln>
                          <a:solidFill>
                            <a:srgbClr val="FFFFFF"/>
                          </a:solidFill>
                          <a:effectLst/>
                          <a:latin typeface="Arial" pitchFamily="34" charset="0"/>
                          <a:ea typeface="MS PGothic" pitchFamily="34" charset="-128"/>
                          <a:hlinkClick r:id="rId6" action="ppaction://hlinksldjump"/>
                        </a:rPr>
                        <a:t>revenu</a:t>
                      </a:r>
                      <a:endParaRPr kumimoji="0" lang="fr-FR" sz="2000" b="1" i="0" u="none" strike="noStrike" cap="none" normalizeH="0" baseline="0" dirty="0" smtClean="0">
                        <a:ln>
                          <a:noFill/>
                        </a:ln>
                        <a:solidFill>
                          <a:srgbClr val="FFFFFF"/>
                        </a:solidFill>
                        <a:effectLst/>
                        <a:latin typeface="Arial" pitchFamily="34" charset="0"/>
                        <a:ea typeface="MS PGothic" pitchFamily="34" charset="-128"/>
                      </a:endParaRP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FF"/>
                          </a:solidFill>
                          <a:effectLst/>
                          <a:latin typeface="Arial" pitchFamily="34" charset="0"/>
                          <a:ea typeface="MS PGothic" pitchFamily="34" charset="-128"/>
                        </a:rPr>
                        <a:t>Impôt sur les </a:t>
                      </a:r>
                      <a:r>
                        <a:rPr kumimoji="0" lang="fr-FR" sz="2000" b="1" i="0" u="none" strike="noStrike" cap="none" normalizeH="0" baseline="0" dirty="0" smtClean="0">
                          <a:ln>
                            <a:noFill/>
                          </a:ln>
                          <a:solidFill>
                            <a:srgbClr val="FFFFFF"/>
                          </a:solidFill>
                          <a:effectLst/>
                          <a:latin typeface="Arial" pitchFamily="34" charset="0"/>
                          <a:ea typeface="MS PGothic" pitchFamily="34" charset="-128"/>
                          <a:hlinkClick r:id="rId7" action="ppaction://hlinksldjump"/>
                        </a:rPr>
                        <a:t>Sociétés</a:t>
                      </a:r>
                      <a:endParaRPr kumimoji="0" lang="fr-FR" sz="2000" b="1" i="0" u="none" strike="noStrike" cap="none" normalizeH="0" baseline="0" dirty="0" smtClean="0">
                        <a:ln>
                          <a:noFill/>
                        </a:ln>
                        <a:solidFill>
                          <a:srgbClr val="FFFFFF"/>
                        </a:solidFill>
                        <a:effectLst/>
                        <a:latin typeface="Arial" pitchFamily="34" charset="0"/>
                        <a:ea typeface="MS PGothic" pitchFamily="34" charset="-128"/>
                      </a:endParaRP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552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CA</a:t>
                      </a: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52516">
                <a:tc>
                  <a:txBody>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Charges déductibles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(exploitation et hors exploitation)</a:t>
                      </a: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smtClean="0">
                          <a:ln>
                            <a:noFill/>
                          </a:ln>
                          <a:solidFill>
                            <a:srgbClr val="000000"/>
                          </a:solidFill>
                          <a:effectLst/>
                          <a:latin typeface="Arial" pitchFamily="34" charset="0"/>
                          <a:ea typeface="MS PGothic" pitchFamily="34" charset="-128"/>
                        </a:rPr>
                        <a:t> Charges déductibles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ea typeface="MS PGothic" pitchFamily="34" charset="-128"/>
                        </a:rPr>
                        <a:t>(exploitation et hors exploitation)</a:t>
                      </a: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785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Cotisations sociales du gérant (assiette : bénéfice)</a:t>
                      </a: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  Indemnité gérance</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 Cotisations sociales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(assiette : l’indemnité gérance)</a:t>
                      </a: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1828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 Bénéfice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outerShdw blurRad="38100" dist="38100" dir="2700000" algn="tl">
                              <a:srgbClr val="FFFFFF"/>
                            </a:outerShdw>
                          </a:effectLst>
                          <a:latin typeface="Arial" pitchFamily="34" charset="0"/>
                          <a:ea typeface="MS PGothic" pitchFamily="34" charset="-128"/>
                        </a:rPr>
                        <a:t>(= Revenu du gérant)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MS PGothic" pitchFamily="34" charset="-128"/>
                        </a:rPr>
                        <a:t>Application des tranches progressives du barème de l’impôt sur le revenu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ea typeface="MS PGothic" pitchFamily="34" charset="-128"/>
                        </a:rPr>
                        <a:t>= Bénéfice de la société</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MS PGothic" pitchFamily="34" charset="-128"/>
                        </a:rPr>
                        <a:t>Bénéfice ≤ 38 120 € : taux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pitchFamily="34" charset="0"/>
                          <a:ea typeface="MS PGothic" pitchFamily="34" charset="-128"/>
                        </a:rPr>
                        <a:t>38120 € &lt; Bénéfice &lt; 500 000 € : taux 28% (LDF 2018)</a:t>
                      </a:r>
                      <a:endParaRPr kumimoji="0" lang="fr-FR" sz="1400" b="0" i="0" u="none" strike="noStrike" cap="none" normalizeH="0" baseline="30000" dirty="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30000" dirty="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30000" dirty="0" smtClean="0">
                        <a:ln>
                          <a:noFill/>
                        </a:ln>
                        <a:solidFill>
                          <a:srgbClr val="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00"/>
                        </a:solidFill>
                        <a:effectLst/>
                        <a:latin typeface="Arial" pitchFamily="34" charset="0"/>
                        <a:ea typeface="MS PGothic" pitchFamily="34" charset="-128"/>
                      </a:endParaRPr>
                    </a:p>
                  </a:txBody>
                  <a:tcPr marL="91442" marR="91442"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23" name="Groupe 22"/>
          <p:cNvGrpSpPr/>
          <p:nvPr/>
        </p:nvGrpSpPr>
        <p:grpSpPr>
          <a:xfrm>
            <a:off x="969757" y="5842804"/>
            <a:ext cx="5834663" cy="470629"/>
            <a:chOff x="969757" y="5842804"/>
            <a:chExt cx="5834663" cy="470629"/>
          </a:xfrm>
        </p:grpSpPr>
        <p:sp>
          <p:nvSpPr>
            <p:cNvPr id="25" name="ZoneTexte 24"/>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8" action="ppaction://hlinksldjump"/>
                </a:rPr>
                <a:t>Formes</a:t>
              </a:r>
              <a:r>
                <a:rPr lang="fr-FR" altLang="fr-FR" sz="800" b="1" dirty="0" smtClean="0">
                  <a:latin typeface="Arial" pitchFamily="34" charset="0"/>
                  <a:cs typeface="Arial" pitchFamily="34" charset="0"/>
                  <a:hlinkClick r:id="rId8" action="ppaction://hlinksldjump"/>
                </a:rPr>
                <a:t> </a:t>
              </a:r>
              <a:r>
                <a:rPr lang="fr-FR" altLang="fr-FR" sz="800" dirty="0" smtClean="0">
                  <a:latin typeface="Arial" pitchFamily="34" charset="0"/>
                  <a:cs typeface="Arial" pitchFamily="34" charset="0"/>
                  <a:hlinkClick r:id="rId8"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7" name="ZoneTexte 26"/>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Régime fiscal </a:t>
              </a:r>
              <a:endParaRPr lang="fr-FR" altLang="fr-FR" sz="800" dirty="0" smtClean="0">
                <a:latin typeface="Arial" pitchFamily="34" charset="0"/>
                <a:cs typeface="Arial" pitchFamily="34" charset="0"/>
              </a:endParaRPr>
            </a:p>
          </p:txBody>
        </p:sp>
        <p:sp>
          <p:nvSpPr>
            <p:cNvPr id="28" name="ZoneTexte 27"/>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 </a:t>
              </a:r>
              <a:r>
                <a:rPr lang="fr-FR" altLang="fr-FR" sz="800" dirty="0">
                  <a:latin typeface="Arial" pitchFamily="34" charset="0"/>
                  <a:cs typeface="Arial" pitchFamily="34" charset="0"/>
                  <a:hlinkClick r:id="rId10" action="ppaction://hlinksldjump"/>
                </a:rPr>
                <a:t>R</a:t>
              </a:r>
              <a:r>
                <a:rPr lang="fr-FR" altLang="fr-FR" sz="800" dirty="0" smtClean="0">
                  <a:latin typeface="Arial" pitchFamily="34" charset="0"/>
                  <a:cs typeface="Arial" pitchFamily="34" charset="0"/>
                  <a:hlinkClick r:id="rId10" action="ppaction://hlinksldjump"/>
                </a:rPr>
                <a:t>égime social </a:t>
              </a:r>
              <a:endParaRPr lang="fr-FR" altLang="fr-FR" sz="800" dirty="0" smtClean="0">
                <a:latin typeface="Arial" pitchFamily="34" charset="0"/>
                <a:cs typeface="Arial" pitchFamily="34" charset="0"/>
              </a:endParaRPr>
            </a:p>
          </p:txBody>
        </p:sp>
        <p:sp>
          <p:nvSpPr>
            <p:cNvPr id="29" name="ZoneTexte 28"/>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Comparaison </a:t>
              </a:r>
              <a:endParaRPr lang="fr-FR" altLang="fr-FR" sz="800" dirty="0" smtClean="0">
                <a:latin typeface="Arial" pitchFamily="34" charset="0"/>
                <a:cs typeface="Arial" pitchFamily="34" charset="0"/>
              </a:endParaRPr>
            </a:p>
          </p:txBody>
        </p:sp>
        <p:sp>
          <p:nvSpPr>
            <p:cNvPr id="30" name="ZoneTexte 29"/>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2" action="ppaction://hlinksldjump"/>
                </a:rPr>
                <a:t>G</a:t>
              </a:r>
              <a:r>
                <a:rPr lang="fr-FR" altLang="fr-FR" sz="800" dirty="0" smtClean="0">
                  <a:latin typeface="Arial" pitchFamily="34" charset="0"/>
                  <a:cs typeface="Arial" pitchFamily="34" charset="0"/>
                  <a:hlinkClick r:id="rId12" action="ppaction://hlinksldjump"/>
                </a:rPr>
                <a:t>estion </a:t>
              </a:r>
              <a:endParaRPr lang="fr-FR" altLang="fr-FR" sz="800" dirty="0">
                <a:latin typeface="Arial" pitchFamily="34" charset="0"/>
                <a:cs typeface="Arial" pitchFamily="34" charset="0"/>
              </a:endParaRPr>
            </a:p>
          </p:txBody>
        </p:sp>
        <p:sp>
          <p:nvSpPr>
            <p:cNvPr id="31" name="ZoneTexte 30"/>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Formalités d’immatriculation </a:t>
              </a:r>
              <a:endParaRPr lang="fr-FR" altLang="fr-FR" sz="800" dirty="0">
                <a:latin typeface="Arial" pitchFamily="34" charset="0"/>
                <a:cs typeface="Arial" pitchFamily="34" charset="0"/>
              </a:endParaRPr>
            </a:p>
          </p:txBody>
        </p:sp>
        <p:sp>
          <p:nvSpPr>
            <p:cNvPr id="32" name="ZoneTexte 31"/>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4" action="ppaction://hlinksldjump"/>
                </a:rPr>
                <a:t> </a:t>
              </a:r>
              <a:r>
                <a:rPr lang="fr-FR" altLang="fr-FR" sz="800" dirty="0">
                  <a:latin typeface="Arial" pitchFamily="34" charset="0"/>
                  <a:cs typeface="Arial" pitchFamily="34" charset="0"/>
                  <a:hlinkClick r:id="rId15" action="ppaction://hlinksldjump"/>
                </a:rPr>
                <a:t>R</a:t>
              </a:r>
              <a:r>
                <a:rPr lang="fr-FR" altLang="fr-FR" sz="800" dirty="0" smtClean="0">
                  <a:latin typeface="Arial" pitchFamily="34" charset="0"/>
                  <a:cs typeface="Arial" pitchFamily="34" charset="0"/>
                  <a:hlinkClick r:id="rId15"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3593627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Imposition : cas des sociétés </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29</a:t>
            </a:fld>
            <a:endParaRPr lang="fr-FR" dirty="0"/>
          </a:p>
        </p:txBody>
      </p:sp>
      <p:pic>
        <p:nvPicPr>
          <p:cNvPr id="24" name="Image 23"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8" name="Carré corné 17">
            <a:hlinkClick r:id="rId4" action="ppaction://hlinksldjump"/>
          </p:cNvPr>
          <p:cNvSpPr/>
          <p:nvPr/>
        </p:nvSpPr>
        <p:spPr>
          <a:xfrm>
            <a:off x="2989072" y="1261533"/>
            <a:ext cx="2294128" cy="2429934"/>
          </a:xfrm>
          <a:prstGeom prst="foldedCorner">
            <a:avLst>
              <a:gd name="adj" fmla="val 35334"/>
            </a:avLst>
          </a:prstGeom>
          <a:gradFill>
            <a:gsLst>
              <a:gs pos="0">
                <a:schemeClr val="tx2">
                  <a:lumMod val="40000"/>
                  <a:lumOff val="60000"/>
                </a:schemeClr>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200" b="1" i="1" dirty="0" smtClean="0"/>
          </a:p>
          <a:p>
            <a:pPr algn="ctr"/>
            <a:endParaRPr lang="fr-FR" sz="1200" b="1" i="1" dirty="0"/>
          </a:p>
          <a:p>
            <a:pPr algn="ctr"/>
            <a:endParaRPr lang="fr-FR" sz="1200" b="1" i="1" dirty="0" smtClean="0"/>
          </a:p>
          <a:p>
            <a:pPr algn="ctr"/>
            <a:r>
              <a:rPr lang="fr-FR" sz="1500" b="1" i="1" dirty="0" smtClean="0"/>
              <a:t>Compte de résultat </a:t>
            </a:r>
          </a:p>
          <a:p>
            <a:pPr algn="ctr"/>
            <a:r>
              <a:rPr lang="fr-FR" sz="1500" b="1" i="1" dirty="0" smtClean="0"/>
              <a:t>Société Y</a:t>
            </a:r>
          </a:p>
          <a:p>
            <a:pPr algn="ctr"/>
            <a:endParaRPr lang="fr-FR" sz="1500" b="1" i="1" dirty="0"/>
          </a:p>
          <a:p>
            <a:pPr algn="ctr"/>
            <a:r>
              <a:rPr lang="fr-FR" sz="1500" b="1" i="1" dirty="0" smtClean="0"/>
              <a:t>Charges dont rémunération gérant(e)</a:t>
            </a:r>
          </a:p>
          <a:p>
            <a:pPr algn="ctr"/>
            <a:endParaRPr lang="fr-FR" sz="1500" b="1" i="1" dirty="0"/>
          </a:p>
          <a:p>
            <a:pPr algn="ctr"/>
            <a:r>
              <a:rPr lang="fr-FR" sz="1500" b="1" i="1" dirty="0" smtClean="0"/>
              <a:t>Bénéfice</a:t>
            </a:r>
          </a:p>
          <a:p>
            <a:pPr algn="ctr"/>
            <a:endParaRPr lang="fr-FR" sz="1500" b="1" i="1" dirty="0" smtClean="0"/>
          </a:p>
          <a:p>
            <a:pPr algn="ctr"/>
            <a:r>
              <a:rPr lang="fr-FR" sz="1500" b="1" i="1" dirty="0" smtClean="0">
                <a:hlinkClick r:id="rId5" action="ppaction://hlinksldjump"/>
              </a:rPr>
              <a:t>Dividendes </a:t>
            </a:r>
            <a:endParaRPr lang="fr-FR" sz="1500" b="1" i="1" dirty="0"/>
          </a:p>
        </p:txBody>
      </p:sp>
      <p:pic>
        <p:nvPicPr>
          <p:cNvPr id="22" name="Picture 2" descr="C:\Program Files (x86)\Microsoft Office\MEDIA\CAGCAT10\j014948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598" y="1433822"/>
            <a:ext cx="1592831" cy="161861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1271836" y="3096789"/>
            <a:ext cx="1053547" cy="369332"/>
          </a:xfrm>
          <a:prstGeom prst="rect">
            <a:avLst/>
          </a:prstGeom>
          <a:noFill/>
        </p:spPr>
        <p:txBody>
          <a:bodyPr wrap="square" rtlCol="0">
            <a:spAutoFit/>
          </a:bodyPr>
          <a:lstStyle/>
          <a:p>
            <a:r>
              <a:rPr lang="fr-FR" dirty="0" smtClean="0"/>
              <a:t>Associé</a:t>
            </a:r>
            <a:endParaRPr lang="fr-FR" dirty="0"/>
          </a:p>
        </p:txBody>
      </p:sp>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226" y="1788958"/>
            <a:ext cx="1173010" cy="11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ZoneTexte 26"/>
          <p:cNvSpPr txBox="1"/>
          <p:nvPr/>
        </p:nvSpPr>
        <p:spPr>
          <a:xfrm>
            <a:off x="6331268" y="3060216"/>
            <a:ext cx="1527105" cy="369332"/>
          </a:xfrm>
          <a:prstGeom prst="rect">
            <a:avLst/>
          </a:prstGeom>
          <a:noFill/>
        </p:spPr>
        <p:txBody>
          <a:bodyPr wrap="square" rtlCol="0">
            <a:spAutoFit/>
          </a:bodyPr>
          <a:lstStyle/>
          <a:p>
            <a:pPr algn="just"/>
            <a:r>
              <a:rPr lang="fr-FR" dirty="0" smtClean="0"/>
              <a:t>Gérance</a:t>
            </a:r>
            <a:endParaRPr lang="fr-FR" dirty="0"/>
          </a:p>
        </p:txBody>
      </p:sp>
      <p:sp>
        <p:nvSpPr>
          <p:cNvPr id="28" name="Carré corné 27">
            <a:hlinkClick r:id="rId4" action="ppaction://hlinksldjump"/>
          </p:cNvPr>
          <p:cNvSpPr/>
          <p:nvPr/>
        </p:nvSpPr>
        <p:spPr>
          <a:xfrm>
            <a:off x="757547" y="3879815"/>
            <a:ext cx="1567836" cy="1711769"/>
          </a:xfrm>
          <a:prstGeom prst="foldedCorner">
            <a:avLst>
              <a:gd name="adj" fmla="val 35334"/>
            </a:avLst>
          </a:prstGeom>
          <a:gradFill>
            <a:gsLst>
              <a:gs pos="0">
                <a:srgbClr val="FFC000"/>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500" b="1" i="1" dirty="0" smtClean="0"/>
              <a:t>Impôt sur le Revenu</a:t>
            </a:r>
            <a:endParaRPr lang="fr-FR" sz="1500" b="1" i="1" dirty="0"/>
          </a:p>
        </p:txBody>
      </p:sp>
      <p:sp>
        <p:nvSpPr>
          <p:cNvPr id="29" name="Carré corné 28">
            <a:hlinkClick r:id="rId4" action="ppaction://hlinksldjump"/>
          </p:cNvPr>
          <p:cNvSpPr/>
          <p:nvPr/>
        </p:nvSpPr>
        <p:spPr>
          <a:xfrm>
            <a:off x="6378734" y="3829013"/>
            <a:ext cx="1567836" cy="1711769"/>
          </a:xfrm>
          <a:prstGeom prst="foldedCorner">
            <a:avLst>
              <a:gd name="adj" fmla="val 35334"/>
            </a:avLst>
          </a:prstGeom>
          <a:gradFill>
            <a:gsLst>
              <a:gs pos="0">
                <a:srgbClr val="FFC000"/>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500" b="1" i="1" dirty="0" smtClean="0"/>
              <a:t>Impôt sur le Revenu</a:t>
            </a:r>
            <a:endParaRPr lang="fr-FR" sz="1500" b="1" i="1" dirty="0"/>
          </a:p>
        </p:txBody>
      </p:sp>
      <p:sp>
        <p:nvSpPr>
          <p:cNvPr id="30" name="Carré corné 29">
            <a:hlinkClick r:id="rId4" action="ppaction://hlinksldjump"/>
          </p:cNvPr>
          <p:cNvSpPr/>
          <p:nvPr/>
        </p:nvSpPr>
        <p:spPr>
          <a:xfrm>
            <a:off x="3497991" y="3879814"/>
            <a:ext cx="1567836" cy="1711769"/>
          </a:xfrm>
          <a:prstGeom prst="foldedCorner">
            <a:avLst>
              <a:gd name="adj" fmla="val 35334"/>
            </a:avLst>
          </a:prstGeom>
          <a:gradFill>
            <a:gsLst>
              <a:gs pos="0">
                <a:srgbClr val="FFC000"/>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500" b="1" i="1" dirty="0" smtClean="0"/>
              <a:t>Impôt sur les sociétés</a:t>
            </a:r>
            <a:endParaRPr lang="fr-FR" sz="1500" b="1" i="1" dirty="0"/>
          </a:p>
        </p:txBody>
      </p:sp>
      <p:sp>
        <p:nvSpPr>
          <p:cNvPr id="11" name="Flèche courbée vers la gauche 10"/>
          <p:cNvSpPr/>
          <p:nvPr/>
        </p:nvSpPr>
        <p:spPr>
          <a:xfrm>
            <a:off x="4686232" y="2768600"/>
            <a:ext cx="401900" cy="123613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 name="Flèche droite à entaille 12"/>
          <p:cNvSpPr/>
          <p:nvPr/>
        </p:nvSpPr>
        <p:spPr>
          <a:xfrm flipV="1">
            <a:off x="5197985" y="2335085"/>
            <a:ext cx="752650" cy="114017"/>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Flèche droite à entaille 40"/>
          <p:cNvSpPr/>
          <p:nvPr/>
        </p:nvSpPr>
        <p:spPr>
          <a:xfrm rot="10800000" flipV="1">
            <a:off x="2325383" y="3224446"/>
            <a:ext cx="1172608" cy="16222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Flèche courbée vers la droite 14"/>
          <p:cNvSpPr/>
          <p:nvPr/>
        </p:nvSpPr>
        <p:spPr>
          <a:xfrm>
            <a:off x="775205" y="3281455"/>
            <a:ext cx="316996" cy="83334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 name="Flèche courbée vers la gauche 41"/>
          <p:cNvSpPr/>
          <p:nvPr/>
        </p:nvSpPr>
        <p:spPr>
          <a:xfrm>
            <a:off x="7527938" y="3244882"/>
            <a:ext cx="401900" cy="86991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3" name="ZoneTexte 42"/>
          <p:cNvSpPr txBox="1"/>
          <p:nvPr/>
        </p:nvSpPr>
        <p:spPr>
          <a:xfrm>
            <a:off x="2108201" y="3329000"/>
            <a:ext cx="2319866" cy="307777"/>
          </a:xfrm>
          <a:prstGeom prst="rect">
            <a:avLst/>
          </a:prstGeom>
          <a:noFill/>
        </p:spPr>
        <p:txBody>
          <a:bodyPr wrap="square" rtlCol="0">
            <a:spAutoFit/>
          </a:bodyPr>
          <a:lstStyle/>
          <a:p>
            <a:pPr algn="just"/>
            <a:r>
              <a:rPr lang="fr-FR" sz="1400" b="1" dirty="0" smtClean="0"/>
              <a:t>Prélèvement à la source</a:t>
            </a:r>
            <a:endParaRPr lang="fr-FR" sz="1400" b="1" dirty="0"/>
          </a:p>
        </p:txBody>
      </p:sp>
      <p:pic>
        <p:nvPicPr>
          <p:cNvPr id="32" name="Picture 3" descr="C:\Users\Franck\AppData\Local\Microsoft\Windows\INetCache\IE\RF6AJJUF\view-refresh[1].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4678" y="5776446"/>
            <a:ext cx="1081554" cy="10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4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P spid="29" grpId="0" animBg="1"/>
      <p:bldP spid="30" grpId="0" animBg="1"/>
      <p:bldP spid="11" grpId="0" animBg="1"/>
      <p:bldP spid="13" grpId="0" animBg="1"/>
      <p:bldP spid="41" grpId="0" animBg="1"/>
      <p:bldP spid="15" grpId="0" animBg="1"/>
      <p:bldP spid="42" grpId="0" animBg="1"/>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ogo-provisoire-Auvergne-Rhone-Alpes-sans-contour-800px.png">
            <a:hlinkClick r:id="rId2" action="ppaction://hlinksldjump"/>
          </p:cNvPr>
          <p:cNvPicPr>
            <a:picLocks noChangeAspect="1"/>
          </p:cNvPicPr>
          <p:nvPr/>
        </p:nvPicPr>
        <p:blipFill>
          <a:blip r:embed="rId3"/>
          <a:stretch>
            <a:fillRect/>
          </a:stretch>
        </p:blipFill>
        <p:spPr>
          <a:xfrm>
            <a:off x="5835416" y="160774"/>
            <a:ext cx="1409924" cy="1346478"/>
          </a:xfrm>
          <a:prstGeom prst="rect">
            <a:avLst/>
          </a:prstGeom>
        </p:spPr>
      </p:pic>
      <p:sp>
        <p:nvSpPr>
          <p:cNvPr id="6" name="Titre 1"/>
          <p:cNvSpPr>
            <a:spLocks noGrp="1"/>
          </p:cNvSpPr>
          <p:nvPr>
            <p:ph type="title"/>
          </p:nvPr>
        </p:nvSpPr>
        <p:spPr/>
        <p:txBody>
          <a:bodyPr/>
          <a:lstStyle/>
          <a:p>
            <a:r>
              <a:rPr lang="fr-FR" dirty="0" smtClean="0"/>
              <a:t>Les formes juridiques de l’entreprise artisanale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9" name="Espace réservé du texte 2"/>
          <p:cNvSpPr txBox="1">
            <a:spLocks/>
          </p:cNvSpPr>
          <p:nvPr/>
        </p:nvSpPr>
        <p:spPr>
          <a:xfrm>
            <a:off x="2427219" y="4913644"/>
            <a:ext cx="5912802" cy="914400"/>
          </a:xfrm>
          <a:prstGeom prst="rect">
            <a:avLst/>
          </a:prstGeom>
        </p:spPr>
        <p:txBody>
          <a:bodyPr vert="horz"/>
          <a:lstStyle/>
          <a:p>
            <a:pPr marL="342900" marR="0" lvl="0" indent="-342900" algn="r" defTabSz="457200" rtl="0" eaLnBrk="1" fontAlgn="base" latinLnBrk="0" hangingPunct="1">
              <a:lnSpc>
                <a:spcPct val="100000"/>
              </a:lnSpc>
              <a:spcBef>
                <a:spcPct val="20000"/>
              </a:spcBef>
              <a:spcAft>
                <a:spcPct val="0"/>
              </a:spcAft>
              <a:buClrTx/>
              <a:buSzTx/>
              <a:buFontTx/>
              <a:buNone/>
              <a:tabLst/>
              <a:defRPr/>
            </a:pPr>
            <a:endParaRPr kumimoji="0" lang="fr-FR" altLang="fr-FR" sz="1400" b="0" i="0" u="none" strike="noStrike" kern="1200" cap="none" spc="0" normalizeH="0" baseline="0" noProof="0" dirty="0">
              <a:ln>
                <a:noFill/>
              </a:ln>
              <a:solidFill>
                <a:srgbClr val="81171E"/>
              </a:solidFill>
              <a:effectLst/>
              <a:uLnTx/>
              <a:uFillTx/>
              <a:latin typeface="Arial Black" pitchFamily="34"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dirty="0" smtClean="0">
                <a:ea typeface="MS PGothic" pitchFamily="34" charset="-128"/>
              </a:rPr>
              <a:t>Imposition : Dividendes</a:t>
            </a:r>
            <a:endParaRPr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solidFill>
                  <a:prstClr val="black"/>
                </a:solidFill>
              </a:rPr>
              <a:pPr>
                <a:defRPr/>
              </a:pPr>
              <a:t>30</a:t>
            </a:fld>
            <a:endParaRPr lang="fr-FR" dirty="0">
              <a:solidFill>
                <a:prstClr val="black"/>
              </a:solidFill>
            </a:endParaRPr>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sp>
        <p:nvSpPr>
          <p:cNvPr id="17" name="Espace réservé du contenu 2"/>
          <p:cNvSpPr txBox="1">
            <a:spLocks/>
          </p:cNvSpPr>
          <p:nvPr>
            <p:custDataLst>
              <p:tags r:id="rId1"/>
            </p:custDataLst>
          </p:nvPr>
        </p:nvSpPr>
        <p:spPr>
          <a:xfrm>
            <a:off x="337635" y="4134825"/>
            <a:ext cx="7803675" cy="2716774"/>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Ø"/>
              <a:defRPr/>
            </a:pPr>
            <a:endParaRPr sz="1200">
              <a:solidFill>
                <a:prstClr val="black"/>
              </a:solidFill>
            </a:endParaRPr>
          </a:p>
          <a:p>
            <a:pPr indent="0" algn="ctr">
              <a:buFontTx/>
              <a:buNone/>
              <a:defRPr/>
            </a:pPr>
            <a:endParaRPr sz="1200">
              <a:solidFill>
                <a:prstClr val="black"/>
              </a:solidFill>
            </a:endParaRPr>
          </a:p>
        </p:txBody>
      </p:sp>
      <p:sp>
        <p:nvSpPr>
          <p:cNvPr id="22" name="Espace réservé du contenu 16"/>
          <p:cNvSpPr txBox="1">
            <a:spLocks/>
          </p:cNvSpPr>
          <p:nvPr/>
        </p:nvSpPr>
        <p:spPr>
          <a:xfrm>
            <a:off x="576430" y="1566560"/>
            <a:ext cx="7831128" cy="660928"/>
          </a:xfrm>
          <a:prstGeom prst="rect">
            <a:avLst/>
          </a:prstGeom>
        </p:spPr>
        <p:txBody>
          <a:bodyPr/>
          <a:lstStyle>
            <a:lvl1pPr marL="0" indent="-360000" algn="l" defTabSz="457200" rtl="0" eaLnBrk="1" fontAlgn="base" hangingPunct="1">
              <a:spcBef>
                <a:spcPct val="20000"/>
              </a:spcBef>
              <a:spcAft>
                <a:spcPct val="0"/>
              </a:spcAft>
              <a:buClr>
                <a:srgbClr val="005E91"/>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5E91"/>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5E91"/>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5E91"/>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b="1">
              <a:solidFill>
                <a:prstClr val="black"/>
              </a:solidFill>
              <a:latin typeface="Calibri"/>
            </a:endParaRPr>
          </a:p>
        </p:txBody>
      </p:sp>
      <p:sp>
        <p:nvSpPr>
          <p:cNvPr id="3" name="Rectangle 2"/>
          <p:cNvSpPr/>
          <p:nvPr/>
        </p:nvSpPr>
        <p:spPr>
          <a:xfrm>
            <a:off x="576430" y="1495963"/>
            <a:ext cx="7981542" cy="3687163"/>
          </a:xfrm>
          <a:prstGeom prst="rect">
            <a:avLst/>
          </a:prstGeom>
        </p:spPr>
        <p:txBody>
          <a:bodyPr wrap="square">
            <a:spAutoFit/>
          </a:bodyPr>
          <a:lstStyle/>
          <a:p>
            <a:pPr indent="-360000" algn="just">
              <a:spcBef>
                <a:spcPct val="20000"/>
              </a:spcBef>
              <a:buClr>
                <a:srgbClr val="4F81BD"/>
              </a:buClr>
              <a:buFont typeface="Wingdings" charset="2"/>
              <a:buChar char=""/>
              <a:defRPr/>
            </a:pPr>
            <a:r>
              <a:rPr lang="fr-FR" altLang="fr-FR" sz="1600" dirty="0" smtClean="0">
                <a:solidFill>
                  <a:prstClr val="black"/>
                </a:solidFill>
                <a:latin typeface="Arial" pitchFamily="34" charset="0"/>
                <a:cs typeface="Arial" pitchFamily="34" charset="0"/>
              </a:rPr>
              <a:t> Les dividendes versés à partir de 2018 seront soumis au prélèvement forfaitaire unique (PFU) de 30% : </a:t>
            </a:r>
          </a:p>
          <a:p>
            <a:pPr algn="just">
              <a:spcBef>
                <a:spcPct val="20000"/>
              </a:spcBef>
              <a:buClr>
                <a:srgbClr val="4F81BD"/>
              </a:buClr>
              <a:defRPr/>
            </a:pPr>
            <a:endParaRPr lang="fr-FR" altLang="fr-FR" sz="1600" dirty="0" smtClean="0">
              <a:solidFill>
                <a:prstClr val="black"/>
              </a:solidFill>
              <a:latin typeface="Arial" pitchFamily="34" charset="0"/>
              <a:cs typeface="Arial" pitchFamily="34" charset="0"/>
            </a:endParaRPr>
          </a:p>
          <a:p>
            <a:pPr lvl="1" indent="-360000" algn="just">
              <a:spcBef>
                <a:spcPct val="20000"/>
              </a:spcBef>
              <a:buClr>
                <a:srgbClr val="4F81BD"/>
              </a:buClr>
              <a:buFont typeface="Wingdings" charset="2"/>
              <a:buChar char=""/>
              <a:defRPr/>
            </a:pPr>
            <a:r>
              <a:rPr lang="fr-FR" altLang="fr-FR" sz="1600" dirty="0" smtClean="0">
                <a:solidFill>
                  <a:prstClr val="black"/>
                </a:solidFill>
                <a:latin typeface="Arial" pitchFamily="34" charset="0"/>
                <a:cs typeface="Arial" pitchFamily="34" charset="0"/>
              </a:rPr>
              <a:t>17,2 % de prélèvements sociaux (dont la hausse de la CSG)</a:t>
            </a:r>
          </a:p>
          <a:p>
            <a:pPr lvl="1" indent="-360000" algn="just">
              <a:spcBef>
                <a:spcPct val="20000"/>
              </a:spcBef>
              <a:buClr>
                <a:srgbClr val="4F81BD"/>
              </a:buClr>
              <a:buFont typeface="Wingdings" charset="2"/>
              <a:buChar char=""/>
              <a:defRPr/>
            </a:pPr>
            <a:endParaRPr lang="fr-FR" altLang="fr-FR" sz="1600" dirty="0" smtClean="0">
              <a:solidFill>
                <a:prstClr val="black"/>
              </a:solidFill>
              <a:latin typeface="Arial" pitchFamily="34" charset="0"/>
              <a:cs typeface="Arial" pitchFamily="34" charset="0"/>
            </a:endParaRPr>
          </a:p>
          <a:p>
            <a:pPr lvl="1" indent="-360000" algn="just">
              <a:spcBef>
                <a:spcPct val="20000"/>
              </a:spcBef>
              <a:buClr>
                <a:srgbClr val="4F81BD"/>
              </a:buClr>
              <a:buFont typeface="Wingdings" charset="2"/>
              <a:buChar char=""/>
              <a:defRPr/>
            </a:pPr>
            <a:r>
              <a:rPr lang="fr-FR" altLang="fr-FR" sz="1600" dirty="0" smtClean="0">
                <a:solidFill>
                  <a:prstClr val="black"/>
                </a:solidFill>
                <a:latin typeface="Arial" pitchFamily="34" charset="0"/>
                <a:cs typeface="Arial" pitchFamily="34" charset="0"/>
              </a:rPr>
              <a:t>12,8 % de prélèvement forfaitaire</a:t>
            </a:r>
          </a:p>
          <a:p>
            <a:pPr lvl="1" indent="-360000" algn="just">
              <a:spcBef>
                <a:spcPct val="20000"/>
              </a:spcBef>
              <a:buClr>
                <a:srgbClr val="4F81BD"/>
              </a:buClr>
              <a:buFont typeface="Wingdings" charset="2"/>
              <a:buChar char=""/>
              <a:defRPr/>
            </a:pPr>
            <a:endParaRPr lang="fr-FR" altLang="fr-FR" sz="1600" dirty="0">
              <a:solidFill>
                <a:prstClr val="black"/>
              </a:solidFill>
              <a:latin typeface="Arial" pitchFamily="34" charset="0"/>
              <a:cs typeface="Arial" pitchFamily="34" charset="0"/>
            </a:endParaRPr>
          </a:p>
          <a:p>
            <a:pPr marL="97200" lvl="1" algn="just">
              <a:spcBef>
                <a:spcPct val="20000"/>
              </a:spcBef>
              <a:buClr>
                <a:srgbClr val="4F81BD"/>
              </a:buClr>
              <a:defRPr/>
            </a:pPr>
            <a:endParaRPr lang="fr-FR" altLang="fr-FR" sz="1600" dirty="0" smtClean="0">
              <a:solidFill>
                <a:prstClr val="black"/>
              </a:solidFill>
              <a:latin typeface="Arial" pitchFamily="34" charset="0"/>
              <a:cs typeface="Arial" pitchFamily="34" charset="0"/>
            </a:endParaRPr>
          </a:p>
          <a:p>
            <a:pPr marL="97200" lvl="1" algn="just">
              <a:spcBef>
                <a:spcPct val="20000"/>
              </a:spcBef>
              <a:buClr>
                <a:srgbClr val="4F81BD"/>
              </a:buClr>
              <a:defRPr/>
            </a:pPr>
            <a:r>
              <a:rPr lang="fr-FR" altLang="fr-FR" sz="1600" dirty="0" smtClean="0">
                <a:solidFill>
                  <a:prstClr val="black"/>
                </a:solidFill>
                <a:latin typeface="Arial" pitchFamily="34" charset="0"/>
                <a:cs typeface="Arial" pitchFamily="34" charset="0"/>
              </a:rPr>
              <a:t>A noter que si le revenu fiscal de référence ne dépasse pas 50 000 euros pour un célibataire, divorcé ou veuf et 75 000 euros pour un couple soumis à l’imposition commune : peuvent être dispensés du paiement de l’acompte. </a:t>
            </a:r>
          </a:p>
          <a:p>
            <a:pPr marL="97200" lvl="1" algn="just">
              <a:spcBef>
                <a:spcPct val="20000"/>
              </a:spcBef>
              <a:buClr>
                <a:srgbClr val="4F81BD"/>
              </a:buClr>
              <a:defRPr/>
            </a:pPr>
            <a:r>
              <a:rPr lang="fr-FR" altLang="fr-FR" sz="1600" dirty="0" smtClean="0">
                <a:solidFill>
                  <a:prstClr val="black"/>
                </a:solidFill>
                <a:latin typeface="Arial" pitchFamily="34" charset="0"/>
                <a:cs typeface="Arial" pitchFamily="34" charset="0"/>
              </a:rPr>
              <a:t>La dispense permet de différer le paiement de l’impôt. Pour en bénéficier : demande à formuler au plus tard le 30/11 de l’année précédent la perception du dividende.</a:t>
            </a:r>
          </a:p>
        </p:txBody>
      </p:sp>
      <p:pic>
        <p:nvPicPr>
          <p:cNvPr id="20" name="Picture 3" descr="C:\Users\Franck\AppData\Local\Microsoft\Windows\INetCache\IE\RF6AJJUF\view-refresh[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375" y="5826685"/>
            <a:ext cx="1081554" cy="10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1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r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sz="3000" dirty="0" smtClean="0">
                <a:ea typeface="MS PGothic" pitchFamily="34" charset="-128"/>
              </a:rPr>
              <a:t>Imposition : exemple de barème</a:t>
            </a:r>
            <a:endParaRPr sz="3000" dirty="0" smtClean="0">
              <a:ea typeface="MS PGothic" pitchFamily="34" charset="-128"/>
            </a:endParaRPr>
          </a:p>
        </p:txBody>
      </p:sp>
      <p:sp>
        <p:nvSpPr>
          <p:cNvPr id="2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31</a:t>
            </a:fld>
            <a:endParaRPr lang="fr-FR" dirty="0"/>
          </a:p>
        </p:txBody>
      </p:sp>
      <p:pic>
        <p:nvPicPr>
          <p:cNvPr id="24" name="Image 23"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graphicFrame>
        <p:nvGraphicFramePr>
          <p:cNvPr id="16" name="Tableau 15"/>
          <p:cNvGraphicFramePr>
            <a:graphicFrameLocks noGrp="1"/>
          </p:cNvGraphicFramePr>
          <p:nvPr>
            <p:extLst>
              <p:ext uri="{D42A27DB-BD31-4B8C-83A1-F6EECF244321}">
                <p14:modId xmlns:p14="http://schemas.microsoft.com/office/powerpoint/2010/main" val="4248792137"/>
              </p:ext>
            </p:extLst>
          </p:nvPr>
        </p:nvGraphicFramePr>
        <p:xfrm>
          <a:off x="668867" y="2093335"/>
          <a:ext cx="7992533" cy="2263458"/>
        </p:xfrm>
        <a:graphic>
          <a:graphicData uri="http://schemas.openxmlformats.org/drawingml/2006/table">
            <a:tbl>
              <a:tblPr/>
              <a:tblGrid>
                <a:gridCol w="1752600"/>
                <a:gridCol w="1092200"/>
                <a:gridCol w="1270000"/>
                <a:gridCol w="1295400"/>
                <a:gridCol w="1320800"/>
                <a:gridCol w="1261533"/>
              </a:tblGrid>
              <a:tr h="731520">
                <a:tc>
                  <a:txBody>
                    <a:bodyPr/>
                    <a:lstStyle/>
                    <a:p>
                      <a:pPr algn="l" fontAlgn="base">
                        <a:lnSpc>
                          <a:spcPct val="115000"/>
                        </a:lnSpc>
                        <a:spcBef>
                          <a:spcPts val="335"/>
                        </a:spcBef>
                        <a:spcAft>
                          <a:spcPts val="0"/>
                        </a:spcAft>
                      </a:pPr>
                      <a:r>
                        <a:rPr lang="fr-FR" sz="2000" kern="1200" dirty="0">
                          <a:solidFill>
                            <a:srgbClr val="000000"/>
                          </a:solidFill>
                          <a:effectLst/>
                          <a:latin typeface="Arial"/>
                          <a:ea typeface="Times New Roman"/>
                          <a:cs typeface="Times New Roman"/>
                        </a:rPr>
                        <a:t>Tranches de revenu annuel imposable </a:t>
                      </a:r>
                      <a:r>
                        <a:rPr lang="fr-FR" sz="2000" kern="1200" dirty="0" smtClean="0">
                          <a:solidFill>
                            <a:srgbClr val="000000"/>
                          </a:solidFill>
                          <a:effectLst/>
                          <a:latin typeface="Arial"/>
                          <a:ea typeface="Times New Roman"/>
                          <a:cs typeface="Times New Roman"/>
                        </a:rPr>
                        <a:t>au titre</a:t>
                      </a:r>
                      <a:r>
                        <a:rPr lang="fr-FR" sz="2000" kern="1200" baseline="0" dirty="0" smtClean="0">
                          <a:solidFill>
                            <a:srgbClr val="000000"/>
                          </a:solidFill>
                          <a:effectLst/>
                          <a:latin typeface="Arial"/>
                          <a:ea typeface="Times New Roman"/>
                          <a:cs typeface="Times New Roman"/>
                        </a:rPr>
                        <a:t> de </a:t>
                      </a:r>
                      <a:r>
                        <a:rPr lang="fr-FR" sz="2000" kern="1200" dirty="0" smtClean="0">
                          <a:solidFill>
                            <a:srgbClr val="000000"/>
                          </a:solidFill>
                          <a:effectLst/>
                          <a:latin typeface="Arial"/>
                          <a:ea typeface="Times New Roman"/>
                          <a:cs typeface="Times New Roman"/>
                        </a:rPr>
                        <a:t>2017</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chemeClr val="tx2">
                        <a:lumMod val="40000"/>
                        <a:lumOff val="60000"/>
                      </a:schemeClr>
                    </a:solidFill>
                  </a:tcPr>
                </a:tc>
                <a:tc>
                  <a:txBody>
                    <a:bodyPr/>
                    <a:lstStyle/>
                    <a:p>
                      <a:pPr algn="ctr" fontAlgn="base">
                        <a:lnSpc>
                          <a:spcPct val="115000"/>
                        </a:lnSpc>
                        <a:spcBef>
                          <a:spcPts val="290"/>
                        </a:spcBef>
                        <a:spcAft>
                          <a:spcPts val="0"/>
                        </a:spcAft>
                      </a:pPr>
                      <a:r>
                        <a:rPr lang="fr-FR" sz="2000" kern="1200" dirty="0">
                          <a:solidFill>
                            <a:srgbClr val="000000"/>
                          </a:solidFill>
                          <a:effectLst/>
                          <a:latin typeface="Arial"/>
                          <a:ea typeface="Times New Roman"/>
                          <a:cs typeface="Times New Roman"/>
                        </a:rPr>
                        <a:t>≤</a:t>
                      </a:r>
                      <a:endParaRPr lang="fr-FR" sz="2000" dirty="0">
                        <a:effectLst/>
                        <a:latin typeface="Calibri"/>
                        <a:ea typeface="Calibri"/>
                        <a:cs typeface="Times New Roman"/>
                      </a:endParaRPr>
                    </a:p>
                    <a:p>
                      <a:pPr algn="ctr" fontAlgn="base">
                        <a:lnSpc>
                          <a:spcPct val="115000"/>
                        </a:lnSpc>
                        <a:spcBef>
                          <a:spcPts val="290"/>
                        </a:spcBef>
                        <a:spcAft>
                          <a:spcPts val="0"/>
                        </a:spcAft>
                      </a:pPr>
                      <a:r>
                        <a:rPr lang="fr-FR" sz="2000" kern="1200" dirty="0">
                          <a:solidFill>
                            <a:srgbClr val="000000"/>
                          </a:solidFill>
                          <a:effectLst/>
                          <a:latin typeface="Arial"/>
                          <a:ea typeface="Times New Roman"/>
                          <a:cs typeface="Times New Roman"/>
                        </a:rPr>
                        <a:t>9 </a:t>
                      </a:r>
                      <a:r>
                        <a:rPr lang="fr-FR" sz="2000" kern="1200" dirty="0" smtClean="0">
                          <a:solidFill>
                            <a:srgbClr val="000000"/>
                          </a:solidFill>
                          <a:effectLst/>
                          <a:latin typeface="Arial"/>
                          <a:ea typeface="Times New Roman"/>
                          <a:cs typeface="Times New Roman"/>
                        </a:rPr>
                        <a:t>807</a:t>
                      </a:r>
                      <a:r>
                        <a:rPr lang="fr-FR" sz="2000" kern="1200" baseline="0" dirty="0" smtClean="0">
                          <a:solidFill>
                            <a:srgbClr val="000000"/>
                          </a:solidFill>
                          <a:effectLst/>
                          <a:latin typeface="Arial"/>
                          <a:ea typeface="Times New Roman"/>
                          <a:cs typeface="Times New Roman"/>
                        </a:rPr>
                        <a:t> </a:t>
                      </a:r>
                      <a:r>
                        <a:rPr lang="fr-FR" sz="2000" kern="1200" dirty="0" smtClean="0">
                          <a:solidFill>
                            <a:srgbClr val="000000"/>
                          </a:solidFill>
                          <a:effectLst/>
                          <a:latin typeface="Arial"/>
                          <a:ea typeface="Times New Roman"/>
                          <a:cs typeface="Times New Roman"/>
                        </a:rPr>
                        <a:t>€</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2000" kern="1200" dirty="0">
                          <a:solidFill>
                            <a:srgbClr val="000000"/>
                          </a:solidFill>
                          <a:effectLst/>
                          <a:latin typeface="Arial"/>
                          <a:ea typeface="Times New Roman"/>
                          <a:cs typeface="Times New Roman"/>
                        </a:rPr>
                        <a:t>9 </a:t>
                      </a:r>
                      <a:r>
                        <a:rPr lang="fr-FR" sz="2000" kern="1200" dirty="0" smtClean="0">
                          <a:solidFill>
                            <a:srgbClr val="000000"/>
                          </a:solidFill>
                          <a:effectLst/>
                          <a:latin typeface="Arial"/>
                          <a:ea typeface="Times New Roman"/>
                          <a:cs typeface="Times New Roman"/>
                        </a:rPr>
                        <a:t>807 </a:t>
                      </a:r>
                      <a:r>
                        <a:rPr lang="fr-FR" sz="2000" kern="1200" dirty="0">
                          <a:solidFill>
                            <a:srgbClr val="000000"/>
                          </a:solidFill>
                          <a:effectLst/>
                          <a:latin typeface="Arial"/>
                          <a:ea typeface="Times New Roman"/>
                          <a:cs typeface="Times New Roman"/>
                        </a:rPr>
                        <a:t>€ </a:t>
                      </a:r>
                      <a:endParaRPr lang="fr-FR" sz="2000" kern="1200" dirty="0" smtClean="0">
                        <a:solidFill>
                          <a:srgbClr val="000000"/>
                        </a:solidFill>
                        <a:effectLst/>
                        <a:latin typeface="Arial"/>
                        <a:ea typeface="Times New Roman"/>
                        <a:cs typeface="Times New Roman"/>
                      </a:endParaRPr>
                    </a:p>
                    <a:p>
                      <a:pPr algn="ctr" fontAlgn="base">
                        <a:lnSpc>
                          <a:spcPct val="115000"/>
                        </a:lnSpc>
                        <a:spcBef>
                          <a:spcPts val="290"/>
                        </a:spcBef>
                        <a:spcAft>
                          <a:spcPts val="0"/>
                        </a:spcAft>
                      </a:pPr>
                      <a:r>
                        <a:rPr lang="fr-FR" sz="2000" kern="1200" dirty="0" smtClean="0">
                          <a:solidFill>
                            <a:srgbClr val="000000"/>
                          </a:solidFill>
                          <a:effectLst/>
                          <a:latin typeface="Arial"/>
                          <a:ea typeface="Times New Roman"/>
                          <a:cs typeface="Times New Roman"/>
                        </a:rPr>
                        <a:t>à</a:t>
                      </a:r>
                      <a:endParaRPr lang="fr-FR" sz="2000" dirty="0">
                        <a:effectLst/>
                        <a:latin typeface="Calibri"/>
                        <a:ea typeface="Calibri"/>
                        <a:cs typeface="Times New Roman"/>
                      </a:endParaRPr>
                    </a:p>
                    <a:p>
                      <a:pPr algn="ctr" fontAlgn="base">
                        <a:lnSpc>
                          <a:spcPct val="115000"/>
                        </a:lnSpc>
                        <a:spcBef>
                          <a:spcPts val="290"/>
                        </a:spcBef>
                        <a:spcAft>
                          <a:spcPts val="0"/>
                        </a:spcAft>
                      </a:pPr>
                      <a:r>
                        <a:rPr lang="fr-FR" sz="2000" kern="1200" dirty="0" smtClean="0">
                          <a:solidFill>
                            <a:srgbClr val="000000"/>
                          </a:solidFill>
                          <a:effectLst/>
                          <a:latin typeface="Arial"/>
                          <a:ea typeface="Times New Roman"/>
                          <a:cs typeface="Times New Roman"/>
                        </a:rPr>
                        <a:t>27 086 € </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2000" kern="1200" dirty="0" smtClean="0">
                          <a:solidFill>
                            <a:srgbClr val="000000"/>
                          </a:solidFill>
                          <a:effectLst/>
                          <a:latin typeface="Arial"/>
                          <a:ea typeface="Times New Roman"/>
                          <a:cs typeface="Times New Roman"/>
                        </a:rPr>
                        <a:t>27 086 € </a:t>
                      </a:r>
                      <a:r>
                        <a:rPr lang="fr-FR" sz="2000" kern="1200" dirty="0">
                          <a:solidFill>
                            <a:srgbClr val="000000"/>
                          </a:solidFill>
                          <a:effectLst/>
                          <a:latin typeface="Arial"/>
                          <a:ea typeface="Times New Roman"/>
                          <a:cs typeface="Times New Roman"/>
                        </a:rPr>
                        <a:t>à</a:t>
                      </a:r>
                      <a:endParaRPr lang="fr-FR" sz="2000" dirty="0">
                        <a:effectLst/>
                        <a:latin typeface="Calibri"/>
                        <a:ea typeface="Calibri"/>
                        <a:cs typeface="Times New Roman"/>
                      </a:endParaRPr>
                    </a:p>
                    <a:p>
                      <a:pPr algn="ctr" fontAlgn="base">
                        <a:lnSpc>
                          <a:spcPct val="115000"/>
                        </a:lnSpc>
                        <a:spcBef>
                          <a:spcPts val="290"/>
                        </a:spcBef>
                        <a:spcAft>
                          <a:spcPts val="0"/>
                        </a:spcAft>
                      </a:pPr>
                      <a:r>
                        <a:rPr lang="fr-FR" sz="2000" kern="1200" dirty="0" smtClean="0">
                          <a:solidFill>
                            <a:srgbClr val="000000"/>
                          </a:solidFill>
                          <a:effectLst/>
                          <a:latin typeface="Arial"/>
                          <a:ea typeface="Times New Roman"/>
                          <a:cs typeface="Times New Roman"/>
                        </a:rPr>
                        <a:t>72 617 </a:t>
                      </a:r>
                      <a:r>
                        <a:rPr lang="fr-FR" sz="2000" kern="1200" dirty="0">
                          <a:solidFill>
                            <a:srgbClr val="000000"/>
                          </a:solidFill>
                          <a:effectLst/>
                          <a:latin typeface="Arial"/>
                          <a:ea typeface="Times New Roman"/>
                          <a:cs typeface="Times New Roman"/>
                        </a:rPr>
                        <a:t>€ </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2000" kern="1200" dirty="0" smtClean="0">
                          <a:solidFill>
                            <a:srgbClr val="000000"/>
                          </a:solidFill>
                          <a:effectLst/>
                          <a:latin typeface="Arial"/>
                          <a:ea typeface="Times New Roman"/>
                          <a:cs typeface="Times New Roman"/>
                        </a:rPr>
                        <a:t>72 617€ </a:t>
                      </a:r>
                    </a:p>
                    <a:p>
                      <a:pPr algn="ctr" fontAlgn="base">
                        <a:lnSpc>
                          <a:spcPct val="115000"/>
                        </a:lnSpc>
                        <a:spcBef>
                          <a:spcPts val="290"/>
                        </a:spcBef>
                        <a:spcAft>
                          <a:spcPts val="0"/>
                        </a:spcAft>
                      </a:pPr>
                      <a:r>
                        <a:rPr lang="fr-FR" sz="2000" kern="1200" dirty="0" smtClean="0">
                          <a:solidFill>
                            <a:srgbClr val="000000"/>
                          </a:solidFill>
                          <a:effectLst/>
                          <a:latin typeface="Arial"/>
                          <a:ea typeface="Calibri"/>
                          <a:cs typeface="Times New Roman"/>
                        </a:rPr>
                        <a:t>à</a:t>
                      </a:r>
                      <a:endParaRPr lang="fr-FR" sz="2000" dirty="0">
                        <a:effectLst/>
                        <a:latin typeface="Calibri"/>
                        <a:ea typeface="Calibri"/>
                        <a:cs typeface="Times New Roman"/>
                      </a:endParaRPr>
                    </a:p>
                    <a:p>
                      <a:pPr algn="ctr" fontAlgn="base">
                        <a:lnSpc>
                          <a:spcPct val="115000"/>
                        </a:lnSpc>
                        <a:spcBef>
                          <a:spcPts val="290"/>
                        </a:spcBef>
                        <a:spcAft>
                          <a:spcPts val="0"/>
                        </a:spcAft>
                      </a:pPr>
                      <a:r>
                        <a:rPr lang="fr-FR" sz="2000" kern="1200" dirty="0" smtClean="0">
                          <a:solidFill>
                            <a:srgbClr val="000000"/>
                          </a:solidFill>
                          <a:effectLst/>
                          <a:latin typeface="Arial"/>
                          <a:ea typeface="Times New Roman"/>
                          <a:cs typeface="Times New Roman"/>
                        </a:rPr>
                        <a:t>153 783 €</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2000" kern="1200" dirty="0">
                          <a:solidFill>
                            <a:srgbClr val="000000"/>
                          </a:solidFill>
                          <a:effectLst/>
                          <a:latin typeface="Arial"/>
                          <a:ea typeface="Times New Roman"/>
                          <a:cs typeface="Times New Roman"/>
                        </a:rPr>
                        <a:t>&gt; </a:t>
                      </a:r>
                      <a:endParaRPr lang="fr-FR" sz="2000" dirty="0">
                        <a:effectLst/>
                        <a:latin typeface="Calibri"/>
                        <a:ea typeface="Calibri"/>
                        <a:cs typeface="Times New Roman"/>
                      </a:endParaRPr>
                    </a:p>
                    <a:p>
                      <a:pPr algn="ctr" fontAlgn="base">
                        <a:lnSpc>
                          <a:spcPct val="115000"/>
                        </a:lnSpc>
                        <a:spcBef>
                          <a:spcPts val="290"/>
                        </a:spcBef>
                        <a:spcAft>
                          <a:spcPts val="0"/>
                        </a:spcAft>
                      </a:pPr>
                      <a:r>
                        <a:rPr lang="fr-FR" sz="1800" kern="1200" dirty="0" smtClean="0">
                          <a:solidFill>
                            <a:srgbClr val="000000"/>
                          </a:solidFill>
                          <a:effectLst/>
                          <a:latin typeface="Arial"/>
                          <a:ea typeface="Times New Roman"/>
                          <a:cs typeface="Times New Roman"/>
                        </a:rPr>
                        <a:t>153 783</a:t>
                      </a:r>
                      <a:r>
                        <a:rPr lang="fr-FR" sz="1800" kern="1200" baseline="0" dirty="0" smtClean="0">
                          <a:solidFill>
                            <a:srgbClr val="000000"/>
                          </a:solidFill>
                          <a:effectLst/>
                          <a:latin typeface="Arial"/>
                          <a:ea typeface="Times New Roman"/>
                          <a:cs typeface="Times New Roman"/>
                        </a:rPr>
                        <a:t> </a:t>
                      </a:r>
                      <a:r>
                        <a:rPr lang="fr-FR" sz="1800" kern="1200" dirty="0" smtClean="0">
                          <a:solidFill>
                            <a:srgbClr val="000000"/>
                          </a:solidFill>
                          <a:effectLst/>
                          <a:latin typeface="Arial"/>
                          <a:ea typeface="Times New Roman"/>
                          <a:cs typeface="Times New Roman"/>
                        </a:rPr>
                        <a:t>€ </a:t>
                      </a:r>
                      <a:endParaRPr lang="fr-FR" sz="18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279400">
                <a:tc>
                  <a:txBody>
                    <a:bodyPr/>
                    <a:lstStyle/>
                    <a:p>
                      <a:pPr algn="l" fontAlgn="base">
                        <a:lnSpc>
                          <a:spcPct val="115000"/>
                        </a:lnSpc>
                        <a:spcBef>
                          <a:spcPts val="335"/>
                        </a:spcBef>
                        <a:spcAft>
                          <a:spcPts val="0"/>
                        </a:spcAft>
                      </a:pPr>
                      <a:r>
                        <a:rPr lang="fr-FR" sz="2000" kern="1200" dirty="0">
                          <a:solidFill>
                            <a:srgbClr val="000000"/>
                          </a:solidFill>
                          <a:effectLst/>
                          <a:latin typeface="Arial"/>
                          <a:ea typeface="Times New Roman"/>
                          <a:cs typeface="Times New Roman"/>
                        </a:rPr>
                        <a:t>Taux en %</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chemeClr val="tx2">
                        <a:lumMod val="40000"/>
                        <a:lumOff val="60000"/>
                      </a:schemeClr>
                    </a:solidFill>
                  </a:tcPr>
                </a:tc>
                <a:tc>
                  <a:txBody>
                    <a:bodyPr/>
                    <a:lstStyle/>
                    <a:p>
                      <a:pPr algn="ctr" fontAlgn="base">
                        <a:lnSpc>
                          <a:spcPct val="115000"/>
                        </a:lnSpc>
                        <a:spcBef>
                          <a:spcPts val="335"/>
                        </a:spcBef>
                        <a:spcAft>
                          <a:spcPts val="0"/>
                        </a:spcAft>
                      </a:pPr>
                      <a:r>
                        <a:rPr lang="fr-FR" sz="2000" kern="1200" dirty="0">
                          <a:solidFill>
                            <a:srgbClr val="000000"/>
                          </a:solidFill>
                          <a:effectLst/>
                          <a:latin typeface="Arial"/>
                          <a:ea typeface="Times New Roman"/>
                          <a:cs typeface="Times New Roman"/>
                        </a:rPr>
                        <a:t>0</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2000" kern="1200">
                          <a:solidFill>
                            <a:srgbClr val="000000"/>
                          </a:solidFill>
                          <a:effectLst/>
                          <a:latin typeface="Arial"/>
                          <a:ea typeface="Times New Roman"/>
                          <a:cs typeface="Times New Roman"/>
                        </a:rPr>
                        <a:t>14</a:t>
                      </a:r>
                      <a:endParaRPr lang="fr-FR" sz="200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2000" kern="1200">
                          <a:solidFill>
                            <a:srgbClr val="000000"/>
                          </a:solidFill>
                          <a:effectLst/>
                          <a:latin typeface="Arial"/>
                          <a:ea typeface="Times New Roman"/>
                          <a:cs typeface="Times New Roman"/>
                        </a:rPr>
                        <a:t>30</a:t>
                      </a:r>
                      <a:endParaRPr lang="fr-FR" sz="200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2000" kern="1200" dirty="0">
                          <a:solidFill>
                            <a:srgbClr val="000000"/>
                          </a:solidFill>
                          <a:effectLst/>
                          <a:latin typeface="Arial"/>
                          <a:ea typeface="Times New Roman"/>
                          <a:cs typeface="Times New Roman"/>
                        </a:rPr>
                        <a:t>41</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2000" kern="1200" dirty="0">
                          <a:solidFill>
                            <a:srgbClr val="000000"/>
                          </a:solidFill>
                          <a:effectLst/>
                          <a:latin typeface="Arial"/>
                          <a:ea typeface="Times New Roman"/>
                          <a:cs typeface="Times New Roman"/>
                        </a:rPr>
                        <a:t>45</a:t>
                      </a:r>
                      <a:endParaRPr lang="fr-FR" sz="20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pic>
        <p:nvPicPr>
          <p:cNvPr id="20"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678" y="5776446"/>
            <a:ext cx="1081554" cy="10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0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69205" y="261258"/>
            <a:ext cx="1205802" cy="1175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itre 4"/>
          <p:cNvSpPr>
            <a:spLocks noGrp="1"/>
          </p:cNvSpPr>
          <p:nvPr>
            <p:ph type="title"/>
          </p:nvPr>
        </p:nvSpPr>
        <p:spPr>
          <a:xfrm>
            <a:off x="206532" y="2200275"/>
            <a:ext cx="8229600" cy="1143000"/>
          </a:xfrm>
        </p:spPr>
        <p:txBody>
          <a:bodyPr/>
          <a:lstStyle/>
          <a:p>
            <a:r>
              <a:rPr lang="fr-FR" dirty="0" smtClean="0"/>
              <a:t>Le régime social de l’entreprise artisanale</a:t>
            </a:r>
            <a:endParaRPr lang="fr-FR" dirty="0"/>
          </a:p>
        </p:txBody>
      </p:sp>
      <p:pic>
        <p:nvPicPr>
          <p:cNvPr id="7" name="Image 6" descr="Logo-provisoire-Auvergne-Rhone-Alpes-sans-contour-800px.png">
            <a:hlinkClick r:id="rId2" action="ppaction://hlinksldjump"/>
          </p:cNvPr>
          <p:cNvPicPr>
            <a:picLocks noChangeAspect="1"/>
          </p:cNvPicPr>
          <p:nvPr/>
        </p:nvPicPr>
        <p:blipFill>
          <a:blip r:embed="rId3"/>
          <a:stretch>
            <a:fillRect/>
          </a:stretch>
        </p:blipFill>
        <p:spPr>
          <a:xfrm>
            <a:off x="5967144" y="175847"/>
            <a:ext cx="1409924" cy="1346478"/>
          </a:xfrm>
          <a:prstGeom prst="rect">
            <a:avLst/>
          </a:prstGeom>
        </p:spPr>
      </p:pic>
    </p:spTree>
    <p:extLst>
      <p:ext uri="{BB962C8B-B14F-4D97-AF65-F5344CB8AC3E}">
        <p14:creationId xmlns:p14="http://schemas.microsoft.com/office/powerpoint/2010/main" val="2022910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40318" y="290822"/>
            <a:ext cx="7583102" cy="1143000"/>
          </a:xfrm>
        </p:spPr>
        <p:txBody>
          <a:bodyPr/>
          <a:lstStyle/>
          <a:p>
            <a:r>
              <a:rPr lang="fr-FR" dirty="0" smtClean="0"/>
              <a:t>Le </a:t>
            </a:r>
            <a:r>
              <a:rPr lang="fr-FR" dirty="0" smtClean="0">
                <a:hlinkClick r:id="rId2" action="ppaction://hlinksldjump"/>
              </a:rPr>
              <a:t>régime</a:t>
            </a:r>
            <a:r>
              <a:rPr lang="fr-FR" dirty="0" smtClean="0"/>
              <a:t> social :</a:t>
            </a:r>
            <a:endParaRPr lang="fr-FR" dirty="0"/>
          </a:p>
        </p:txBody>
      </p:sp>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pic>
        <p:nvPicPr>
          <p:cNvPr id="25" name="Image 24" descr="LigneSeparationLongue.jpg"/>
          <p:cNvPicPr>
            <a:picLocks noChangeAspect="1"/>
          </p:cNvPicPr>
          <p:nvPr/>
        </p:nvPicPr>
        <p:blipFill>
          <a:blip r:embed="rId5"/>
          <a:stretch>
            <a:fillRect/>
          </a:stretch>
        </p:blipFill>
        <p:spPr>
          <a:xfrm>
            <a:off x="0" y="5828648"/>
            <a:ext cx="9144000" cy="42858"/>
          </a:xfrm>
          <a:prstGeom prst="rect">
            <a:avLst/>
          </a:prstGeom>
        </p:spPr>
      </p:pic>
      <p:sp>
        <p:nvSpPr>
          <p:cNvPr id="54" name="Rectangle à coins arrondis 53"/>
          <p:cNvSpPr/>
          <p:nvPr/>
        </p:nvSpPr>
        <p:spPr bwMode="auto">
          <a:xfrm>
            <a:off x="5849878" y="1384526"/>
            <a:ext cx="2073013" cy="1203219"/>
          </a:xfrm>
          <a:prstGeom prst="roundRect">
            <a:avLst/>
          </a:prstGeom>
          <a:solidFill>
            <a:srgbClr val="F6FBFC"/>
          </a:solidFill>
          <a:ln w="28575">
            <a:solidFill>
              <a:srgbClr val="00794C"/>
            </a:solidFill>
          </a:ln>
          <a:effectLst/>
        </p:spPr>
        <p:style>
          <a:lnRef idx="1">
            <a:schemeClr val="dk1"/>
          </a:lnRef>
          <a:fillRef idx="2">
            <a:schemeClr val="dk1"/>
          </a:fillRef>
          <a:effectRef idx="1">
            <a:schemeClr val="dk1"/>
          </a:effectRef>
          <a:fontRef idx="minor">
            <a:schemeClr val="dk1"/>
          </a:fontRef>
        </p:style>
        <p:txBody>
          <a:bodyPr anchor="ctr"/>
          <a:lstStyle/>
          <a:p>
            <a:pPr eaLnBrk="0" hangingPunct="0">
              <a:lnSpc>
                <a:spcPct val="110000"/>
              </a:lnSpc>
              <a:defRPr/>
            </a:pPr>
            <a:r>
              <a:rPr lang="fr-FR" sz="1400" dirty="0">
                <a:solidFill>
                  <a:schemeClr val="tx1"/>
                </a:solidFill>
                <a:latin typeface="Arial" pitchFamily="34" charset="0"/>
                <a:cs typeface="Arial" pitchFamily="34" charset="0"/>
              </a:rPr>
              <a:t>EI - EIRL</a:t>
            </a:r>
          </a:p>
          <a:p>
            <a:pPr eaLnBrk="0" hangingPunct="0">
              <a:lnSpc>
                <a:spcPct val="110000"/>
              </a:lnSpc>
              <a:defRPr/>
            </a:pPr>
            <a:r>
              <a:rPr lang="fr-FR" sz="1400" dirty="0">
                <a:solidFill>
                  <a:schemeClr val="tx1"/>
                </a:solidFill>
                <a:latin typeface="Arial" pitchFamily="34" charset="0"/>
                <a:cs typeface="Arial" pitchFamily="34" charset="0"/>
              </a:rPr>
              <a:t>EURL</a:t>
            </a:r>
          </a:p>
          <a:p>
            <a:pPr eaLnBrk="0" hangingPunct="0">
              <a:lnSpc>
                <a:spcPct val="110000"/>
              </a:lnSpc>
              <a:defRPr/>
            </a:pPr>
            <a:r>
              <a:rPr lang="fr-FR" sz="1400" dirty="0">
                <a:solidFill>
                  <a:schemeClr val="tx1"/>
                </a:solidFill>
                <a:latin typeface="Arial" pitchFamily="34" charset="0"/>
                <a:cs typeface="Arial" pitchFamily="34" charset="0"/>
              </a:rPr>
              <a:t>Gérance </a:t>
            </a:r>
            <a:r>
              <a:rPr lang="fr-FR" sz="1400" dirty="0" smtClean="0">
                <a:solidFill>
                  <a:schemeClr val="tx1"/>
                </a:solidFill>
                <a:latin typeface="Arial" pitchFamily="34" charset="0"/>
                <a:cs typeface="Arial" pitchFamily="34" charset="0"/>
              </a:rPr>
              <a:t>ou cogérance majoritaire </a:t>
            </a:r>
            <a:r>
              <a:rPr lang="fr-FR" sz="1400" dirty="0">
                <a:solidFill>
                  <a:schemeClr val="tx1"/>
                </a:solidFill>
                <a:latin typeface="Arial" pitchFamily="34" charset="0"/>
                <a:cs typeface="Arial" pitchFamily="34" charset="0"/>
              </a:rPr>
              <a:t>SARL</a:t>
            </a:r>
          </a:p>
        </p:txBody>
      </p:sp>
      <p:sp>
        <p:nvSpPr>
          <p:cNvPr id="55" name="Rectangle à coins arrondis 54"/>
          <p:cNvSpPr/>
          <p:nvPr/>
        </p:nvSpPr>
        <p:spPr bwMode="auto">
          <a:xfrm>
            <a:off x="1871866" y="2461159"/>
            <a:ext cx="3049587" cy="630238"/>
          </a:xfrm>
          <a:prstGeom prst="roundRect">
            <a:avLst>
              <a:gd name="adj" fmla="val 14898"/>
            </a:avLst>
          </a:prstGeom>
          <a:solidFill>
            <a:srgbClr val="F6FBFC"/>
          </a:solidFill>
          <a:ln w="28575">
            <a:solidFill>
              <a:srgbClr val="00794C"/>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0" hangingPunct="0">
              <a:lnSpc>
                <a:spcPts val="1700"/>
              </a:lnSpc>
              <a:defRPr/>
            </a:pPr>
            <a:r>
              <a:rPr lang="fr-FR" sz="1600" b="1" dirty="0">
                <a:solidFill>
                  <a:srgbClr val="00794C"/>
                </a:solidFill>
                <a:latin typeface="Arial" charset="0"/>
              </a:rPr>
              <a:t>Travailleur Non Salarié </a:t>
            </a:r>
            <a:r>
              <a:rPr lang="fr-FR" sz="1100" b="1" dirty="0">
                <a:solidFill>
                  <a:srgbClr val="00794C"/>
                </a:solidFill>
                <a:latin typeface="Arial" charset="0"/>
              </a:rPr>
              <a:t>(TNS)</a:t>
            </a:r>
          </a:p>
          <a:p>
            <a:pPr algn="ctr" eaLnBrk="0" hangingPunct="0">
              <a:lnSpc>
                <a:spcPts val="1700"/>
              </a:lnSpc>
              <a:defRPr/>
            </a:pPr>
            <a:r>
              <a:rPr lang="fr-FR" sz="1000" b="1" i="1" dirty="0">
                <a:solidFill>
                  <a:srgbClr val="00794C"/>
                </a:solidFill>
                <a:latin typeface="Arial" charset="0"/>
                <a:sym typeface="Wingdings" pitchFamily="2" charset="2"/>
              </a:rPr>
              <a:t> Régime social des indépendants (RSI)</a:t>
            </a:r>
            <a:endParaRPr lang="fr-FR" sz="1000" b="1" i="1" dirty="0">
              <a:solidFill>
                <a:srgbClr val="00794C"/>
              </a:solidFill>
              <a:latin typeface="Arial" charset="0"/>
            </a:endParaRPr>
          </a:p>
        </p:txBody>
      </p:sp>
      <p:sp>
        <p:nvSpPr>
          <p:cNvPr id="56" name="Rectangle à coins arrondis 55"/>
          <p:cNvSpPr/>
          <p:nvPr/>
        </p:nvSpPr>
        <p:spPr bwMode="auto">
          <a:xfrm>
            <a:off x="5870254" y="2861861"/>
            <a:ext cx="2052638" cy="869950"/>
          </a:xfrm>
          <a:prstGeom prst="roundRect">
            <a:avLst/>
          </a:prstGeom>
          <a:solidFill>
            <a:srgbClr val="F6FBFC"/>
          </a:solidFill>
          <a:ln w="28575">
            <a:solidFill>
              <a:srgbClr val="00794C"/>
            </a:solidFill>
          </a:ln>
          <a:effectLst/>
        </p:spPr>
        <p:style>
          <a:lnRef idx="1">
            <a:schemeClr val="dk1"/>
          </a:lnRef>
          <a:fillRef idx="2">
            <a:schemeClr val="dk1"/>
          </a:fillRef>
          <a:effectRef idx="1">
            <a:schemeClr val="dk1"/>
          </a:effectRef>
          <a:fontRef idx="minor">
            <a:schemeClr val="dk1"/>
          </a:fontRef>
        </p:style>
        <p:txBody>
          <a:bodyPr anchor="ctr"/>
          <a:lstStyle/>
          <a:p>
            <a:pPr eaLnBrk="0" hangingPunct="0">
              <a:lnSpc>
                <a:spcPct val="110000"/>
              </a:lnSpc>
              <a:defRPr/>
            </a:pPr>
            <a:r>
              <a:rPr lang="fr-FR" sz="1400" dirty="0" smtClean="0">
                <a:solidFill>
                  <a:schemeClr val="tx1"/>
                </a:solidFill>
                <a:latin typeface="Arial" pitchFamily="34" charset="0"/>
                <a:cs typeface="Arial" pitchFamily="34" charset="0"/>
              </a:rPr>
              <a:t>EI au régime micro-entrepreneur</a:t>
            </a:r>
            <a:endParaRPr lang="fr-FR" sz="1400" dirty="0">
              <a:solidFill>
                <a:schemeClr val="tx1"/>
              </a:solidFill>
              <a:latin typeface="Arial" pitchFamily="34" charset="0"/>
              <a:cs typeface="Arial" pitchFamily="34" charset="0"/>
            </a:endParaRPr>
          </a:p>
        </p:txBody>
      </p:sp>
      <p:cxnSp>
        <p:nvCxnSpPr>
          <p:cNvPr id="57" name="Connecteur droit 56"/>
          <p:cNvCxnSpPr>
            <a:stCxn id="54" idx="1"/>
          </p:cNvCxnSpPr>
          <p:nvPr/>
        </p:nvCxnSpPr>
        <p:spPr bwMode="auto">
          <a:xfrm flipH="1">
            <a:off x="4619830" y="1986136"/>
            <a:ext cx="1230048" cy="475023"/>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56" idx="1"/>
          </p:cNvCxnSpPr>
          <p:nvPr/>
        </p:nvCxnSpPr>
        <p:spPr bwMode="auto">
          <a:xfrm flipH="1" flipV="1">
            <a:off x="4740760" y="3091398"/>
            <a:ext cx="1129494" cy="205438"/>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sp>
        <p:nvSpPr>
          <p:cNvPr id="59" name="Rectangle à coins arrondis 58"/>
          <p:cNvSpPr/>
          <p:nvPr/>
        </p:nvSpPr>
        <p:spPr bwMode="auto">
          <a:xfrm>
            <a:off x="5870254" y="4047755"/>
            <a:ext cx="2052638" cy="1587853"/>
          </a:xfrm>
          <a:prstGeom prst="roundRect">
            <a:avLst/>
          </a:prstGeom>
          <a:solidFill>
            <a:srgbClr val="F6FBFC"/>
          </a:solidFill>
          <a:ln w="28575">
            <a:solidFill>
              <a:srgbClr val="00794C"/>
            </a:solidFill>
          </a:ln>
          <a:effectLst/>
        </p:spPr>
        <p:style>
          <a:lnRef idx="1">
            <a:schemeClr val="dk1"/>
          </a:lnRef>
          <a:fillRef idx="2">
            <a:schemeClr val="dk1"/>
          </a:fillRef>
          <a:effectRef idx="1">
            <a:schemeClr val="dk1"/>
          </a:effectRef>
          <a:fontRef idx="minor">
            <a:schemeClr val="dk1"/>
          </a:fontRef>
        </p:style>
        <p:txBody>
          <a:bodyPr anchor="ctr"/>
          <a:lstStyle/>
          <a:p>
            <a:pPr eaLnBrk="0" hangingPunct="0">
              <a:lnSpc>
                <a:spcPct val="130000"/>
              </a:lnSpc>
              <a:defRPr/>
            </a:pPr>
            <a:r>
              <a:rPr lang="fr-FR" sz="1400" dirty="0">
                <a:solidFill>
                  <a:srgbClr val="404040"/>
                </a:solidFill>
                <a:latin typeface="Arial" charset="0"/>
                <a:cs typeface="Arial" charset="0"/>
              </a:rPr>
              <a:t>Gérance minoritaire SARL</a:t>
            </a:r>
          </a:p>
          <a:p>
            <a:pPr eaLnBrk="0" hangingPunct="0">
              <a:lnSpc>
                <a:spcPct val="130000"/>
              </a:lnSpc>
              <a:defRPr/>
            </a:pPr>
            <a:r>
              <a:rPr lang="fr-FR" sz="1400" dirty="0">
                <a:solidFill>
                  <a:srgbClr val="404040"/>
                </a:solidFill>
                <a:latin typeface="Arial" charset="0"/>
                <a:cs typeface="Arial" charset="0"/>
              </a:rPr>
              <a:t>Gérance égalitaire SARL</a:t>
            </a:r>
            <a:br>
              <a:rPr lang="fr-FR" sz="1400" dirty="0">
                <a:solidFill>
                  <a:srgbClr val="404040"/>
                </a:solidFill>
                <a:latin typeface="Arial" charset="0"/>
                <a:cs typeface="Arial" charset="0"/>
              </a:rPr>
            </a:br>
            <a:r>
              <a:rPr lang="fr-FR" sz="1400" dirty="0">
                <a:solidFill>
                  <a:srgbClr val="404040"/>
                </a:solidFill>
                <a:latin typeface="Arial" charset="0"/>
                <a:cs typeface="Arial" charset="0"/>
              </a:rPr>
              <a:t>Président de </a:t>
            </a:r>
            <a:r>
              <a:rPr lang="fr-FR" sz="1400" dirty="0" smtClean="0">
                <a:solidFill>
                  <a:srgbClr val="404040"/>
                </a:solidFill>
                <a:latin typeface="Arial" charset="0"/>
                <a:cs typeface="Arial" charset="0"/>
              </a:rPr>
              <a:t>SAS </a:t>
            </a:r>
            <a:r>
              <a:rPr lang="fr-FR" sz="1400" dirty="0">
                <a:solidFill>
                  <a:srgbClr val="404040"/>
                </a:solidFill>
                <a:latin typeface="Arial" charset="0"/>
                <a:cs typeface="Arial" charset="0"/>
              </a:rPr>
              <a:t>/ </a:t>
            </a:r>
            <a:r>
              <a:rPr lang="fr-FR" sz="1400" dirty="0" smtClean="0">
                <a:solidFill>
                  <a:srgbClr val="404040"/>
                </a:solidFill>
                <a:latin typeface="Arial" charset="0"/>
                <a:cs typeface="Arial" charset="0"/>
              </a:rPr>
              <a:t>SASU</a:t>
            </a:r>
            <a:endParaRPr lang="fr-FR" sz="1400" dirty="0">
              <a:solidFill>
                <a:srgbClr val="404040"/>
              </a:solidFill>
              <a:latin typeface="Arial" charset="0"/>
              <a:cs typeface="Arial" charset="0"/>
            </a:endParaRPr>
          </a:p>
        </p:txBody>
      </p:sp>
      <p:sp>
        <p:nvSpPr>
          <p:cNvPr id="60" name="Rectangle à coins arrondis 59"/>
          <p:cNvSpPr/>
          <p:nvPr/>
        </p:nvSpPr>
        <p:spPr bwMode="auto">
          <a:xfrm>
            <a:off x="1871865" y="4128699"/>
            <a:ext cx="3143146" cy="630238"/>
          </a:xfrm>
          <a:prstGeom prst="roundRect">
            <a:avLst>
              <a:gd name="adj" fmla="val 14898"/>
            </a:avLst>
          </a:prstGeom>
          <a:solidFill>
            <a:srgbClr val="F6FBFC"/>
          </a:solidFill>
          <a:ln w="28575">
            <a:solidFill>
              <a:srgbClr val="00794C"/>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fr-FR" sz="1600" b="1" dirty="0">
                <a:solidFill>
                  <a:srgbClr val="00794C"/>
                </a:solidFill>
                <a:latin typeface="Arial" charset="0"/>
              </a:rPr>
              <a:t>Assimilé Salarié</a:t>
            </a:r>
          </a:p>
          <a:p>
            <a:pPr algn="ctr" eaLnBrk="0" hangingPunct="0">
              <a:defRPr/>
            </a:pPr>
            <a:r>
              <a:rPr lang="fr-FR" sz="1000" b="1" i="1" dirty="0">
                <a:solidFill>
                  <a:srgbClr val="00794C"/>
                </a:solidFill>
                <a:latin typeface="Arial" charset="0"/>
                <a:sym typeface="Wingdings" pitchFamily="2" charset="2"/>
              </a:rPr>
              <a:t> Régime général de la sécurité sociale </a:t>
            </a:r>
            <a:r>
              <a:rPr lang="fr-FR" sz="800" b="1" i="1" dirty="0">
                <a:solidFill>
                  <a:srgbClr val="00794C"/>
                </a:solidFill>
                <a:latin typeface="Arial" charset="0"/>
                <a:sym typeface="Wingdings" pitchFamily="2" charset="2"/>
              </a:rPr>
              <a:t>(RGSS</a:t>
            </a:r>
            <a:r>
              <a:rPr lang="fr-FR" sz="800" b="1" i="1" dirty="0" smtClean="0">
                <a:solidFill>
                  <a:srgbClr val="00794C"/>
                </a:solidFill>
                <a:latin typeface="Arial" charset="0"/>
                <a:sym typeface="Wingdings" pitchFamily="2" charset="2"/>
              </a:rPr>
              <a:t>)</a:t>
            </a:r>
            <a:endParaRPr lang="fr-FR" sz="1000" b="1" i="1" dirty="0">
              <a:solidFill>
                <a:srgbClr val="00794C"/>
              </a:solidFill>
              <a:latin typeface="Arial" charset="0"/>
            </a:endParaRPr>
          </a:p>
        </p:txBody>
      </p:sp>
      <p:cxnSp>
        <p:nvCxnSpPr>
          <p:cNvPr id="61" name="Connecteur droit 60"/>
          <p:cNvCxnSpPr>
            <a:stCxn id="59" idx="1"/>
          </p:cNvCxnSpPr>
          <p:nvPr/>
        </p:nvCxnSpPr>
        <p:spPr bwMode="auto">
          <a:xfrm flipH="1" flipV="1">
            <a:off x="5015012" y="4482734"/>
            <a:ext cx="855242" cy="358948"/>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sp>
        <p:nvSpPr>
          <p:cNvPr id="31"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33</a:t>
            </a:fld>
            <a:endParaRPr lang="fr-FR" dirty="0"/>
          </a:p>
        </p:txBody>
      </p:sp>
      <p:grpSp>
        <p:nvGrpSpPr>
          <p:cNvPr id="33" name="Groupe 32"/>
          <p:cNvGrpSpPr/>
          <p:nvPr/>
        </p:nvGrpSpPr>
        <p:grpSpPr>
          <a:xfrm>
            <a:off x="969757" y="5842804"/>
            <a:ext cx="5834663" cy="470629"/>
            <a:chOff x="969757" y="5842804"/>
            <a:chExt cx="5834663" cy="470629"/>
          </a:xfrm>
        </p:grpSpPr>
        <p:sp>
          <p:nvSpPr>
            <p:cNvPr id="34" name="ZoneTexte 33"/>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6" action="ppaction://hlinksldjump"/>
                </a:rPr>
                <a:t>Formes</a:t>
              </a:r>
              <a:r>
                <a:rPr lang="fr-FR" altLang="fr-FR" sz="800" b="1" dirty="0" smtClean="0">
                  <a:latin typeface="Arial" pitchFamily="34" charset="0"/>
                  <a:cs typeface="Arial" pitchFamily="34" charset="0"/>
                  <a:hlinkClick r:id="rId6" action="ppaction://hlinksldjump"/>
                </a:rPr>
                <a:t> </a:t>
              </a:r>
              <a:r>
                <a:rPr lang="fr-FR" altLang="fr-FR" sz="800" dirty="0" smtClean="0">
                  <a:latin typeface="Arial" pitchFamily="34" charset="0"/>
                  <a:cs typeface="Arial" pitchFamily="34" charset="0"/>
                  <a:hlinkClick r:id="rId6"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35" name="ZoneTexte 34"/>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Régime fiscal </a:t>
              </a:r>
              <a:endParaRPr lang="fr-FR" altLang="fr-FR" sz="800" dirty="0" smtClean="0">
                <a:latin typeface="Arial" pitchFamily="34" charset="0"/>
                <a:cs typeface="Arial" pitchFamily="34" charset="0"/>
              </a:endParaRPr>
            </a:p>
          </p:txBody>
        </p:sp>
        <p:sp>
          <p:nvSpPr>
            <p:cNvPr id="36" name="ZoneTexte 35"/>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 </a:t>
              </a:r>
              <a:r>
                <a:rPr lang="fr-FR" altLang="fr-FR" sz="800" dirty="0">
                  <a:latin typeface="Arial" pitchFamily="34" charset="0"/>
                  <a:cs typeface="Arial" pitchFamily="34" charset="0"/>
                  <a:hlinkClick r:id="rId8" action="ppaction://hlinksldjump"/>
                </a:rPr>
                <a:t>R</a:t>
              </a:r>
              <a:r>
                <a:rPr lang="fr-FR" altLang="fr-FR" sz="800" dirty="0" smtClean="0">
                  <a:latin typeface="Arial" pitchFamily="34" charset="0"/>
                  <a:cs typeface="Arial" pitchFamily="34" charset="0"/>
                  <a:hlinkClick r:id="rId8" action="ppaction://hlinksldjump"/>
                </a:rPr>
                <a:t>égime social </a:t>
              </a:r>
              <a:endParaRPr lang="fr-FR" altLang="fr-FR" sz="800" dirty="0" smtClean="0">
                <a:latin typeface="Arial" pitchFamily="34" charset="0"/>
                <a:cs typeface="Arial" pitchFamily="34" charset="0"/>
              </a:endParaRPr>
            </a:p>
          </p:txBody>
        </p:sp>
        <p:sp>
          <p:nvSpPr>
            <p:cNvPr id="37" name="ZoneTexte 36"/>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Comparaison </a:t>
              </a:r>
              <a:endParaRPr lang="fr-FR" altLang="fr-FR" sz="800" dirty="0" smtClean="0">
                <a:latin typeface="Arial" pitchFamily="34" charset="0"/>
                <a:cs typeface="Arial" pitchFamily="34" charset="0"/>
              </a:endParaRPr>
            </a:p>
          </p:txBody>
        </p:sp>
        <p:sp>
          <p:nvSpPr>
            <p:cNvPr id="38" name="ZoneTexte 37"/>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0" action="ppaction://hlinksldjump"/>
                </a:rPr>
                <a:t>G</a:t>
              </a:r>
              <a:r>
                <a:rPr lang="fr-FR" altLang="fr-FR" sz="800" dirty="0" smtClean="0">
                  <a:latin typeface="Arial" pitchFamily="34" charset="0"/>
                  <a:cs typeface="Arial" pitchFamily="34" charset="0"/>
                  <a:hlinkClick r:id="rId10" action="ppaction://hlinksldjump"/>
                </a:rPr>
                <a:t>estion </a:t>
              </a:r>
              <a:endParaRPr lang="fr-FR" altLang="fr-FR" sz="800" dirty="0">
                <a:latin typeface="Arial" pitchFamily="34" charset="0"/>
                <a:cs typeface="Arial" pitchFamily="34" charset="0"/>
              </a:endParaRPr>
            </a:p>
          </p:txBody>
        </p:sp>
        <p:sp>
          <p:nvSpPr>
            <p:cNvPr id="39" name="ZoneTexte 38"/>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Formalités d’immatriculation </a:t>
              </a:r>
              <a:endParaRPr lang="fr-FR" altLang="fr-FR" sz="800" dirty="0">
                <a:latin typeface="Arial" pitchFamily="34" charset="0"/>
                <a:cs typeface="Arial" pitchFamily="34" charset="0"/>
              </a:endParaRPr>
            </a:p>
          </p:txBody>
        </p:sp>
        <p:sp>
          <p:nvSpPr>
            <p:cNvPr id="40" name="ZoneTexte 39"/>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3" action="ppaction://hlinksldjump"/>
                </a:rPr>
                <a:t>R</a:t>
              </a:r>
              <a:r>
                <a:rPr lang="fr-FR" altLang="fr-FR" sz="800" dirty="0" smtClean="0">
                  <a:latin typeface="Arial" pitchFamily="34" charset="0"/>
                  <a:cs typeface="Arial" pitchFamily="34" charset="0"/>
                  <a:hlinkClick r:id="rId13"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316665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ea typeface="MS PGothic" pitchFamily="34" charset="-128"/>
              </a:rPr>
              <a:t>A savoir</a:t>
            </a:r>
            <a:endParaRPr lang="fr-FR" dirty="0"/>
          </a:p>
        </p:txBody>
      </p:sp>
      <p:sp>
        <p:nvSpPr>
          <p:cNvPr id="21" name="Espace réservé du contenu 1"/>
          <p:cNvSpPr txBox="1">
            <a:spLocks/>
          </p:cNvSpPr>
          <p:nvPr/>
        </p:nvSpPr>
        <p:spPr>
          <a:xfrm>
            <a:off x="2996781" y="1353127"/>
            <a:ext cx="2439377" cy="3771533"/>
          </a:xfrm>
          <a:prstGeom prst="rect">
            <a:avLst/>
          </a:prstGeom>
        </p:spPr>
        <p:txBody>
          <a:bodyPr/>
          <a:lstStyle/>
          <a:p>
            <a:pPr marL="0" marR="0" lvl="0" indent="-360000" algn="l" defTabSz="457200" rtl="0" eaLnBrk="1" fontAlgn="base" latinLnBrk="0" hangingPunct="1">
              <a:lnSpc>
                <a:spcPct val="100000"/>
              </a:lnSpc>
              <a:spcBef>
                <a:spcPct val="20000"/>
              </a:spcBef>
              <a:spcAft>
                <a:spcPct val="0"/>
              </a:spcAft>
              <a:buClr>
                <a:srgbClr val="00794C"/>
              </a:buClr>
              <a:buSzTx/>
              <a:buFont typeface="Wingdings" charset="2"/>
              <a:buChar char=""/>
              <a:tabLst/>
              <a:defRPr/>
            </a:pPr>
            <a:endParaRPr kumimoji="0" lang="fr-FR" altLang="fr-F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2" name="Image 21"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graphicFrame>
        <p:nvGraphicFramePr>
          <p:cNvPr id="20" name="Group 114"/>
          <p:cNvGraphicFramePr>
            <a:graphicFrameLocks/>
          </p:cNvGraphicFramePr>
          <p:nvPr>
            <p:extLst>
              <p:ext uri="{D42A27DB-BD31-4B8C-83A1-F6EECF244321}">
                <p14:modId xmlns:p14="http://schemas.microsoft.com/office/powerpoint/2010/main" val="2842562967"/>
              </p:ext>
            </p:extLst>
          </p:nvPr>
        </p:nvGraphicFramePr>
        <p:xfrm>
          <a:off x="292963" y="1433822"/>
          <a:ext cx="8549082" cy="2935803"/>
        </p:xfrm>
        <a:graphic>
          <a:graphicData uri="http://schemas.openxmlformats.org/drawingml/2006/table">
            <a:tbl>
              <a:tblPr>
                <a:effectLst>
                  <a:innerShdw blurRad="63500" dist="50800" dir="18900000">
                    <a:prstClr val="black">
                      <a:alpha val="50000"/>
                    </a:prstClr>
                  </a:innerShdw>
                </a:effectLst>
                <a:tableStyleId>{0505E3EF-67EA-436B-97B2-0124C06EBD24}</a:tableStyleId>
              </a:tblPr>
              <a:tblGrid>
                <a:gridCol w="1269507"/>
                <a:gridCol w="3015855"/>
                <a:gridCol w="2274760"/>
                <a:gridCol w="1988960"/>
              </a:tblGrid>
              <a:tr h="750791">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fr-FR" altLang="fr-FR" sz="2100" b="1" i="0" u="none" strike="noStrike" cap="none" normalizeH="0" baseline="0" dirty="0" smtClean="0">
                        <a:ln>
                          <a:noFill/>
                        </a:ln>
                        <a:solidFill>
                          <a:srgbClr val="00794C"/>
                        </a:solidFill>
                        <a:effectLst/>
                        <a:latin typeface="+mn-lt"/>
                        <a:cs typeface="Arial" pitchFamily="34" charset="0"/>
                      </a:endParaRPr>
                    </a:p>
                  </a:txBody>
                  <a:tcPr marL="68382" marR="68382" marT="34189" marB="34189"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600" u="none" strike="noStrike" cap="none" normalizeH="0" baseline="0" dirty="0" smtClean="0">
                          <a:ln>
                            <a:noFill/>
                          </a:ln>
                          <a:solidFill>
                            <a:schemeClr val="bg1"/>
                          </a:solidFill>
                          <a:effectLst/>
                        </a:rPr>
                        <a:t>Affiliation obligatoire </a:t>
                      </a:r>
                    </a:p>
                    <a:p>
                      <a:pPr marL="0" marR="0" lvl="0" indent="0" algn="ctr" defTabSz="957263" rtl="0" eaLnBrk="1" fontAlgn="base" latinLnBrk="0" hangingPunct="1">
                        <a:lnSpc>
                          <a:spcPct val="100000"/>
                        </a:lnSpc>
                        <a:spcBef>
                          <a:spcPct val="20000"/>
                        </a:spcBef>
                        <a:spcAft>
                          <a:spcPct val="0"/>
                        </a:spcAft>
                        <a:buClrTx/>
                        <a:buSzTx/>
                        <a:buFontTx/>
                        <a:buNone/>
                        <a:tabLst/>
                      </a:pPr>
                      <a:endParaRPr kumimoji="0" lang="fr-FR" altLang="fr-FR" sz="1600" b="1" i="0" u="none" strike="noStrike" cap="none" normalizeH="0" baseline="0" dirty="0" smtClean="0">
                        <a:ln>
                          <a:noFill/>
                        </a:ln>
                        <a:solidFill>
                          <a:schemeClr val="bg1"/>
                        </a:solidFill>
                        <a:effectLst/>
                        <a:latin typeface="+mn-lt"/>
                        <a:cs typeface="Arial" pitchFamily="34" charset="0"/>
                      </a:endParaRPr>
                    </a:p>
                  </a:txBody>
                  <a:tcPr marL="68382" marR="68382" marT="34189" marB="34189" anchor="ctr" horzOverflow="overflow">
                    <a:solidFill>
                      <a:srgbClr val="00794C"/>
                    </a:solidFill>
                  </a:tcPr>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600" u="none" strike="noStrike" cap="none" normalizeH="0" baseline="0" dirty="0" smtClean="0">
                          <a:ln>
                            <a:noFill/>
                          </a:ln>
                          <a:solidFill>
                            <a:schemeClr val="bg1"/>
                          </a:solidFill>
                          <a:effectLst/>
                        </a:rPr>
                        <a:t>Auprès de </a:t>
                      </a:r>
                      <a:endParaRPr kumimoji="0" lang="fr-FR" altLang="fr-FR" sz="1600" b="1" i="0" u="none" strike="noStrike" cap="none" normalizeH="0" baseline="0" dirty="0" smtClean="0">
                        <a:ln>
                          <a:noFill/>
                        </a:ln>
                        <a:solidFill>
                          <a:schemeClr val="bg1"/>
                        </a:solidFill>
                        <a:effectLst/>
                        <a:latin typeface="+mn-lt"/>
                        <a:cs typeface="Arial" pitchFamily="34" charset="0"/>
                      </a:endParaRPr>
                    </a:p>
                  </a:txBody>
                  <a:tcPr marL="68382" marR="68382" marT="34189" marB="34189" anchor="ctr" horzOverflow="overflow">
                    <a:solidFill>
                      <a:srgbClr val="00794C"/>
                    </a:solidFill>
                  </a:tcPr>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fr-FR" altLang="fr-FR" sz="1600" u="none" strike="noStrike" cap="none" normalizeH="0" baseline="0" dirty="0" smtClean="0">
                          <a:ln>
                            <a:noFill/>
                          </a:ln>
                          <a:solidFill>
                            <a:schemeClr val="bg1"/>
                          </a:solidFill>
                          <a:effectLst/>
                        </a:rPr>
                        <a:t>Assiette de cotisation</a:t>
                      </a:r>
                      <a:endParaRPr kumimoji="0" lang="fr-FR" altLang="fr-FR" sz="1600" b="1" i="0" u="none" strike="noStrike" cap="none" normalizeH="0" baseline="0" dirty="0" smtClean="0">
                        <a:ln>
                          <a:noFill/>
                        </a:ln>
                        <a:solidFill>
                          <a:schemeClr val="bg1"/>
                        </a:solidFill>
                        <a:effectLst/>
                        <a:latin typeface="+mn-lt"/>
                        <a:cs typeface="Arial" pitchFamily="34" charset="0"/>
                      </a:endParaRPr>
                    </a:p>
                  </a:txBody>
                  <a:tcPr marL="68382" marR="68382" marT="34189" marB="34189" anchor="ctr" horzOverflow="overflow">
                    <a:solidFill>
                      <a:srgbClr val="00794C"/>
                    </a:solidFill>
                  </a:tcPr>
                </a:tc>
              </a:tr>
              <a:tr h="613601">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u="none" strike="noStrike" cap="none" normalizeH="0" baseline="0" dirty="0" smtClean="0">
                          <a:ln>
                            <a:noFill/>
                          </a:ln>
                          <a:solidFill>
                            <a:srgbClr val="00794C"/>
                          </a:solidFill>
                          <a:effectLst/>
                        </a:rPr>
                        <a:t>TNS</a:t>
                      </a:r>
                      <a:endParaRPr kumimoji="0" lang="fr-FR" altLang="fr-FR" sz="1600" b="1" i="0" u="none" strike="noStrike" cap="none" normalizeH="0" baseline="0" dirty="0" smtClean="0">
                        <a:ln>
                          <a:noFill/>
                        </a:ln>
                        <a:solidFill>
                          <a:srgbClr val="00794C"/>
                        </a:solidFill>
                        <a:effectLst/>
                        <a:latin typeface="+mn-lt"/>
                        <a:cs typeface="Arial" pitchFamily="34" charset="0"/>
                      </a:endParaRPr>
                    </a:p>
                  </a:txBody>
                  <a:tcPr marL="68382" marR="68382" marT="34189" marB="34189"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Assurance Maladie-maternité</a:t>
                      </a:r>
                    </a:p>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Vieillesse – invalidité, décès, </a:t>
                      </a:r>
                    </a:p>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Allocations familiales</a:t>
                      </a:r>
                    </a:p>
                  </a:txBody>
                  <a:tcPr marL="68382" marR="68382" marT="34189" marB="34189"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Régime social des indépendants</a:t>
                      </a:r>
                    </a:p>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RSI</a:t>
                      </a:r>
                    </a:p>
                  </a:txBody>
                  <a:tcPr marL="68382" marR="68382" marT="34189" marB="34189"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Entreprise soumise à</a:t>
                      </a:r>
                    </a:p>
                    <a:p>
                      <a:pPr marL="285750" marR="0" lvl="0" indent="-285750" algn="l" defTabSz="957263" rtl="0" eaLnBrk="1" fontAlgn="base" latinLnBrk="0" hangingPunct="1">
                        <a:lnSpc>
                          <a:spcPct val="100000"/>
                        </a:lnSpc>
                        <a:spcBef>
                          <a:spcPct val="20000"/>
                        </a:spcBef>
                        <a:spcAft>
                          <a:spcPct val="0"/>
                        </a:spcAft>
                        <a:buClrTx/>
                        <a:buSzTx/>
                        <a:buFontTx/>
                        <a:buChar char="-"/>
                        <a:tabLst/>
                      </a:pPr>
                      <a:r>
                        <a:rPr kumimoji="0" lang="fr-FR" altLang="fr-FR" sz="1600" b="0" i="0" u="none" strike="noStrike" cap="none" normalizeH="0" baseline="0" dirty="0" smtClean="0">
                          <a:ln>
                            <a:noFill/>
                          </a:ln>
                          <a:solidFill>
                            <a:srgbClr val="00794C"/>
                          </a:solidFill>
                          <a:effectLst/>
                          <a:latin typeface="+mn-lt"/>
                          <a:cs typeface="Arial" pitchFamily="34" charset="0"/>
                        </a:rPr>
                        <a:t> IR : bénéfice imposable</a:t>
                      </a:r>
                    </a:p>
                    <a:p>
                      <a:pPr marL="285750" marR="0" lvl="0" indent="-285750" algn="l" defTabSz="957263" rtl="0" eaLnBrk="1" fontAlgn="base" latinLnBrk="0" hangingPunct="1">
                        <a:lnSpc>
                          <a:spcPct val="100000"/>
                        </a:lnSpc>
                        <a:spcBef>
                          <a:spcPct val="20000"/>
                        </a:spcBef>
                        <a:spcAft>
                          <a:spcPct val="0"/>
                        </a:spcAft>
                        <a:buClrTx/>
                        <a:buSzTx/>
                        <a:buFontTx/>
                        <a:buChar char="-"/>
                        <a:tabLst/>
                      </a:pPr>
                      <a:r>
                        <a:rPr kumimoji="0" lang="fr-FR" altLang="fr-FR" sz="1600" b="0" i="0" u="none" strike="noStrike" cap="none" normalizeH="0" baseline="0" dirty="0" smtClean="0">
                          <a:ln>
                            <a:noFill/>
                          </a:ln>
                          <a:solidFill>
                            <a:srgbClr val="00794C"/>
                          </a:solidFill>
                          <a:effectLst/>
                          <a:latin typeface="+mn-lt"/>
                          <a:cs typeface="Arial" pitchFamily="34" charset="0"/>
                        </a:rPr>
                        <a:t>IS : rémunération</a:t>
                      </a:r>
                    </a:p>
                  </a:txBody>
                  <a:tcPr marL="68382" marR="68382" marT="34189" marB="34189" anchor="ctr" horzOverflow="overflow"/>
                </a:tc>
              </a:tr>
              <a:tr h="632683">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u="none" strike="noStrike" cap="none" normalizeH="0" baseline="0" dirty="0" smtClean="0">
                          <a:ln>
                            <a:noFill/>
                          </a:ln>
                          <a:solidFill>
                            <a:srgbClr val="00794C"/>
                          </a:solidFill>
                          <a:effectLst/>
                        </a:rPr>
                        <a:t>Assimilés salariés</a:t>
                      </a:r>
                      <a:endParaRPr kumimoji="0" lang="fr-FR" altLang="fr-FR" sz="1600" b="1" i="0" u="none" strike="noStrike" cap="none" normalizeH="0" baseline="0" dirty="0" smtClean="0">
                        <a:ln>
                          <a:noFill/>
                        </a:ln>
                        <a:solidFill>
                          <a:srgbClr val="00794C"/>
                        </a:solidFill>
                        <a:effectLst/>
                        <a:latin typeface="+mn-lt"/>
                        <a:cs typeface="Arial" pitchFamily="34" charset="0"/>
                      </a:endParaRPr>
                    </a:p>
                  </a:txBody>
                  <a:tcPr marL="68382" marR="68382" marT="34189" marB="34189"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Assurance maladie-maternité, allocations familiales, Vieillesse de base, retraite complémentaire, Prévoyance, …</a:t>
                      </a:r>
                    </a:p>
                  </a:txBody>
                  <a:tcPr marL="68382" marR="68382" marT="34189" marB="34189"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Caisses des salariés (Urssaf, caisse</a:t>
                      </a:r>
                    </a:p>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Retraite, …)</a:t>
                      </a:r>
                    </a:p>
                  </a:txBody>
                  <a:tcPr marL="68382" marR="68382" marT="34189" marB="34189" anchor="ctr" horzOverflow="overflow"/>
                </a:tc>
                <a:tc>
                  <a:txBody>
                    <a:bodyPr/>
                    <a:lstStyle>
                      <a:lvl1pPr defTabSz="957263">
                        <a:spcBef>
                          <a:spcPct val="20000"/>
                        </a:spcBef>
                        <a:defRPr sz="2100" b="1">
                          <a:solidFill>
                            <a:srgbClr val="A8131D"/>
                          </a:solidFill>
                          <a:latin typeface="Verdana" pitchFamily="34" charset="0"/>
                          <a:cs typeface="Arial" pitchFamily="34" charset="0"/>
                        </a:defRPr>
                      </a:lvl1pPr>
                      <a:lvl2pPr marL="479425" defTabSz="957263">
                        <a:spcBef>
                          <a:spcPct val="20000"/>
                        </a:spcBef>
                        <a:defRPr sz="1900">
                          <a:solidFill>
                            <a:schemeClr val="tx1"/>
                          </a:solidFill>
                          <a:latin typeface="Verdana" pitchFamily="34" charset="0"/>
                          <a:cs typeface="Arial" pitchFamily="34" charset="0"/>
                        </a:defRPr>
                      </a:lvl2pPr>
                      <a:lvl3pPr marL="957263" defTabSz="957263">
                        <a:spcBef>
                          <a:spcPct val="20000"/>
                        </a:spcBef>
                        <a:defRPr sz="1700">
                          <a:solidFill>
                            <a:schemeClr val="tx1"/>
                          </a:solidFill>
                          <a:latin typeface="Verdana" pitchFamily="34" charset="0"/>
                          <a:cs typeface="Arial" pitchFamily="34" charset="0"/>
                        </a:defRPr>
                      </a:lvl3pPr>
                      <a:lvl4pPr marL="1436688" defTabSz="957263">
                        <a:spcBef>
                          <a:spcPct val="20000"/>
                        </a:spcBef>
                        <a:defRPr sz="1700">
                          <a:solidFill>
                            <a:schemeClr val="tx1"/>
                          </a:solidFill>
                          <a:latin typeface="Verdana" pitchFamily="34" charset="0"/>
                          <a:cs typeface="Arial" pitchFamily="34" charset="0"/>
                        </a:defRPr>
                      </a:lvl4pPr>
                      <a:lvl5pPr marL="1916113" defTabSz="957263">
                        <a:spcBef>
                          <a:spcPct val="20000"/>
                        </a:spcBef>
                        <a:defRPr sz="1700">
                          <a:solidFill>
                            <a:schemeClr val="tx1"/>
                          </a:solidFill>
                          <a:latin typeface="Verdana" pitchFamily="34" charset="0"/>
                          <a:cs typeface="Arial" pitchFamily="34" charset="0"/>
                        </a:defRPr>
                      </a:lvl5pPr>
                      <a:lvl6pPr marL="2373313" defTabSz="957263" fontAlgn="base">
                        <a:spcBef>
                          <a:spcPct val="20000"/>
                        </a:spcBef>
                        <a:spcAft>
                          <a:spcPct val="0"/>
                        </a:spcAft>
                        <a:defRPr sz="1700">
                          <a:solidFill>
                            <a:schemeClr val="tx1"/>
                          </a:solidFill>
                          <a:latin typeface="Verdana" pitchFamily="34" charset="0"/>
                          <a:cs typeface="Arial" pitchFamily="34" charset="0"/>
                        </a:defRPr>
                      </a:lvl6pPr>
                      <a:lvl7pPr marL="2830513" defTabSz="957263" fontAlgn="base">
                        <a:spcBef>
                          <a:spcPct val="20000"/>
                        </a:spcBef>
                        <a:spcAft>
                          <a:spcPct val="0"/>
                        </a:spcAft>
                        <a:defRPr sz="1700">
                          <a:solidFill>
                            <a:schemeClr val="tx1"/>
                          </a:solidFill>
                          <a:latin typeface="Verdana" pitchFamily="34" charset="0"/>
                          <a:cs typeface="Arial" pitchFamily="34" charset="0"/>
                        </a:defRPr>
                      </a:lvl7pPr>
                      <a:lvl8pPr marL="3287713" defTabSz="957263" fontAlgn="base">
                        <a:spcBef>
                          <a:spcPct val="20000"/>
                        </a:spcBef>
                        <a:spcAft>
                          <a:spcPct val="0"/>
                        </a:spcAft>
                        <a:defRPr sz="1700">
                          <a:solidFill>
                            <a:schemeClr val="tx1"/>
                          </a:solidFill>
                          <a:latin typeface="Verdana" pitchFamily="34" charset="0"/>
                          <a:cs typeface="Arial" pitchFamily="34" charset="0"/>
                        </a:defRPr>
                      </a:lvl8pPr>
                      <a:lvl9pPr marL="3744913" defTabSz="957263" fontAlgn="base">
                        <a:spcBef>
                          <a:spcPct val="20000"/>
                        </a:spcBef>
                        <a:spcAft>
                          <a:spcPct val="0"/>
                        </a:spcAft>
                        <a:defRPr sz="1700">
                          <a:solidFill>
                            <a:schemeClr val="tx1"/>
                          </a:solidFill>
                          <a:latin typeface="Verdana" pitchFamily="34" charset="0"/>
                          <a:cs typeface="Arial" pitchFamily="34" charset="0"/>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smtClean="0">
                          <a:ln>
                            <a:noFill/>
                          </a:ln>
                          <a:solidFill>
                            <a:srgbClr val="00794C"/>
                          </a:solidFill>
                          <a:effectLst/>
                          <a:latin typeface="+mn-lt"/>
                          <a:cs typeface="Arial" pitchFamily="34" charset="0"/>
                        </a:rPr>
                        <a:t>Rémunération brute versée au dirigeant</a:t>
                      </a:r>
                    </a:p>
                  </a:txBody>
                  <a:tcPr marL="68382" marR="68382" marT="34189" marB="34189" anchor="ctr" horzOverflow="overflow"/>
                </a:tc>
              </a:tr>
            </a:tbl>
          </a:graphicData>
        </a:graphic>
      </p:graphicFrame>
      <p:sp>
        <p:nvSpPr>
          <p:cNvPr id="23" name="ZoneTexte 22"/>
          <p:cNvSpPr txBox="1"/>
          <p:nvPr/>
        </p:nvSpPr>
        <p:spPr>
          <a:xfrm>
            <a:off x="1261916" y="4872790"/>
            <a:ext cx="7120084" cy="954107"/>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altLang="fr-FR" sz="1400" b="1" dirty="0" smtClean="0">
                <a:solidFill>
                  <a:srgbClr val="00794C"/>
                </a:solidFill>
              </a:rPr>
              <a:t> </a:t>
            </a:r>
            <a:r>
              <a:rPr lang="fr-FR" altLang="fr-FR" sz="1400" b="1" dirty="0">
                <a:solidFill>
                  <a:srgbClr val="00794C"/>
                </a:solidFill>
              </a:rPr>
              <a:t>Exonération ACCRE (Aide aux chômeurs Créateurs Repreneurs d’Entreprise) des </a:t>
            </a:r>
            <a:r>
              <a:rPr lang="fr-FR" altLang="fr-FR" sz="1400" b="1" dirty="0" smtClean="0">
                <a:solidFill>
                  <a:srgbClr val="00794C"/>
                </a:solidFill>
              </a:rPr>
              <a:t>charges sociales, à l’exception de la CSG-RDS et retraite complémentaire, possible sous réserve d’être éligible. Dépôt du dossier au moment de l’Immatriculation. Exonération pendant 12 mois à compter de la date de début d’activité</a:t>
            </a:r>
          </a:p>
        </p:txBody>
      </p:sp>
      <p:pic>
        <p:nvPicPr>
          <p:cNvPr id="25" name="Picture 2" descr="C:\Users\fd.CMA69\AppData\Local\Microsoft\Windows\INetCache\IE\6P5U141P\attention-icon-2332-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0832">
            <a:off x="696383" y="4605910"/>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Franck\AppData\Local\Microsoft\Windows\INetCache\IE\RF6AJJUF\view-refresh[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4678" y="5776446"/>
            <a:ext cx="1081554" cy="1081554"/>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34</a:t>
            </a:fld>
            <a:endParaRPr lang="fr-FR" dirty="0"/>
          </a:p>
        </p:txBody>
      </p:sp>
    </p:spTree>
    <p:extLst>
      <p:ext uri="{BB962C8B-B14F-4D97-AF65-F5344CB8AC3E}">
        <p14:creationId xmlns:p14="http://schemas.microsoft.com/office/powerpoint/2010/main" val="327860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35</a:t>
            </a:fld>
            <a:endParaRPr lang="fr-FR" dirty="0"/>
          </a:p>
        </p:txBody>
      </p:sp>
      <p:sp>
        <p:nvSpPr>
          <p:cNvPr id="7" name="Titre 2"/>
          <p:cNvSpPr>
            <a:spLocks noGrp="1"/>
          </p:cNvSpPr>
          <p:nvPr>
            <p:ph type="title"/>
          </p:nvPr>
        </p:nvSpPr>
        <p:spPr bwMode="auto">
          <a:xfrm>
            <a:off x="1440318" y="290822"/>
            <a:ext cx="730174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dirty="0" smtClean="0">
                <a:ea typeface="MS PGothic" pitchFamily="34" charset="-128"/>
              </a:rPr>
              <a:t>Taux de cotisatio</a:t>
            </a:r>
            <a:r>
              <a:rPr dirty="0">
                <a:ea typeface="MS PGothic" pitchFamily="34" charset="-128"/>
              </a:rPr>
              <a:t>n</a:t>
            </a:r>
            <a:r>
              <a:rPr dirty="0" smtClean="0">
                <a:ea typeface="MS PGothic" pitchFamily="34" charset="-128"/>
              </a:rPr>
              <a:t/>
            </a:r>
            <a:br>
              <a:rPr dirty="0" smtClean="0">
                <a:ea typeface="MS PGothic" pitchFamily="34" charset="-128"/>
              </a:rPr>
            </a:br>
            <a:endParaRPr sz="1600" dirty="0" smtClean="0">
              <a:ea typeface="MS PGothic" pitchFamily="34" charset="-128"/>
            </a:endParaRPr>
          </a:p>
        </p:txBody>
      </p:sp>
      <p:pic>
        <p:nvPicPr>
          <p:cNvPr id="21" name="Image 20"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22" name="Image 21"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37" name="Rectangle à coins arrondis 36"/>
          <p:cNvSpPr/>
          <p:nvPr/>
        </p:nvSpPr>
        <p:spPr bwMode="auto">
          <a:xfrm>
            <a:off x="4974178" y="1707285"/>
            <a:ext cx="3094892" cy="1163303"/>
          </a:xfrm>
          <a:prstGeom prst="roundRect">
            <a:avLst/>
          </a:prstGeom>
          <a:solidFill>
            <a:srgbClr val="F6FBFC"/>
          </a:solidFill>
          <a:ln w="28575">
            <a:solidFill>
              <a:srgbClr val="00794C"/>
            </a:solidFill>
          </a:ln>
          <a:effectLst/>
        </p:spPr>
        <p:style>
          <a:lnRef idx="1">
            <a:schemeClr val="dk1"/>
          </a:lnRef>
          <a:fillRef idx="2">
            <a:schemeClr val="dk1"/>
          </a:fillRef>
          <a:effectRef idx="1">
            <a:schemeClr val="dk1"/>
          </a:effectRef>
          <a:fontRef idx="minor">
            <a:schemeClr val="dk1"/>
          </a:fontRef>
        </p:style>
        <p:txBody>
          <a:bodyPr anchor="ctr"/>
          <a:lstStyle/>
          <a:p>
            <a:pPr algn="ctr" defTabSz="449263">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dirty="0" smtClean="0">
                <a:solidFill>
                  <a:schemeClr val="tx1"/>
                </a:solidFill>
                <a:latin typeface="Arial" pitchFamily="34" charset="0"/>
                <a:cs typeface="Arial" pitchFamily="34" charset="0"/>
              </a:rPr>
              <a:t>43,05 % du revenu et/ou du bénéfice</a:t>
            </a:r>
          </a:p>
          <a:p>
            <a:pPr algn="ctr" defTabSz="449263">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chemeClr val="tx1"/>
                </a:solidFill>
                <a:latin typeface="Arial" pitchFamily="34" charset="0"/>
                <a:cs typeface="Arial" pitchFamily="34" charset="0"/>
              </a:rPr>
              <a:t>Avec acompte provisionnel et régularisation en année n+1</a:t>
            </a:r>
            <a:endParaRPr lang="fr-FR" sz="1400" dirty="0">
              <a:solidFill>
                <a:schemeClr val="tx1"/>
              </a:solidFill>
              <a:latin typeface="Arial" pitchFamily="34" charset="0"/>
              <a:cs typeface="Arial" pitchFamily="34" charset="0"/>
            </a:endParaRPr>
          </a:p>
        </p:txBody>
      </p:sp>
      <p:sp>
        <p:nvSpPr>
          <p:cNvPr id="38" name="Rectangle à coins arrondis 37"/>
          <p:cNvSpPr/>
          <p:nvPr/>
        </p:nvSpPr>
        <p:spPr bwMode="auto">
          <a:xfrm>
            <a:off x="1124237" y="1973818"/>
            <a:ext cx="3049587" cy="630238"/>
          </a:xfrm>
          <a:prstGeom prst="roundRect">
            <a:avLst>
              <a:gd name="adj" fmla="val 14898"/>
            </a:avLst>
          </a:prstGeom>
          <a:solidFill>
            <a:srgbClr val="F6FBFC"/>
          </a:solidFill>
          <a:ln w="28575">
            <a:solidFill>
              <a:srgbClr val="00794C"/>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0" hangingPunct="0">
              <a:lnSpc>
                <a:spcPts val="1700"/>
              </a:lnSpc>
              <a:defRPr/>
            </a:pPr>
            <a:r>
              <a:rPr lang="fr-FR" sz="1600" b="1" dirty="0">
                <a:solidFill>
                  <a:srgbClr val="00794C"/>
                </a:solidFill>
                <a:latin typeface="Arial" charset="0"/>
              </a:rPr>
              <a:t>Travailleur Non Salarié </a:t>
            </a:r>
            <a:r>
              <a:rPr lang="fr-FR" sz="1100" b="1" dirty="0">
                <a:solidFill>
                  <a:srgbClr val="00794C"/>
                </a:solidFill>
                <a:latin typeface="Arial" charset="0"/>
              </a:rPr>
              <a:t>(TNS)</a:t>
            </a:r>
          </a:p>
          <a:p>
            <a:pPr algn="ctr" eaLnBrk="0" hangingPunct="0">
              <a:lnSpc>
                <a:spcPts val="1700"/>
              </a:lnSpc>
              <a:defRPr/>
            </a:pPr>
            <a:r>
              <a:rPr lang="fr-FR" sz="1000" b="1" i="1" dirty="0">
                <a:solidFill>
                  <a:srgbClr val="00794C"/>
                </a:solidFill>
                <a:latin typeface="Arial" charset="0"/>
                <a:sym typeface="Wingdings" pitchFamily="2" charset="2"/>
              </a:rPr>
              <a:t> Régime social des indépendants (RSI)</a:t>
            </a:r>
            <a:endParaRPr lang="fr-FR" sz="1000" b="1" i="1" dirty="0">
              <a:solidFill>
                <a:srgbClr val="00794C"/>
              </a:solidFill>
              <a:latin typeface="Arial" charset="0"/>
            </a:endParaRPr>
          </a:p>
        </p:txBody>
      </p:sp>
      <p:sp>
        <p:nvSpPr>
          <p:cNvPr id="42" name="Rectangle à coins arrondis 41"/>
          <p:cNvSpPr/>
          <p:nvPr/>
        </p:nvSpPr>
        <p:spPr bwMode="auto">
          <a:xfrm>
            <a:off x="5088132" y="3153047"/>
            <a:ext cx="3094892" cy="1167039"/>
          </a:xfrm>
          <a:prstGeom prst="roundRect">
            <a:avLst/>
          </a:prstGeom>
          <a:solidFill>
            <a:srgbClr val="F6FBFC"/>
          </a:solidFill>
          <a:ln w="28575">
            <a:solidFill>
              <a:srgbClr val="00794C"/>
            </a:solidFill>
          </a:ln>
          <a:effectLst/>
        </p:spPr>
        <p:style>
          <a:lnRef idx="1">
            <a:schemeClr val="dk1"/>
          </a:lnRef>
          <a:fillRef idx="2">
            <a:schemeClr val="dk1"/>
          </a:fillRef>
          <a:effectRef idx="1">
            <a:schemeClr val="dk1"/>
          </a:effectRef>
          <a:fontRef idx="minor">
            <a:schemeClr val="dk1"/>
          </a:fontRef>
        </p:style>
        <p:txBody>
          <a:bodyPr anchor="ctr"/>
          <a:lstStyle/>
          <a:p>
            <a:pPr eaLnBrk="0" hangingPunct="0">
              <a:lnSpc>
                <a:spcPct val="120000"/>
              </a:lnSpc>
              <a:defRPr/>
            </a:pPr>
            <a:endParaRPr lang="fr-FR" sz="1400" b="1" dirty="0" smtClean="0">
              <a:solidFill>
                <a:schemeClr val="tx1">
                  <a:lumMod val="75000"/>
                  <a:lumOff val="25000"/>
                </a:schemeClr>
              </a:solidFill>
              <a:latin typeface="Arial" charset="0"/>
            </a:endParaRPr>
          </a:p>
          <a:p>
            <a:pPr eaLnBrk="0" hangingPunct="0">
              <a:lnSpc>
                <a:spcPct val="120000"/>
              </a:lnSpc>
              <a:defRPr/>
            </a:pPr>
            <a:endParaRPr lang="fr-FR" sz="1400" b="1" dirty="0" smtClean="0">
              <a:solidFill>
                <a:schemeClr val="tx1">
                  <a:lumMod val="75000"/>
                  <a:lumOff val="25000"/>
                </a:schemeClr>
              </a:solidFill>
              <a:latin typeface="Arial" charset="0"/>
            </a:endParaRPr>
          </a:p>
          <a:p>
            <a:pPr eaLnBrk="0" hangingPunct="0">
              <a:lnSpc>
                <a:spcPct val="120000"/>
              </a:lnSpc>
              <a:defRPr/>
            </a:pPr>
            <a:r>
              <a:rPr lang="fr-FR" sz="1400" b="1" dirty="0" smtClean="0">
                <a:solidFill>
                  <a:schemeClr val="tx1">
                    <a:lumMod val="75000"/>
                    <a:lumOff val="25000"/>
                  </a:schemeClr>
                </a:solidFill>
                <a:latin typeface="Arial" charset="0"/>
              </a:rPr>
              <a:t>40 à 45% charges patronales**</a:t>
            </a:r>
          </a:p>
          <a:p>
            <a:pPr eaLnBrk="0" hangingPunct="0">
              <a:lnSpc>
                <a:spcPct val="120000"/>
              </a:lnSpc>
              <a:defRPr/>
            </a:pPr>
            <a:r>
              <a:rPr lang="fr-FR" sz="1400" b="1" dirty="0" smtClean="0">
                <a:solidFill>
                  <a:schemeClr val="tx1">
                    <a:lumMod val="75000"/>
                    <a:lumOff val="25000"/>
                  </a:schemeClr>
                </a:solidFill>
                <a:latin typeface="Arial" charset="0"/>
              </a:rPr>
              <a:t>                 +</a:t>
            </a:r>
          </a:p>
          <a:p>
            <a:pPr eaLnBrk="0" hangingPunct="0">
              <a:lnSpc>
                <a:spcPct val="120000"/>
              </a:lnSpc>
              <a:defRPr/>
            </a:pPr>
            <a:r>
              <a:rPr lang="fr-FR" sz="1400" b="1" dirty="0" smtClean="0">
                <a:solidFill>
                  <a:schemeClr val="tx1">
                    <a:lumMod val="75000"/>
                    <a:lumOff val="25000"/>
                  </a:schemeClr>
                </a:solidFill>
                <a:latin typeface="Arial" charset="0"/>
              </a:rPr>
              <a:t>20 à 25% charges salariales**</a:t>
            </a:r>
          </a:p>
          <a:p>
            <a:pPr eaLnBrk="0" hangingPunct="0">
              <a:lnSpc>
                <a:spcPct val="120000"/>
              </a:lnSpc>
              <a:defRPr/>
            </a:pPr>
            <a:r>
              <a:rPr lang="fr-FR" sz="1200" dirty="0" smtClean="0">
                <a:solidFill>
                  <a:schemeClr val="tx1">
                    <a:lumMod val="75000"/>
                    <a:lumOff val="25000"/>
                  </a:schemeClr>
                </a:solidFill>
                <a:latin typeface="Arial" charset="0"/>
              </a:rPr>
              <a:t>** en cas de rémunération</a:t>
            </a:r>
            <a:endParaRPr lang="fr-FR" sz="1200" dirty="0" smtClean="0">
              <a:solidFill>
                <a:srgbClr val="404040"/>
              </a:solidFill>
              <a:latin typeface="Arial" charset="0"/>
              <a:cs typeface="Arial" charset="0"/>
            </a:endParaRPr>
          </a:p>
          <a:p>
            <a:pPr eaLnBrk="0" hangingPunct="0">
              <a:lnSpc>
                <a:spcPct val="120000"/>
              </a:lnSpc>
              <a:defRPr/>
            </a:pPr>
            <a:endParaRPr lang="fr-FR" sz="1400" b="1" dirty="0" smtClean="0">
              <a:solidFill>
                <a:schemeClr val="tx1">
                  <a:lumMod val="75000"/>
                  <a:lumOff val="25000"/>
                </a:schemeClr>
              </a:solidFill>
              <a:latin typeface="Arial" charset="0"/>
            </a:endParaRPr>
          </a:p>
          <a:p>
            <a:pPr eaLnBrk="0" hangingPunct="0">
              <a:lnSpc>
                <a:spcPct val="120000"/>
              </a:lnSpc>
              <a:defRPr/>
            </a:pPr>
            <a:endParaRPr lang="fr-FR" sz="900" dirty="0" smtClean="0">
              <a:solidFill>
                <a:schemeClr val="tx1">
                  <a:lumMod val="75000"/>
                  <a:lumOff val="25000"/>
                </a:schemeClr>
              </a:solidFill>
              <a:latin typeface="Arial" charset="0"/>
            </a:endParaRPr>
          </a:p>
          <a:p>
            <a:pPr eaLnBrk="0" hangingPunct="0">
              <a:lnSpc>
                <a:spcPct val="120000"/>
              </a:lnSpc>
              <a:defRPr/>
            </a:pPr>
            <a:endParaRPr lang="fr-FR" sz="900" dirty="0" smtClean="0">
              <a:solidFill>
                <a:schemeClr val="tx1">
                  <a:lumMod val="75000"/>
                  <a:lumOff val="25000"/>
                </a:schemeClr>
              </a:solidFill>
              <a:latin typeface="Arial" charset="0"/>
            </a:endParaRPr>
          </a:p>
        </p:txBody>
      </p:sp>
      <p:sp>
        <p:nvSpPr>
          <p:cNvPr id="43" name="Rectangle à coins arrondis 42"/>
          <p:cNvSpPr/>
          <p:nvPr/>
        </p:nvSpPr>
        <p:spPr bwMode="auto">
          <a:xfrm>
            <a:off x="1143729" y="3421448"/>
            <a:ext cx="3049588" cy="630238"/>
          </a:xfrm>
          <a:prstGeom prst="roundRect">
            <a:avLst>
              <a:gd name="adj" fmla="val 14898"/>
            </a:avLst>
          </a:prstGeom>
          <a:solidFill>
            <a:srgbClr val="F6FBFC"/>
          </a:solidFill>
          <a:ln w="28575">
            <a:solidFill>
              <a:srgbClr val="00794C"/>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fr-FR" sz="1600" b="1" dirty="0">
                <a:solidFill>
                  <a:srgbClr val="00794C"/>
                </a:solidFill>
                <a:latin typeface="Arial" charset="0"/>
              </a:rPr>
              <a:t>Assimilé Salarié</a:t>
            </a:r>
          </a:p>
          <a:p>
            <a:pPr algn="ctr" eaLnBrk="0" hangingPunct="0">
              <a:defRPr/>
            </a:pPr>
            <a:r>
              <a:rPr lang="fr-FR" sz="1000" b="1" i="1" dirty="0">
                <a:solidFill>
                  <a:srgbClr val="00794C"/>
                </a:solidFill>
                <a:latin typeface="Arial" charset="0"/>
                <a:sym typeface="Wingdings" pitchFamily="2" charset="2"/>
              </a:rPr>
              <a:t> Régime général de la sécurité sociale </a:t>
            </a:r>
            <a:r>
              <a:rPr lang="fr-FR" sz="800" b="1" i="1" dirty="0">
                <a:solidFill>
                  <a:srgbClr val="00794C"/>
                </a:solidFill>
                <a:latin typeface="Arial" charset="0"/>
                <a:sym typeface="Wingdings" pitchFamily="2" charset="2"/>
              </a:rPr>
              <a:t>(RGSS</a:t>
            </a:r>
            <a:r>
              <a:rPr lang="fr-FR" sz="800" b="1" i="1" dirty="0" smtClean="0">
                <a:solidFill>
                  <a:srgbClr val="00794C"/>
                </a:solidFill>
                <a:latin typeface="Arial" charset="0"/>
                <a:sym typeface="Wingdings" pitchFamily="2" charset="2"/>
              </a:rPr>
              <a:t>)</a:t>
            </a:r>
            <a:endParaRPr lang="fr-FR" sz="1000" b="1" i="1" dirty="0">
              <a:solidFill>
                <a:srgbClr val="00794C"/>
              </a:solidFill>
              <a:latin typeface="Arial" charset="0"/>
            </a:endParaRPr>
          </a:p>
        </p:txBody>
      </p:sp>
      <p:cxnSp>
        <p:nvCxnSpPr>
          <p:cNvPr id="44" name="Connecteur droit 43"/>
          <p:cNvCxnSpPr>
            <a:stCxn id="42" idx="1"/>
            <a:endCxn id="43" idx="3"/>
          </p:cNvCxnSpPr>
          <p:nvPr/>
        </p:nvCxnSpPr>
        <p:spPr bwMode="auto">
          <a:xfrm flipH="1">
            <a:off x="4193317" y="3736567"/>
            <a:ext cx="894815" cy="0"/>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bwMode="auto">
          <a:xfrm flipH="1">
            <a:off x="4159692" y="2288937"/>
            <a:ext cx="813931" cy="0"/>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748132" y="4732354"/>
            <a:ext cx="4907601" cy="954107"/>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altLang="fr-FR" sz="1400" b="1" dirty="0" smtClean="0">
                <a:solidFill>
                  <a:srgbClr val="00794C"/>
                </a:solidFill>
              </a:rPr>
              <a:t>En termes de prestation et couverture sociale : même couverture au niveau hospitalisation, gros et petits risques par exemple. Attention, le TNS n’a pas d’assurance accident du travail, ni de droit au chômage…</a:t>
            </a:r>
          </a:p>
        </p:txBody>
      </p:sp>
      <p:pic>
        <p:nvPicPr>
          <p:cNvPr id="47" name="Picture 2" descr="C:\Users\fd.CMA69\AppData\Local\Microsoft\Windows\INetCache\IE\6P5U141P\attention-icon-233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0832">
            <a:off x="218088" y="4297547"/>
            <a:ext cx="700279" cy="700279"/>
          </a:xfrm>
          <a:prstGeom prst="rect">
            <a:avLst/>
          </a:prstGeom>
          <a:noFill/>
          <a:extLst>
            <a:ext uri="{909E8E84-426E-40DD-AFC4-6F175D3DCCD1}">
              <a14:hiddenFill xmlns:a14="http://schemas.microsoft.com/office/drawing/2010/main">
                <a:solidFill>
                  <a:srgbClr val="FFFFFF"/>
                </a:solidFill>
              </a14:hiddenFill>
            </a:ext>
          </a:extLst>
        </p:spPr>
      </p:pic>
      <p:sp>
        <p:nvSpPr>
          <p:cNvPr id="23" name="Carré corné 22">
            <a:hlinkClick r:id="rId6" action="ppaction://hlinksldjump"/>
          </p:cNvPr>
          <p:cNvSpPr/>
          <p:nvPr/>
        </p:nvSpPr>
        <p:spPr>
          <a:xfrm>
            <a:off x="7183747" y="4732354"/>
            <a:ext cx="893453" cy="928319"/>
          </a:xfrm>
          <a:prstGeom prst="foldedCorner">
            <a:avLst>
              <a:gd name="adj" fmla="val 35334"/>
            </a:avLst>
          </a:prstGeom>
          <a:gradFill>
            <a:gsLst>
              <a:gs pos="0">
                <a:srgbClr val="FFC000"/>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200" b="1" i="1" dirty="0" smtClean="0">
              <a:hlinkClick r:id="rId7" action="ppaction://hlinksldjump"/>
            </a:endParaRPr>
          </a:p>
          <a:p>
            <a:pPr algn="ctr"/>
            <a:r>
              <a:rPr lang="fr-FR" sz="1200" b="1" i="1" dirty="0" smtClean="0">
                <a:hlinkClick r:id="rId7" action="ppaction://hlinksldjump"/>
              </a:rPr>
              <a:t>Exemples de bulletins de salaires</a:t>
            </a:r>
            <a:endParaRPr lang="fr-FR" sz="1200" b="1" i="1" dirty="0"/>
          </a:p>
        </p:txBody>
      </p:sp>
      <p:grpSp>
        <p:nvGrpSpPr>
          <p:cNvPr id="25" name="Groupe 24"/>
          <p:cNvGrpSpPr/>
          <p:nvPr/>
        </p:nvGrpSpPr>
        <p:grpSpPr>
          <a:xfrm>
            <a:off x="969757" y="5842804"/>
            <a:ext cx="5834663" cy="470629"/>
            <a:chOff x="969757" y="5842804"/>
            <a:chExt cx="5834663" cy="470629"/>
          </a:xfrm>
        </p:grpSpPr>
        <p:sp>
          <p:nvSpPr>
            <p:cNvPr id="26" name="ZoneTexte 25"/>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8" action="ppaction://hlinksldjump"/>
                </a:rPr>
                <a:t>Formes</a:t>
              </a:r>
              <a:r>
                <a:rPr lang="fr-FR" altLang="fr-FR" sz="800" b="1" dirty="0" smtClean="0">
                  <a:latin typeface="Arial" pitchFamily="34" charset="0"/>
                  <a:cs typeface="Arial" pitchFamily="34" charset="0"/>
                  <a:hlinkClick r:id="rId8" action="ppaction://hlinksldjump"/>
                </a:rPr>
                <a:t> </a:t>
              </a:r>
              <a:r>
                <a:rPr lang="fr-FR" altLang="fr-FR" sz="800" dirty="0" smtClean="0">
                  <a:latin typeface="Arial" pitchFamily="34" charset="0"/>
                  <a:cs typeface="Arial" pitchFamily="34" charset="0"/>
                  <a:hlinkClick r:id="rId8"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7" name="ZoneTexte 26"/>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Régime fiscal </a:t>
              </a:r>
              <a:endParaRPr lang="fr-FR" altLang="fr-FR" sz="800" dirty="0" smtClean="0">
                <a:latin typeface="Arial" pitchFamily="34" charset="0"/>
                <a:cs typeface="Arial" pitchFamily="34" charset="0"/>
              </a:endParaRPr>
            </a:p>
          </p:txBody>
        </p:sp>
        <p:sp>
          <p:nvSpPr>
            <p:cNvPr id="28" name="ZoneTexte 27"/>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 </a:t>
              </a:r>
              <a:r>
                <a:rPr lang="fr-FR" altLang="fr-FR" sz="800" dirty="0">
                  <a:latin typeface="Arial" pitchFamily="34" charset="0"/>
                  <a:cs typeface="Arial" pitchFamily="34" charset="0"/>
                  <a:hlinkClick r:id="rId10" action="ppaction://hlinksldjump"/>
                </a:rPr>
                <a:t>R</a:t>
              </a:r>
              <a:r>
                <a:rPr lang="fr-FR" altLang="fr-FR" sz="800" dirty="0" smtClean="0">
                  <a:latin typeface="Arial" pitchFamily="34" charset="0"/>
                  <a:cs typeface="Arial" pitchFamily="34" charset="0"/>
                  <a:hlinkClick r:id="rId10" action="ppaction://hlinksldjump"/>
                </a:rPr>
                <a:t>égime social </a:t>
              </a:r>
              <a:endParaRPr lang="fr-FR" altLang="fr-FR" sz="800" dirty="0" smtClean="0">
                <a:latin typeface="Arial" pitchFamily="34" charset="0"/>
                <a:cs typeface="Arial" pitchFamily="34" charset="0"/>
              </a:endParaRPr>
            </a:p>
          </p:txBody>
        </p:sp>
        <p:sp>
          <p:nvSpPr>
            <p:cNvPr id="29" name="ZoneTexte 28"/>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Comparaison </a:t>
              </a:r>
              <a:endParaRPr lang="fr-FR" altLang="fr-FR" sz="800" dirty="0" smtClean="0">
                <a:latin typeface="Arial" pitchFamily="34" charset="0"/>
                <a:cs typeface="Arial" pitchFamily="34" charset="0"/>
              </a:endParaRPr>
            </a:p>
          </p:txBody>
        </p:sp>
        <p:sp>
          <p:nvSpPr>
            <p:cNvPr id="30" name="ZoneTexte 29"/>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2" action="ppaction://hlinksldjump"/>
                </a:rPr>
                <a:t>G</a:t>
              </a:r>
              <a:r>
                <a:rPr lang="fr-FR" altLang="fr-FR" sz="800" dirty="0" smtClean="0">
                  <a:latin typeface="Arial" pitchFamily="34" charset="0"/>
                  <a:cs typeface="Arial" pitchFamily="34" charset="0"/>
                  <a:hlinkClick r:id="rId12" action="ppaction://hlinksldjump"/>
                </a:rPr>
                <a:t>estion </a:t>
              </a:r>
              <a:endParaRPr lang="fr-FR" altLang="fr-FR" sz="800" dirty="0">
                <a:latin typeface="Arial" pitchFamily="34" charset="0"/>
                <a:cs typeface="Arial" pitchFamily="34" charset="0"/>
              </a:endParaRPr>
            </a:p>
          </p:txBody>
        </p:sp>
        <p:sp>
          <p:nvSpPr>
            <p:cNvPr id="31" name="ZoneTexte 30"/>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Formalités d’immatriculation </a:t>
              </a:r>
              <a:endParaRPr lang="fr-FR" altLang="fr-FR" sz="800" dirty="0">
                <a:latin typeface="Arial" pitchFamily="34" charset="0"/>
                <a:cs typeface="Arial" pitchFamily="34" charset="0"/>
              </a:endParaRPr>
            </a:p>
          </p:txBody>
        </p:sp>
        <p:sp>
          <p:nvSpPr>
            <p:cNvPr id="32" name="ZoneTexte 31"/>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4" action="ppaction://hlinksldjump"/>
                </a:rPr>
                <a:t> </a:t>
              </a:r>
              <a:r>
                <a:rPr lang="fr-FR" altLang="fr-FR" sz="800" dirty="0">
                  <a:latin typeface="Arial" pitchFamily="34" charset="0"/>
                  <a:cs typeface="Arial" pitchFamily="34" charset="0"/>
                  <a:hlinkClick r:id="rId15" action="ppaction://hlinksldjump"/>
                </a:rPr>
                <a:t>R</a:t>
              </a:r>
              <a:r>
                <a:rPr lang="fr-FR" altLang="fr-FR" sz="800" dirty="0" smtClean="0">
                  <a:latin typeface="Arial" pitchFamily="34" charset="0"/>
                  <a:cs typeface="Arial" pitchFamily="34" charset="0"/>
                  <a:hlinkClick r:id="rId15"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27971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7"/>
          </p:nvPr>
        </p:nvSpPr>
        <p:spPr>
          <a:xfrm>
            <a:off x="8077200" y="5885392"/>
            <a:ext cx="1066800" cy="981075"/>
          </a:xfrm>
        </p:spPr>
        <p:txBody>
          <a:bodyPr/>
          <a:lstStyle/>
          <a:p>
            <a:pPr>
              <a:defRPr/>
            </a:pPr>
            <a:fld id="{6FB1357B-4ECE-594C-B396-EDD440BB5D69}" type="slidenum">
              <a:rPr lang="fr-FR" smtClean="0"/>
              <a:pPr>
                <a:defRPr/>
              </a:pPr>
              <a:t>36</a:t>
            </a:fld>
            <a:endParaRPr lang="fr-FR" dirty="0"/>
          </a:p>
        </p:txBody>
      </p:sp>
      <p:sp>
        <p:nvSpPr>
          <p:cNvPr id="7" name="Titre 2"/>
          <p:cNvSpPr>
            <a:spLocks noGrp="1"/>
          </p:cNvSpPr>
          <p:nvPr>
            <p:ph type="title"/>
          </p:nvPr>
        </p:nvSpPr>
        <p:spPr bwMode="auto">
          <a:xfrm>
            <a:off x="1440318" y="290822"/>
            <a:ext cx="730174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dirty="0" smtClean="0">
                <a:ea typeface="MS PGothic" pitchFamily="34" charset="-128"/>
              </a:rPr>
              <a:t>Déclaration</a:t>
            </a:r>
            <a:br>
              <a:rPr dirty="0" smtClean="0">
                <a:ea typeface="MS PGothic" pitchFamily="34" charset="-128"/>
              </a:rPr>
            </a:br>
            <a:endParaRPr sz="1600" dirty="0" smtClean="0">
              <a:ea typeface="MS PGothic" pitchFamily="34" charset="-128"/>
            </a:endParaRPr>
          </a:p>
        </p:txBody>
      </p:sp>
      <p:pic>
        <p:nvPicPr>
          <p:cNvPr id="21" name="Image 20"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22" name="Image 21"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18" name="ZoneTexte 17"/>
          <p:cNvSpPr txBox="1"/>
          <p:nvPr/>
        </p:nvSpPr>
        <p:spPr>
          <a:xfrm>
            <a:off x="402963" y="1334935"/>
            <a:ext cx="3145134" cy="400110"/>
          </a:xfrm>
          <a:prstGeom prst="rect">
            <a:avLst/>
          </a:prstGeom>
          <a:noFill/>
        </p:spPr>
        <p:txBody>
          <a:bodyPr wrap="square" rtlCol="0">
            <a:spAutoFit/>
          </a:bodyPr>
          <a:lstStyle/>
          <a:p>
            <a:pPr marL="342900" indent="-342900">
              <a:buClr>
                <a:srgbClr val="00794C"/>
              </a:buClr>
              <a:buFont typeface="Wingdings" panose="05000000000000000000" pitchFamily="2" charset="2"/>
              <a:buChar char="o"/>
            </a:pPr>
            <a:r>
              <a:rPr lang="fr-FR" sz="2000" b="1" dirty="0" smtClean="0">
                <a:solidFill>
                  <a:srgbClr val="00794C"/>
                </a:solidFill>
              </a:rPr>
              <a:t>Comment déclarer ?</a:t>
            </a:r>
            <a:endParaRPr lang="fr-FR" sz="2000" b="1" dirty="0">
              <a:solidFill>
                <a:srgbClr val="00794C"/>
              </a:solidFill>
            </a:endParaRPr>
          </a:p>
        </p:txBody>
      </p:sp>
      <p:sp>
        <p:nvSpPr>
          <p:cNvPr id="30" name="ZoneTexte 29">
            <a:hlinkClick r:id="rId5" action="ppaction://hlinkfile"/>
          </p:cNvPr>
          <p:cNvSpPr txBox="1"/>
          <p:nvPr/>
        </p:nvSpPr>
        <p:spPr>
          <a:xfrm>
            <a:off x="1193311" y="5310741"/>
            <a:ext cx="2540089" cy="338554"/>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altLang="fr-FR" sz="1600" b="1" dirty="0" smtClean="0">
                <a:solidFill>
                  <a:srgbClr val="00794C"/>
                </a:solidFill>
                <a:hlinkClick r:id="rId5" action="ppaction://hlinkfile"/>
              </a:rPr>
              <a:t>Exemple de déclaration RSI</a:t>
            </a:r>
            <a:endParaRPr lang="fr-FR" altLang="fr-FR" sz="1600" b="1" dirty="0" smtClean="0">
              <a:solidFill>
                <a:srgbClr val="00794C"/>
              </a:solidFill>
            </a:endParaRPr>
          </a:p>
        </p:txBody>
      </p:sp>
      <p:pic>
        <p:nvPicPr>
          <p:cNvPr id="31"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551378" y="4913021"/>
            <a:ext cx="700279" cy="7002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319" y="1949450"/>
            <a:ext cx="7899677" cy="1477328"/>
          </a:xfrm>
          <a:prstGeom prst="rect">
            <a:avLst/>
          </a:prstGeom>
        </p:spPr>
        <p:txBody>
          <a:bodyPr wrap="square">
            <a:spAutoFit/>
          </a:bodyPr>
          <a:lstStyle/>
          <a:p>
            <a:pPr algn="just"/>
            <a:r>
              <a:rPr lang="fr-FR" dirty="0"/>
              <a:t>En matière de déclarations sociales, notamment de déclaration de revenu professionnel pour les travailleurs indépendants, le seuil d'obligation de déclaration dématérialisée et de télépaiement des cotisations et contributions est régulièrement abaissé en fonction des niveaux de cotisations payées l'année précédente ou de revenus perçus. </a:t>
            </a:r>
          </a:p>
        </p:txBody>
      </p:sp>
      <p:graphicFrame>
        <p:nvGraphicFramePr>
          <p:cNvPr id="4" name="Tableau 3"/>
          <p:cNvGraphicFramePr>
            <a:graphicFrameLocks noGrp="1"/>
          </p:cNvGraphicFramePr>
          <p:nvPr>
            <p:extLst>
              <p:ext uri="{D42A27DB-BD31-4B8C-83A1-F6EECF244321}">
                <p14:modId xmlns:p14="http://schemas.microsoft.com/office/powerpoint/2010/main" val="330346517"/>
              </p:ext>
            </p:extLst>
          </p:nvPr>
        </p:nvGraphicFramePr>
        <p:xfrm>
          <a:off x="1316133" y="3691467"/>
          <a:ext cx="7425932" cy="853440"/>
        </p:xfrm>
        <a:graphic>
          <a:graphicData uri="http://schemas.openxmlformats.org/drawingml/2006/table">
            <a:tbl>
              <a:tblPr firstRow="1" bandRow="1">
                <a:tableStyleId>{5C22544A-7EE6-4342-B048-85BDC9FD1C3A}</a:tableStyleId>
              </a:tblPr>
              <a:tblGrid>
                <a:gridCol w="3712966"/>
                <a:gridCol w="3712966"/>
              </a:tblGrid>
              <a:tr h="370840">
                <a:tc>
                  <a:txBody>
                    <a:bodyPr/>
                    <a:lstStyle/>
                    <a:p>
                      <a:pPr algn="ctr"/>
                      <a:r>
                        <a:rPr lang="fr-FR" sz="2200" dirty="0" smtClean="0"/>
                        <a:t>Type d’entreprise</a:t>
                      </a:r>
                      <a:endParaRPr lang="fr-FR" sz="2200" dirty="0"/>
                    </a:p>
                  </a:txBody>
                  <a:tcPr>
                    <a:solidFill>
                      <a:schemeClr val="accent3">
                        <a:lumMod val="60000"/>
                        <a:lumOff val="40000"/>
                      </a:schemeClr>
                    </a:solidFill>
                  </a:tcPr>
                </a:tc>
                <a:tc>
                  <a:txBody>
                    <a:bodyPr/>
                    <a:lstStyle/>
                    <a:p>
                      <a:pPr algn="ctr"/>
                      <a:r>
                        <a:rPr lang="fr-FR" sz="2200" dirty="0" smtClean="0"/>
                        <a:t>Seuil 2018</a:t>
                      </a:r>
                      <a:endParaRPr lang="fr-FR" sz="2200" dirty="0"/>
                    </a:p>
                  </a:txBody>
                  <a:tcPr>
                    <a:solidFill>
                      <a:schemeClr val="accent3">
                        <a:lumMod val="60000"/>
                        <a:lumOff val="40000"/>
                      </a:schemeClr>
                    </a:solidFill>
                  </a:tcPr>
                </a:tc>
              </a:tr>
              <a:tr h="370840">
                <a:tc>
                  <a:txBody>
                    <a:bodyPr/>
                    <a:lstStyle/>
                    <a:p>
                      <a:r>
                        <a:rPr lang="fr-FR" sz="2200" dirty="0" smtClean="0"/>
                        <a:t>Travailleur</a:t>
                      </a:r>
                      <a:r>
                        <a:rPr lang="fr-FR" sz="2200" baseline="0" dirty="0" smtClean="0"/>
                        <a:t> indépendant</a:t>
                      </a:r>
                      <a:endParaRPr lang="fr-FR" sz="2200" dirty="0"/>
                    </a:p>
                  </a:txBody>
                  <a:tcPr/>
                </a:tc>
                <a:tc>
                  <a:txBody>
                    <a:bodyPr/>
                    <a:lstStyle/>
                    <a:p>
                      <a:r>
                        <a:rPr lang="fr-FR" sz="2200" dirty="0" smtClean="0"/>
                        <a:t>3 923</a:t>
                      </a:r>
                      <a:r>
                        <a:rPr lang="fr-FR" sz="2200" baseline="0" dirty="0" smtClean="0"/>
                        <a:t> </a:t>
                      </a:r>
                      <a:r>
                        <a:rPr lang="fr-FR" sz="2200" dirty="0" smtClean="0"/>
                        <a:t>euros de</a:t>
                      </a:r>
                      <a:r>
                        <a:rPr lang="fr-FR" sz="2200" baseline="0" dirty="0" smtClean="0"/>
                        <a:t> </a:t>
                      </a:r>
                      <a:r>
                        <a:rPr lang="fr-FR" sz="2200" dirty="0" smtClean="0"/>
                        <a:t>revenu 2017</a:t>
                      </a:r>
                      <a:endParaRPr lang="fr-FR" sz="2200" dirty="0"/>
                    </a:p>
                  </a:txBody>
                  <a:tcPr/>
                </a:tc>
              </a:tr>
            </a:tbl>
          </a:graphicData>
        </a:graphic>
      </p:graphicFrame>
      <p:grpSp>
        <p:nvGrpSpPr>
          <p:cNvPr id="20" name="Groupe 19"/>
          <p:cNvGrpSpPr/>
          <p:nvPr/>
        </p:nvGrpSpPr>
        <p:grpSpPr>
          <a:xfrm>
            <a:off x="969757" y="5842804"/>
            <a:ext cx="5834663" cy="470629"/>
            <a:chOff x="969757" y="5842804"/>
            <a:chExt cx="5834663" cy="470629"/>
          </a:xfrm>
        </p:grpSpPr>
        <p:sp>
          <p:nvSpPr>
            <p:cNvPr id="23" name="ZoneTexte 22"/>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7" action="ppaction://hlinksldjump"/>
                </a:rPr>
                <a:t>Formes</a:t>
              </a:r>
              <a:r>
                <a:rPr lang="fr-FR" altLang="fr-FR" sz="800" b="1" dirty="0" smtClean="0">
                  <a:latin typeface="Arial" pitchFamily="34" charset="0"/>
                  <a:cs typeface="Arial" pitchFamily="34" charset="0"/>
                  <a:hlinkClick r:id="rId7" action="ppaction://hlinksldjump"/>
                </a:rPr>
                <a:t> </a:t>
              </a:r>
              <a:r>
                <a:rPr lang="fr-FR" altLang="fr-FR" sz="800" dirty="0" smtClean="0">
                  <a:latin typeface="Arial" pitchFamily="34" charset="0"/>
                  <a:cs typeface="Arial" pitchFamily="34" charset="0"/>
                  <a:hlinkClick r:id="rId7"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4" name="ZoneTexte 23"/>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Régime fiscal </a:t>
              </a:r>
              <a:endParaRPr lang="fr-FR" altLang="fr-FR" sz="800" dirty="0" smtClean="0">
                <a:latin typeface="Arial" pitchFamily="34" charset="0"/>
                <a:cs typeface="Arial" pitchFamily="34" charset="0"/>
              </a:endParaRPr>
            </a:p>
          </p:txBody>
        </p:sp>
        <p:sp>
          <p:nvSpPr>
            <p:cNvPr id="25" name="ZoneTexte 24"/>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 </a:t>
              </a:r>
              <a:r>
                <a:rPr lang="fr-FR" altLang="fr-FR" sz="800" dirty="0">
                  <a:latin typeface="Arial" pitchFamily="34" charset="0"/>
                  <a:cs typeface="Arial" pitchFamily="34" charset="0"/>
                  <a:hlinkClick r:id="rId9" action="ppaction://hlinksldjump"/>
                </a:rPr>
                <a:t>R</a:t>
              </a:r>
              <a:r>
                <a:rPr lang="fr-FR" altLang="fr-FR" sz="800" dirty="0" smtClean="0">
                  <a:latin typeface="Arial" pitchFamily="34" charset="0"/>
                  <a:cs typeface="Arial" pitchFamily="34" charset="0"/>
                  <a:hlinkClick r:id="rId9" action="ppaction://hlinksldjump"/>
                </a:rPr>
                <a:t>égime social </a:t>
              </a:r>
              <a:endParaRPr lang="fr-FR" altLang="fr-FR" sz="800" dirty="0" smtClean="0">
                <a:latin typeface="Arial" pitchFamily="34" charset="0"/>
                <a:cs typeface="Arial" pitchFamily="34" charset="0"/>
              </a:endParaRPr>
            </a:p>
          </p:txBody>
        </p:sp>
        <p:sp>
          <p:nvSpPr>
            <p:cNvPr id="26" name="ZoneTexte 25"/>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Comparaison </a:t>
              </a:r>
              <a:endParaRPr lang="fr-FR" altLang="fr-FR" sz="800" dirty="0" smtClean="0">
                <a:latin typeface="Arial" pitchFamily="34" charset="0"/>
                <a:cs typeface="Arial" pitchFamily="34" charset="0"/>
              </a:endParaRPr>
            </a:p>
          </p:txBody>
        </p:sp>
        <p:sp>
          <p:nvSpPr>
            <p:cNvPr id="27" name="ZoneTexte 26"/>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1" action="ppaction://hlinksldjump"/>
                </a:rPr>
                <a:t>G</a:t>
              </a:r>
              <a:r>
                <a:rPr lang="fr-FR" altLang="fr-FR" sz="800" dirty="0" smtClean="0">
                  <a:latin typeface="Arial" pitchFamily="34" charset="0"/>
                  <a:cs typeface="Arial" pitchFamily="34" charset="0"/>
                  <a:hlinkClick r:id="rId11" action="ppaction://hlinksldjump"/>
                </a:rPr>
                <a:t>estion </a:t>
              </a:r>
              <a:endParaRPr lang="fr-FR" altLang="fr-FR" sz="800" dirty="0">
                <a:latin typeface="Arial" pitchFamily="34" charset="0"/>
                <a:cs typeface="Arial" pitchFamily="34" charset="0"/>
              </a:endParaRPr>
            </a:p>
          </p:txBody>
        </p:sp>
        <p:sp>
          <p:nvSpPr>
            <p:cNvPr id="28" name="ZoneTexte 27"/>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Formalités d’immatriculation </a:t>
              </a:r>
              <a:endParaRPr lang="fr-FR" altLang="fr-FR" sz="800" dirty="0">
                <a:latin typeface="Arial" pitchFamily="34" charset="0"/>
                <a:cs typeface="Arial" pitchFamily="34" charset="0"/>
              </a:endParaRPr>
            </a:p>
          </p:txBody>
        </p:sp>
        <p:sp>
          <p:nvSpPr>
            <p:cNvPr id="29" name="ZoneTexte 28"/>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3" action="ppaction://hlinksldjump"/>
                </a:rPr>
                <a:t> </a:t>
              </a:r>
              <a:r>
                <a:rPr lang="fr-FR" altLang="fr-FR" sz="800" dirty="0">
                  <a:latin typeface="Arial" pitchFamily="34" charset="0"/>
                  <a:cs typeface="Arial" pitchFamily="34" charset="0"/>
                  <a:hlinkClick r:id="rId14" action="ppaction://hlinksldjump"/>
                </a:rPr>
                <a:t>R</a:t>
              </a:r>
              <a:r>
                <a:rPr lang="fr-FR" altLang="fr-FR" sz="800" dirty="0" smtClean="0">
                  <a:latin typeface="Arial" pitchFamily="34" charset="0"/>
                  <a:cs typeface="Arial" pitchFamily="34" charset="0"/>
                  <a:hlinkClick r:id="rId14" action="ppaction://hlinksldjump"/>
                </a:rPr>
                <a:t>essources humaines</a:t>
              </a:r>
              <a:endParaRPr lang="fr-FR" altLang="fr-FR" sz="8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b="1" dirty="0" smtClean="0"/>
              <a:t>Comparaisons juridique, fiscale et sociale</a:t>
            </a:r>
            <a:endParaRPr lang="fr-FR" dirty="0"/>
          </a:p>
        </p:txBody>
      </p:sp>
      <p:pic>
        <p:nvPicPr>
          <p:cNvPr id="7" name="Image 6" descr="Logo-provisoire-Auvergne-Rhone-Alpes-sans-contour-800px.png">
            <a:hlinkClick r:id="rId2" action="ppaction://hlinksldjump"/>
          </p:cNvPr>
          <p:cNvPicPr>
            <a:picLocks noChangeAspect="1"/>
          </p:cNvPicPr>
          <p:nvPr/>
        </p:nvPicPr>
        <p:blipFill>
          <a:blip r:embed="rId3"/>
          <a:stretch>
            <a:fillRect/>
          </a:stretch>
        </p:blipFill>
        <p:spPr>
          <a:xfrm>
            <a:off x="5846564" y="175847"/>
            <a:ext cx="1409924" cy="134647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38</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282438235"/>
              </p:ext>
            </p:extLst>
          </p:nvPr>
        </p:nvGraphicFramePr>
        <p:xfrm>
          <a:off x="286530" y="781359"/>
          <a:ext cx="8580684" cy="5797151"/>
        </p:xfrm>
        <a:graphic>
          <a:graphicData uri="http://schemas.openxmlformats.org/drawingml/2006/table">
            <a:tbl>
              <a:tblPr firstRow="1" firstCol="1" bandRow="1">
                <a:tableStyleId>{21E4AEA4-8DFA-4A89-87EB-49C32662AFE0}</a:tableStyleId>
              </a:tblPr>
              <a:tblGrid>
                <a:gridCol w="1430114"/>
                <a:gridCol w="1430114"/>
                <a:gridCol w="1430114"/>
                <a:gridCol w="1430114"/>
                <a:gridCol w="1430114"/>
                <a:gridCol w="1430114"/>
              </a:tblGrid>
              <a:tr h="474387">
                <a:tc>
                  <a:txBody>
                    <a:bodyPr/>
                    <a:lstStyle/>
                    <a:p>
                      <a:pPr algn="ctr">
                        <a:lnSpc>
                          <a:spcPct val="115000"/>
                        </a:lnSpc>
                        <a:spcAft>
                          <a:spcPts val="0"/>
                        </a:spcAft>
                      </a:pPr>
                      <a:endParaRPr lang="fr-FR" sz="1400" b="1" dirty="0">
                        <a:solidFill>
                          <a:schemeClr val="tx1"/>
                        </a:solidFill>
                        <a:effectLst/>
                        <a:latin typeface="Calibri"/>
                        <a:ea typeface="Calibri"/>
                        <a:cs typeface="Times New Roman"/>
                      </a:endParaRPr>
                    </a:p>
                  </a:txBody>
                  <a:tcPr marL="51936" marR="51936" marT="0" marB="0" anchor="ctr"/>
                </a:tc>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EI</a:t>
                      </a:r>
                    </a:p>
                  </a:txBody>
                  <a:tcPr marL="84405" marR="84405" marT="45709" marB="45709" horzOverflow="overflow"/>
                </a:tc>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EIRL</a:t>
                      </a:r>
                    </a:p>
                  </a:txBody>
                  <a:tcPr marL="84405" marR="84405" marT="45709" marB="45709" horzOverflow="overflow"/>
                </a:tc>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EURL</a:t>
                      </a:r>
                    </a:p>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associé unique</a:t>
                      </a:r>
                    </a:p>
                  </a:txBody>
                  <a:tcPr marL="84405" marR="84405" marT="45709" marB="45709" horzOverflow="overflow"/>
                </a:tc>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SARL</a:t>
                      </a:r>
                    </a:p>
                  </a:txBody>
                  <a:tcPr marL="84405" marR="84405" marT="45709" marB="45709" horzOverflow="overflow"/>
                </a:tc>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SAS/SASU</a:t>
                      </a:r>
                    </a:p>
                  </a:txBody>
                  <a:tcPr marL="84405" marR="84405" marT="45709" marB="45709" horzOverflow="overflow"/>
                </a:tc>
              </a:tr>
              <a:tr h="1376677">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Caractéristiques</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Pas de capital.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Patrimoine  privé et pro confondus, (responsabilité illimitée)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Création et exploitation simples.</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EI (en cohérence avec l’activité) qui limite la responsabilité au patrimoine pro affecté à l’activité</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Un seul associé.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Capital librement fixé.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Responsabilité limitée aux apports.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Formalisme</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2 à 100 associés. Capital librement fixé.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Responsabilité limitée aux apports.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Formalisme</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Capital librement fixé.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Responsabilité limitée aux apports.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Rédaction des statuts libre.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Formalisme</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r>
              <a:tr h="1240707">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Catégorie d’imposition</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IR catégorie BIC</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200" u="none" strike="noStrike" cap="none" normalizeH="0" baseline="0" dirty="0" smtClean="0">
                        <a:ln>
                          <a:noFill/>
                        </a:ln>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EI est fiscalement transparente</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a:t>
                      </a:r>
                      <a:r>
                        <a:rPr kumimoji="0" lang="fr-FR" sz="1200" u="none" strike="noStrike" cap="none" normalizeH="0" baseline="0" dirty="0" smtClean="0">
                          <a:ln>
                            <a:noFill/>
                          </a:ln>
                          <a:effectLst/>
                        </a:rPr>
                        <a:t>IR catégorie BIC</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200" u="none" strike="noStrike" cap="none" normalizeH="0" baseline="0" dirty="0" smtClean="0">
                        <a:ln>
                          <a:noFill/>
                        </a:ln>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a:t>
                      </a:r>
                      <a:r>
                        <a:rPr kumimoji="0" lang="fr-FR" sz="1200" u="none" strike="noStrike" cap="none" normalizeH="0" baseline="0" dirty="0" smtClean="0">
                          <a:ln>
                            <a:noFill/>
                          </a:ln>
                          <a:effectLst/>
                        </a:rPr>
                        <a:t>IS par option</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EURL à IR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Idem EI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EURL à IS (option)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fr-FR" sz="1200" u="none" strike="noStrike" cap="none" normalizeH="0" baseline="0" dirty="0" smtClean="0">
                          <a:ln>
                            <a:noFill/>
                          </a:ln>
                          <a:effectLst/>
                          <a:sym typeface="Wingdings" pitchFamily="2" charset="2"/>
                        </a:rPr>
                        <a:t> Bénéfices à 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fr-FR" sz="1200" u="none" strike="noStrike" cap="none" normalizeH="0" baseline="0" dirty="0" smtClean="0">
                          <a:ln>
                            <a:noFill/>
                          </a:ln>
                          <a:effectLst/>
                          <a:sym typeface="Wingdings" pitchFamily="2" charset="2"/>
                        </a:rPr>
                        <a:t> Rémunération de la gérance IR </a:t>
                      </a:r>
                      <a:endParaRPr kumimoji="0" lang="fr-FR" sz="1200" b="0" i="0" u="none" strike="noStrike" cap="none" normalizeH="0" baseline="0" dirty="0" smtClean="0">
                        <a:ln>
                          <a:noFill/>
                        </a:ln>
                        <a:solidFill>
                          <a:schemeClr val="tx1"/>
                        </a:solidFill>
                        <a:effectLst/>
                        <a:latin typeface="+mj-lt"/>
                        <a:sym typeface="Wingdings" pitchFamily="2" charset="2"/>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bénéfices à IS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et rémunération de la gérance IR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200" u="none" strike="noStrike" cap="none" normalizeH="0" baseline="0" dirty="0" smtClean="0">
                        <a:ln>
                          <a:noFill/>
                        </a:ln>
                        <a:effectLst/>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option IR possible</a:t>
                      </a:r>
                      <a:endParaRPr kumimoji="0" lang="fr-FR" sz="1200" b="0" i="0" u="none" strike="noStrike" cap="none" normalizeH="0" baseline="0" dirty="0" smtClean="0">
                        <a:ln>
                          <a:noFill/>
                        </a:ln>
                        <a:solidFill>
                          <a:schemeClr val="tx1"/>
                        </a:solidFill>
                        <a:effectLst/>
                        <a:latin typeface="+mj-lt"/>
                        <a:sym typeface="Wingdings" pitchFamily="2" charset="2"/>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a:t>
                      </a:r>
                      <a:r>
                        <a:rPr kumimoji="0" lang="fr-FR" sz="1200" u="none" strike="noStrike" cap="none" normalizeH="0" baseline="0" dirty="0" smtClean="0">
                          <a:ln>
                            <a:noFill/>
                          </a:ln>
                          <a:effectLst/>
                        </a:rPr>
                        <a:t>Traitements et salaires du président à IR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fr-FR" sz="1200" u="none" strike="noStrike" cap="none" normalizeH="0" baseline="0" dirty="0" smtClean="0">
                          <a:ln>
                            <a:noFill/>
                          </a:ln>
                          <a:effectLst/>
                        </a:rPr>
                        <a:t> bénéfices à IS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FR" sz="1200" u="none" strike="noStrike" cap="none" normalizeH="0" baseline="0" dirty="0" smtClean="0">
                          <a:ln>
                            <a:noFill/>
                          </a:ln>
                          <a:effectLst/>
                          <a:sym typeface="Wingdings" pitchFamily="2" charset="2"/>
                        </a:rPr>
                        <a:t> option IR possible</a:t>
                      </a:r>
                    </a:p>
                  </a:txBody>
                  <a:tcPr marL="84405" marR="84405" marT="45709" marB="45709" horzOverflow="overflow"/>
                </a:tc>
              </a:tr>
              <a:tr h="1002759">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Régime </a:t>
                      </a:r>
                    </a:p>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Social du dirigeant</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TNS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RSI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(Calcul sur le bénéfice )</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TNS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RSI</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TNS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RSI</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gérant majoritaire TNS RSI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 gérant minoritaire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sym typeface="Wingdings" pitchFamily="2" charset="2"/>
                        </a:rPr>
                        <a:t>rémunéré: salarié</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Le président est assimilé salarié (qu’il soit associé majoritaire ou pas, rémunéré ou pas)</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r>
              <a:tr h="947871">
                <a:tc>
                  <a:txBody>
                    <a:bodyPr/>
                    <a:lstStyle/>
                    <a:p>
                      <a:pPr marL="0" marR="0" lvl="0" indent="0" algn="ctr" defTabSz="457200" rtl="0" eaLnBrk="1" fontAlgn="base" latinLnBrk="0" hangingPunct="1">
                        <a:lnSpc>
                          <a:spcPct val="115000"/>
                        </a:lnSpc>
                        <a:spcBef>
                          <a:spcPct val="20000"/>
                        </a:spcBef>
                        <a:spcAft>
                          <a:spcPts val="0"/>
                        </a:spcAft>
                        <a:buClrTx/>
                        <a:buSzTx/>
                        <a:buFontTx/>
                        <a:buNone/>
                        <a:tabLst/>
                      </a:pPr>
                      <a:r>
                        <a:rPr lang="fr-FR" sz="1400" b="1" kern="1200" dirty="0" smtClean="0">
                          <a:solidFill>
                            <a:schemeClr val="lt1"/>
                          </a:solidFill>
                          <a:effectLst/>
                          <a:latin typeface="+mn-lt"/>
                          <a:ea typeface="+mn-ea"/>
                          <a:cs typeface="+mn-cs"/>
                        </a:rPr>
                        <a:t>Conjoint</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Collaborateur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Ou salarié</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Collaborateur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Ou salarié</a:t>
                      </a: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Collaborateur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Ou salarié</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Collaborateur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Ou salarié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Ou associé</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200" u="none" strike="noStrike" cap="none" normalizeH="0" baseline="0" dirty="0" smtClean="0">
                        <a:ln>
                          <a:noFill/>
                        </a:ln>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Salarié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effectLst/>
                        </a:rPr>
                        <a:t>associé</a:t>
                      </a:r>
                      <a:endParaRPr kumimoji="0" lang="fr-FR" sz="1200" b="0" i="0" u="none" strike="noStrike" cap="none" normalizeH="0" baseline="0" dirty="0" smtClean="0">
                        <a:ln>
                          <a:noFill/>
                        </a:ln>
                        <a:solidFill>
                          <a:schemeClr val="tx1"/>
                        </a:solidFill>
                        <a:effectLst/>
                        <a:latin typeface="+mj-lt"/>
                      </a:endParaRPr>
                    </a:p>
                  </a:txBody>
                  <a:tcPr marL="84405" marR="84405" marT="45709" marB="45709" horzOverflow="overflow"/>
                </a:tc>
              </a:tr>
            </a:tbl>
          </a:graphicData>
        </a:graphic>
      </p:graphicFrame>
      <p:sp>
        <p:nvSpPr>
          <p:cNvPr id="9" name="Titre 2"/>
          <p:cNvSpPr>
            <a:spLocks noGrp="1"/>
          </p:cNvSpPr>
          <p:nvPr>
            <p:ph type="title"/>
          </p:nvPr>
        </p:nvSpPr>
        <p:spPr>
          <a:xfrm>
            <a:off x="1509986" y="209859"/>
            <a:ext cx="8229600" cy="1143000"/>
          </a:xfrm>
        </p:spPr>
        <p:txBody>
          <a:bodyPr/>
          <a:lstStyle/>
          <a:p>
            <a:r>
              <a:rPr lang="fr-FR" altLang="fr-FR" sz="3200" dirty="0" smtClean="0">
                <a:solidFill>
                  <a:srgbClr val="81171E"/>
                </a:solidFill>
                <a:ea typeface="Arial Black" pitchFamily="34" charset="0"/>
                <a:cs typeface="Arial Black" pitchFamily="34" charset="0"/>
              </a:rPr>
              <a:t>Les formes juridiques</a:t>
            </a:r>
            <a:r>
              <a:rPr dirty="0" smtClean="0"/>
              <a:t/>
            </a:r>
            <a:br>
              <a:rPr dirty="0" smtClean="0"/>
            </a:br>
            <a:endParaRPr lang="fr-FR" dirty="0"/>
          </a:p>
        </p:txBody>
      </p:sp>
      <p:pic>
        <p:nvPicPr>
          <p:cNvPr id="7" name="Image 6" descr="Logo-provisoire-Auvergne-Rhone-Alpes-160px.png">
            <a:hlinkClick r:id="rId2" action="ppaction://hlinksldjump"/>
          </p:cNvPr>
          <p:cNvPicPr>
            <a:picLocks noChangeAspect="1"/>
          </p:cNvPicPr>
          <p:nvPr/>
        </p:nvPicPr>
        <p:blipFill>
          <a:blip r:embed="rId3"/>
          <a:stretch>
            <a:fillRect/>
          </a:stretch>
        </p:blipFill>
        <p:spPr>
          <a:xfrm>
            <a:off x="8138160" y="5876925"/>
            <a:ext cx="934357" cy="981075"/>
          </a:xfrm>
          <a:prstGeom prst="rect">
            <a:avLst/>
          </a:prstGeom>
        </p:spPr>
      </p:pic>
    </p:spTree>
    <p:extLst>
      <p:ext uri="{BB962C8B-B14F-4D97-AF65-F5344CB8AC3E}">
        <p14:creationId xmlns:p14="http://schemas.microsoft.com/office/powerpoint/2010/main" val="171384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ltLang="fr-FR" sz="3200" dirty="0" smtClean="0">
                <a:solidFill>
                  <a:srgbClr val="81171E"/>
                </a:solidFill>
                <a:ea typeface="Arial Black" pitchFamily="34" charset="0"/>
                <a:cs typeface="Arial Black" pitchFamily="34" charset="0"/>
              </a:rPr>
              <a:t>Les régimes fiscaux </a:t>
            </a:r>
            <a:r>
              <a:rPr dirty="0" smtClean="0"/>
              <a:t/>
            </a:r>
            <a:br>
              <a:rPr dirty="0" smtClean="0"/>
            </a:b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39</a:t>
            </a:fld>
            <a:endParaRPr lang="fr-FR" dirty="0"/>
          </a:p>
        </p:txBody>
      </p:sp>
      <p:graphicFrame>
        <p:nvGraphicFramePr>
          <p:cNvPr id="17" name="Tableau 16"/>
          <p:cNvGraphicFramePr>
            <a:graphicFrameLocks noGrp="1"/>
          </p:cNvGraphicFramePr>
          <p:nvPr>
            <p:extLst>
              <p:ext uri="{D42A27DB-BD31-4B8C-83A1-F6EECF244321}">
                <p14:modId xmlns:p14="http://schemas.microsoft.com/office/powerpoint/2010/main" val="3412476564"/>
              </p:ext>
            </p:extLst>
          </p:nvPr>
        </p:nvGraphicFramePr>
        <p:xfrm>
          <a:off x="140676" y="1139997"/>
          <a:ext cx="9003324" cy="5220600"/>
        </p:xfrm>
        <a:graphic>
          <a:graphicData uri="http://schemas.openxmlformats.org/drawingml/2006/table">
            <a:tbl>
              <a:tblPr firstRow="1" firstCol="1" bandRow="1">
                <a:tableStyleId>{21E4AEA4-8DFA-4A89-87EB-49C32662AFE0}</a:tableStyleId>
              </a:tblPr>
              <a:tblGrid>
                <a:gridCol w="1457011"/>
                <a:gridCol w="3053746"/>
                <a:gridCol w="2311801"/>
                <a:gridCol w="2180766"/>
              </a:tblGrid>
              <a:tr h="202915">
                <a:tc>
                  <a:txBody>
                    <a:bodyPr/>
                    <a:lstStyle/>
                    <a:p>
                      <a:pPr algn="l">
                        <a:lnSpc>
                          <a:spcPct val="115000"/>
                        </a:lnSpc>
                        <a:spcAft>
                          <a:spcPts val="0"/>
                        </a:spcAft>
                      </a:pPr>
                      <a:r>
                        <a:rPr lang="fr-FR" sz="1400" dirty="0">
                          <a:effectLst/>
                        </a:rPr>
                        <a:t> </a:t>
                      </a:r>
                      <a:endParaRPr lang="fr-FR" sz="1400"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fr-FR" sz="1400" dirty="0" smtClean="0">
                          <a:effectLst/>
                        </a:rPr>
                        <a:t>MICRO </a:t>
                      </a:r>
                      <a:r>
                        <a:rPr lang="fr-FR" sz="1400" dirty="0">
                          <a:effectLst/>
                        </a:rPr>
                        <a:t>ENTREPRISE</a:t>
                      </a:r>
                      <a:endParaRPr lang="fr-FR" sz="1400" b="1"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fr-FR" sz="1400" dirty="0">
                          <a:effectLst/>
                        </a:rPr>
                        <a:t>REEL SIMPLIFIE</a:t>
                      </a:r>
                      <a:endParaRPr lang="fr-FR" sz="1400" b="1" dirty="0">
                        <a:solidFill>
                          <a:schemeClr val="tx1"/>
                        </a:solidFill>
                        <a:effectLst/>
                        <a:latin typeface="Calibri"/>
                        <a:ea typeface="Calibri"/>
                        <a:cs typeface="Times New Roman"/>
                      </a:endParaRPr>
                    </a:p>
                  </a:txBody>
                  <a:tcPr marL="51936" marR="51936" marT="0" marB="0" anchor="ctr"/>
                </a:tc>
                <a:tc>
                  <a:txBody>
                    <a:bodyPr/>
                    <a:lstStyle/>
                    <a:p>
                      <a:pPr algn="ctr">
                        <a:lnSpc>
                          <a:spcPct val="115000"/>
                        </a:lnSpc>
                        <a:spcAft>
                          <a:spcPts val="0"/>
                        </a:spcAft>
                      </a:pPr>
                      <a:r>
                        <a:rPr lang="fr-FR" sz="1400" dirty="0">
                          <a:effectLst/>
                        </a:rPr>
                        <a:t>REEL NORMAL</a:t>
                      </a:r>
                      <a:endParaRPr lang="fr-FR" sz="1400" b="1" dirty="0">
                        <a:solidFill>
                          <a:schemeClr val="tx1"/>
                        </a:solidFill>
                        <a:effectLst/>
                        <a:latin typeface="Calibri"/>
                        <a:ea typeface="Calibri"/>
                        <a:cs typeface="Times New Roman"/>
                      </a:endParaRPr>
                    </a:p>
                  </a:txBody>
                  <a:tcPr marL="51936" marR="51936" marT="0" marB="0" anchor="ctr"/>
                </a:tc>
              </a:tr>
              <a:tr h="811661">
                <a:tc>
                  <a:txBody>
                    <a:bodyPr/>
                    <a:lstStyle/>
                    <a:p>
                      <a:pPr marL="0" algn="l" defTabSz="457200" rtl="0" eaLnBrk="1" latinLnBrk="0" hangingPunct="1">
                        <a:lnSpc>
                          <a:spcPct val="115000"/>
                        </a:lnSpc>
                        <a:spcAft>
                          <a:spcPts val="0"/>
                        </a:spcAft>
                      </a:pPr>
                      <a:r>
                        <a:rPr lang="fr-FR" sz="1400" b="1" kern="1200" dirty="0">
                          <a:solidFill>
                            <a:schemeClr val="lt1"/>
                          </a:solidFill>
                          <a:effectLst/>
                          <a:latin typeface="+mn-lt"/>
                          <a:ea typeface="+mn-ea"/>
                          <a:cs typeface="+mn-cs"/>
                        </a:rPr>
                        <a:t>Conditions de chiffre d’affaires</a:t>
                      </a:r>
                    </a:p>
                  </a:txBody>
                  <a:tcPr marL="51936" marR="51936" marT="0" marB="0" anchor="ctr"/>
                </a:tc>
                <a:tc>
                  <a:txBody>
                    <a:bodyPr/>
                    <a:lstStyle/>
                    <a:p>
                      <a:pPr marL="0" algn="l" defTabSz="457200" rtl="0" eaLnBrk="1" latinLnBrk="0" hangingPunct="1">
                        <a:lnSpc>
                          <a:spcPct val="115000"/>
                        </a:lnSpc>
                        <a:spcAft>
                          <a:spcPts val="0"/>
                        </a:spcAft>
                      </a:pPr>
                      <a:r>
                        <a:rPr lang="fr-FR" sz="1400" b="0" kern="1200" dirty="0">
                          <a:solidFill>
                            <a:schemeClr val="tx1"/>
                          </a:solidFill>
                          <a:effectLst/>
                          <a:latin typeface="+mn-lt"/>
                          <a:ea typeface="+mn-ea"/>
                          <a:cs typeface="+mn-cs"/>
                        </a:rPr>
                        <a:t>Prestations Services : </a:t>
                      </a:r>
                      <a:r>
                        <a:rPr lang="fr-FR" sz="1400" b="0" kern="1200" dirty="0" smtClean="0">
                          <a:solidFill>
                            <a:schemeClr val="tx1"/>
                          </a:solidFill>
                          <a:effectLst/>
                          <a:latin typeface="+mn-lt"/>
                          <a:ea typeface="+mn-ea"/>
                          <a:cs typeface="+mn-cs"/>
                        </a:rPr>
                        <a:t>&lt; ou = 70</a:t>
                      </a:r>
                      <a:r>
                        <a:rPr lang="fr-FR" sz="1400" b="0" kern="1200" baseline="0" dirty="0" smtClean="0">
                          <a:solidFill>
                            <a:schemeClr val="tx1"/>
                          </a:solidFill>
                          <a:effectLst/>
                          <a:latin typeface="+mn-lt"/>
                          <a:ea typeface="+mn-ea"/>
                          <a:cs typeface="+mn-cs"/>
                        </a:rPr>
                        <a:t> 00</a:t>
                      </a:r>
                      <a:r>
                        <a:rPr lang="fr-FR" sz="1400" b="0" kern="1200" dirty="0" smtClean="0">
                          <a:solidFill>
                            <a:schemeClr val="tx1"/>
                          </a:solidFill>
                          <a:effectLst/>
                          <a:latin typeface="+mn-lt"/>
                          <a:ea typeface="+mn-ea"/>
                          <a:cs typeface="+mn-cs"/>
                        </a:rPr>
                        <a:t> </a:t>
                      </a:r>
                      <a:r>
                        <a:rPr lang="fr-FR" sz="1400" b="0" kern="1200" dirty="0">
                          <a:solidFill>
                            <a:schemeClr val="tx1"/>
                          </a:solidFill>
                          <a:effectLst/>
                          <a:latin typeface="+mn-lt"/>
                          <a:ea typeface="+mn-ea"/>
                          <a:cs typeface="+mn-cs"/>
                        </a:rPr>
                        <a:t>€</a:t>
                      </a:r>
                    </a:p>
                    <a:p>
                      <a:pPr marL="0" algn="l" defTabSz="457200" rtl="0" eaLnBrk="1" latinLnBrk="0" hangingPunct="1">
                        <a:lnSpc>
                          <a:spcPct val="115000"/>
                        </a:lnSpc>
                        <a:spcAft>
                          <a:spcPts val="0"/>
                        </a:spcAft>
                      </a:pPr>
                      <a:r>
                        <a:rPr lang="fr-FR" sz="1400" b="0" kern="1200" dirty="0">
                          <a:solidFill>
                            <a:schemeClr val="tx1"/>
                          </a:solidFill>
                          <a:effectLst/>
                          <a:latin typeface="+mn-lt"/>
                          <a:ea typeface="+mn-ea"/>
                          <a:cs typeface="+mn-cs"/>
                        </a:rPr>
                        <a:t>Vente fabrication : </a:t>
                      </a:r>
                      <a:r>
                        <a:rPr lang="fr-FR" sz="1400" b="0" kern="1200" dirty="0" smtClean="0">
                          <a:solidFill>
                            <a:schemeClr val="tx1"/>
                          </a:solidFill>
                          <a:effectLst/>
                          <a:latin typeface="+mn-lt"/>
                          <a:ea typeface="+mn-ea"/>
                          <a:cs typeface="+mn-cs"/>
                        </a:rPr>
                        <a:t>&lt; ou =  170 000 €</a:t>
                      </a:r>
                      <a:endParaRPr lang="fr-FR" sz="1400" b="0" kern="1200" dirty="0">
                        <a:solidFill>
                          <a:schemeClr val="tx1"/>
                        </a:solidFill>
                        <a:effectLst/>
                        <a:latin typeface="+mn-lt"/>
                        <a:ea typeface="+mn-ea"/>
                        <a:cs typeface="+mn-cs"/>
                      </a:endParaRP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Prestations Services : </a:t>
                      </a:r>
                      <a:endParaRPr lang="fr-FR" sz="1400" b="0" kern="1200" dirty="0" smtClean="0">
                        <a:solidFill>
                          <a:schemeClr val="tx1"/>
                        </a:solidFill>
                        <a:effectLst/>
                        <a:latin typeface="+mn-lt"/>
                        <a:ea typeface="+mn-ea"/>
                        <a:cs typeface="+mn-cs"/>
                      </a:endParaRPr>
                    </a:p>
                    <a:p>
                      <a:pPr algn="l">
                        <a:lnSpc>
                          <a:spcPct val="115000"/>
                        </a:lnSpc>
                        <a:spcAft>
                          <a:spcPts val="0"/>
                        </a:spcAft>
                      </a:pPr>
                      <a:r>
                        <a:rPr lang="fr-FR" sz="1400" b="0" kern="1200" dirty="0" smtClean="0">
                          <a:solidFill>
                            <a:schemeClr val="tx1"/>
                          </a:solidFill>
                          <a:effectLst/>
                          <a:latin typeface="+mn-lt"/>
                          <a:ea typeface="+mn-ea"/>
                          <a:cs typeface="+mn-cs"/>
                        </a:rPr>
                        <a:t>&lt; 238</a:t>
                      </a:r>
                      <a:r>
                        <a:rPr lang="fr-FR" sz="1400" b="0" kern="1200" dirty="0">
                          <a:solidFill>
                            <a:schemeClr val="tx1"/>
                          </a:solidFill>
                          <a:effectLst/>
                          <a:latin typeface="+mn-lt"/>
                          <a:ea typeface="+mn-ea"/>
                          <a:cs typeface="+mn-cs"/>
                        </a:rPr>
                        <a:t> 000 €</a:t>
                      </a:r>
                    </a:p>
                    <a:p>
                      <a:pPr algn="l">
                        <a:lnSpc>
                          <a:spcPct val="115000"/>
                        </a:lnSpc>
                        <a:spcAft>
                          <a:spcPts val="0"/>
                        </a:spcAft>
                      </a:pPr>
                      <a:r>
                        <a:rPr lang="fr-FR" sz="1400" b="0" kern="1200" dirty="0">
                          <a:solidFill>
                            <a:schemeClr val="tx1"/>
                          </a:solidFill>
                          <a:effectLst/>
                          <a:latin typeface="+mn-lt"/>
                          <a:ea typeface="+mn-ea"/>
                          <a:cs typeface="+mn-cs"/>
                        </a:rPr>
                        <a:t>Vente fabrication : </a:t>
                      </a:r>
                      <a:endParaRPr lang="fr-FR" sz="1400" b="0" kern="1200" dirty="0" smtClean="0">
                        <a:solidFill>
                          <a:schemeClr val="tx1"/>
                        </a:solidFill>
                        <a:effectLst/>
                        <a:latin typeface="+mn-lt"/>
                        <a:ea typeface="+mn-ea"/>
                        <a:cs typeface="+mn-cs"/>
                      </a:endParaRPr>
                    </a:p>
                    <a:p>
                      <a:pPr algn="l">
                        <a:lnSpc>
                          <a:spcPct val="115000"/>
                        </a:lnSpc>
                        <a:spcAft>
                          <a:spcPts val="0"/>
                        </a:spcAft>
                      </a:pPr>
                      <a:r>
                        <a:rPr lang="fr-FR" sz="1400" b="0" kern="1200" dirty="0" smtClean="0">
                          <a:solidFill>
                            <a:schemeClr val="tx1"/>
                          </a:solidFill>
                          <a:effectLst/>
                          <a:latin typeface="+mn-lt"/>
                          <a:ea typeface="+mn-ea"/>
                          <a:cs typeface="+mn-cs"/>
                        </a:rPr>
                        <a:t>&lt; 789</a:t>
                      </a:r>
                      <a:r>
                        <a:rPr lang="fr-FR" sz="1400" b="0" kern="1200" dirty="0">
                          <a:solidFill>
                            <a:schemeClr val="tx1"/>
                          </a:solidFill>
                          <a:effectLst/>
                          <a:latin typeface="+mn-lt"/>
                          <a:ea typeface="+mn-ea"/>
                          <a:cs typeface="+mn-cs"/>
                        </a:rPr>
                        <a:t> 000 €</a:t>
                      </a: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Prestations Services : </a:t>
                      </a:r>
                      <a:endParaRPr lang="fr-FR" sz="1400" b="0" kern="1200" dirty="0" smtClean="0">
                        <a:solidFill>
                          <a:schemeClr val="tx1"/>
                        </a:solidFill>
                        <a:effectLst/>
                        <a:latin typeface="+mn-lt"/>
                        <a:ea typeface="+mn-ea"/>
                        <a:cs typeface="+mn-cs"/>
                      </a:endParaRPr>
                    </a:p>
                    <a:p>
                      <a:pPr algn="l">
                        <a:lnSpc>
                          <a:spcPct val="115000"/>
                        </a:lnSpc>
                        <a:spcAft>
                          <a:spcPts val="0"/>
                        </a:spcAft>
                      </a:pPr>
                      <a:r>
                        <a:rPr lang="fr-FR" sz="1400" b="0" kern="1200" dirty="0" smtClean="0">
                          <a:solidFill>
                            <a:schemeClr val="tx1"/>
                          </a:solidFill>
                          <a:effectLst/>
                          <a:latin typeface="+mn-lt"/>
                          <a:ea typeface="+mn-ea"/>
                          <a:cs typeface="+mn-cs"/>
                        </a:rPr>
                        <a:t>&gt; 238</a:t>
                      </a:r>
                      <a:r>
                        <a:rPr lang="fr-FR" sz="1400" b="0" kern="1200" dirty="0">
                          <a:solidFill>
                            <a:schemeClr val="tx1"/>
                          </a:solidFill>
                          <a:effectLst/>
                          <a:latin typeface="+mn-lt"/>
                          <a:ea typeface="+mn-ea"/>
                          <a:cs typeface="+mn-cs"/>
                        </a:rPr>
                        <a:t> 000 €</a:t>
                      </a:r>
                    </a:p>
                    <a:p>
                      <a:pPr algn="l">
                        <a:lnSpc>
                          <a:spcPct val="115000"/>
                        </a:lnSpc>
                        <a:spcAft>
                          <a:spcPts val="0"/>
                        </a:spcAft>
                      </a:pPr>
                      <a:r>
                        <a:rPr lang="fr-FR" sz="1400" b="0" kern="1200" dirty="0">
                          <a:solidFill>
                            <a:schemeClr val="tx1"/>
                          </a:solidFill>
                          <a:effectLst/>
                          <a:latin typeface="+mn-lt"/>
                          <a:ea typeface="+mn-ea"/>
                          <a:cs typeface="+mn-cs"/>
                        </a:rPr>
                        <a:t>Vente fabrication : </a:t>
                      </a:r>
                      <a:r>
                        <a:rPr lang="fr-FR" sz="1400" b="0" kern="1200" dirty="0" smtClean="0">
                          <a:solidFill>
                            <a:schemeClr val="tx1"/>
                          </a:solidFill>
                          <a:effectLst/>
                          <a:latin typeface="+mn-lt"/>
                          <a:ea typeface="+mn-ea"/>
                          <a:cs typeface="+mn-cs"/>
                        </a:rPr>
                        <a:t>                 &gt; 789</a:t>
                      </a:r>
                      <a:r>
                        <a:rPr lang="fr-FR" sz="1400" b="0" kern="1200" dirty="0">
                          <a:solidFill>
                            <a:schemeClr val="tx1"/>
                          </a:solidFill>
                          <a:effectLst/>
                          <a:latin typeface="+mn-lt"/>
                          <a:ea typeface="+mn-ea"/>
                          <a:cs typeface="+mn-cs"/>
                        </a:rPr>
                        <a:t> 000 €</a:t>
                      </a:r>
                    </a:p>
                  </a:txBody>
                  <a:tcPr marL="51936" marR="51936" marT="0" marB="0" anchor="ctr"/>
                </a:tc>
              </a:tr>
              <a:tr h="539978">
                <a:tc>
                  <a:txBody>
                    <a:bodyPr/>
                    <a:lstStyle/>
                    <a:p>
                      <a:pPr marL="0" algn="l" defTabSz="457200" rtl="0" eaLnBrk="1" latinLnBrk="0" hangingPunct="1">
                        <a:lnSpc>
                          <a:spcPct val="115000"/>
                        </a:lnSpc>
                        <a:spcAft>
                          <a:spcPts val="0"/>
                        </a:spcAft>
                      </a:pPr>
                      <a:r>
                        <a:rPr lang="fr-FR" sz="1400" b="1" kern="1200" dirty="0">
                          <a:solidFill>
                            <a:schemeClr val="lt1"/>
                          </a:solidFill>
                          <a:effectLst/>
                          <a:latin typeface="+mn-lt"/>
                          <a:ea typeface="+mn-ea"/>
                          <a:cs typeface="+mn-cs"/>
                        </a:rPr>
                        <a:t>Conditions de formes juridiques</a:t>
                      </a:r>
                    </a:p>
                  </a:txBody>
                  <a:tcPr marL="51936" marR="51936" marT="0" marB="0" anchor="ctr"/>
                </a:tc>
                <a:tc>
                  <a:txBody>
                    <a:bodyPr/>
                    <a:lstStyle/>
                    <a:p>
                      <a:pPr marL="0" algn="l" defTabSz="457200" rtl="0" eaLnBrk="1" latinLnBrk="0" hangingPunct="1">
                        <a:lnSpc>
                          <a:spcPct val="115000"/>
                        </a:lnSpc>
                        <a:spcAft>
                          <a:spcPts val="0"/>
                        </a:spcAft>
                      </a:pPr>
                      <a:r>
                        <a:rPr lang="fr-FR" sz="1400" b="0" kern="1200" dirty="0">
                          <a:solidFill>
                            <a:schemeClr val="tx1"/>
                          </a:solidFill>
                          <a:effectLst/>
                          <a:latin typeface="+mn-lt"/>
                          <a:ea typeface="+mn-ea"/>
                          <a:cs typeface="+mn-cs"/>
                        </a:rPr>
                        <a:t>Entreprise individuelle </a:t>
                      </a:r>
                      <a:r>
                        <a:rPr lang="fr-FR" sz="1400" b="0" kern="1200" dirty="0" smtClean="0">
                          <a:solidFill>
                            <a:schemeClr val="tx1"/>
                          </a:solidFill>
                          <a:effectLst/>
                          <a:latin typeface="+mn-lt"/>
                          <a:ea typeface="+mn-ea"/>
                          <a:cs typeface="+mn-cs"/>
                        </a:rPr>
                        <a:t>et</a:t>
                      </a:r>
                      <a:r>
                        <a:rPr lang="fr-FR" sz="1400" b="0" kern="1200" baseline="0" dirty="0" smtClean="0">
                          <a:solidFill>
                            <a:schemeClr val="tx1"/>
                          </a:solidFill>
                          <a:effectLst/>
                          <a:latin typeface="+mn-lt"/>
                          <a:ea typeface="+mn-ea"/>
                          <a:cs typeface="+mn-cs"/>
                        </a:rPr>
                        <a:t> EURL sur option</a:t>
                      </a:r>
                      <a:endParaRPr lang="fr-FR" sz="1400" b="0" kern="1200" dirty="0">
                        <a:solidFill>
                          <a:schemeClr val="tx1"/>
                        </a:solidFill>
                        <a:effectLst/>
                        <a:latin typeface="+mn-lt"/>
                        <a:ea typeface="+mn-ea"/>
                        <a:cs typeface="+mn-cs"/>
                      </a:endParaRPr>
                    </a:p>
                  </a:txBody>
                  <a:tcPr marL="51936" marR="51936" marT="0" marB="0" anchor="ctr"/>
                </a:tc>
                <a:tc>
                  <a:txBody>
                    <a:bodyPr/>
                    <a:lstStyle/>
                    <a:p>
                      <a:pPr algn="ctr">
                        <a:lnSpc>
                          <a:spcPct val="115000"/>
                        </a:lnSpc>
                        <a:spcAft>
                          <a:spcPts val="0"/>
                        </a:spcAft>
                      </a:pPr>
                      <a:r>
                        <a:rPr lang="fr-FR" sz="1400" b="0" kern="1200" dirty="0" smtClean="0">
                          <a:solidFill>
                            <a:schemeClr val="tx1"/>
                          </a:solidFill>
                          <a:effectLst/>
                          <a:latin typeface="+mn-lt"/>
                          <a:ea typeface="+mn-ea"/>
                          <a:cs typeface="+mn-cs"/>
                        </a:rPr>
                        <a:t>EI EIRL EURL SARL </a:t>
                      </a:r>
                    </a:p>
                    <a:p>
                      <a:pPr algn="ctr">
                        <a:lnSpc>
                          <a:spcPct val="115000"/>
                        </a:lnSpc>
                        <a:spcAft>
                          <a:spcPts val="0"/>
                        </a:spcAft>
                      </a:pPr>
                      <a:r>
                        <a:rPr lang="fr-FR" sz="1400" b="0" kern="1200" dirty="0" smtClean="0">
                          <a:solidFill>
                            <a:schemeClr val="tx1"/>
                          </a:solidFill>
                          <a:effectLst/>
                          <a:latin typeface="+mn-lt"/>
                          <a:ea typeface="+mn-ea"/>
                          <a:cs typeface="+mn-cs"/>
                        </a:rPr>
                        <a:t>SASU SAS SA</a:t>
                      </a:r>
                      <a:endParaRPr lang="fr-FR" sz="1400" b="0" kern="1200" dirty="0">
                        <a:solidFill>
                          <a:schemeClr val="tx1"/>
                        </a:solidFill>
                        <a:effectLst/>
                        <a:latin typeface="+mn-lt"/>
                        <a:ea typeface="+mn-ea"/>
                        <a:cs typeface="+mn-cs"/>
                      </a:endParaRPr>
                    </a:p>
                  </a:txBody>
                  <a:tcPr marL="51936" marR="51936"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kern="1200" dirty="0" smtClean="0">
                          <a:solidFill>
                            <a:schemeClr val="tx1"/>
                          </a:solidFill>
                          <a:effectLst/>
                          <a:latin typeface="+mn-lt"/>
                          <a:ea typeface="+mn-ea"/>
                          <a:cs typeface="+mn-cs"/>
                        </a:rPr>
                        <a:t>EI EIRL EURL SARL </a:t>
                      </a:r>
                    </a:p>
                    <a:p>
                      <a:pPr marL="0" marR="0" indent="0" algn="ctr" defTabSz="914400" rtl="0" eaLnBrk="1" fontAlgn="auto" latinLnBrk="0" hangingPunct="1">
                        <a:lnSpc>
                          <a:spcPct val="115000"/>
                        </a:lnSpc>
                        <a:spcBef>
                          <a:spcPts val="0"/>
                        </a:spcBef>
                        <a:spcAft>
                          <a:spcPts val="0"/>
                        </a:spcAft>
                        <a:buClrTx/>
                        <a:buSzTx/>
                        <a:buFontTx/>
                        <a:buNone/>
                        <a:tabLst/>
                        <a:defRPr/>
                      </a:pPr>
                      <a:r>
                        <a:rPr lang="fr-FR" sz="1400" b="0" kern="1200" dirty="0" smtClean="0">
                          <a:solidFill>
                            <a:schemeClr val="tx1"/>
                          </a:solidFill>
                          <a:effectLst/>
                          <a:latin typeface="+mn-lt"/>
                          <a:ea typeface="+mn-ea"/>
                          <a:cs typeface="+mn-cs"/>
                        </a:rPr>
                        <a:t>SASU SAS SA</a:t>
                      </a:r>
                    </a:p>
                  </a:txBody>
                  <a:tcPr marL="51936" marR="51936" marT="0" marB="0" anchor="ctr"/>
                </a:tc>
              </a:tr>
              <a:tr h="811661">
                <a:tc>
                  <a:txBody>
                    <a:bodyPr/>
                    <a:lstStyle/>
                    <a:p>
                      <a:pPr algn="l">
                        <a:lnSpc>
                          <a:spcPct val="115000"/>
                        </a:lnSpc>
                        <a:spcAft>
                          <a:spcPts val="0"/>
                        </a:spcAft>
                      </a:pPr>
                      <a:r>
                        <a:rPr lang="fr-FR" sz="1400" b="1" kern="1200" dirty="0">
                          <a:solidFill>
                            <a:schemeClr val="lt1"/>
                          </a:solidFill>
                          <a:effectLst/>
                          <a:latin typeface="+mn-lt"/>
                          <a:ea typeface="+mn-ea"/>
                          <a:cs typeface="+mn-cs"/>
                        </a:rPr>
                        <a:t>Calcul du Bénéfice</a:t>
                      </a: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Forfait Prestations Services : </a:t>
                      </a:r>
                      <a:endParaRPr lang="fr-FR" sz="1400" b="0" kern="1200" dirty="0" smtClean="0">
                        <a:solidFill>
                          <a:schemeClr val="tx1"/>
                        </a:solidFill>
                        <a:effectLst/>
                        <a:latin typeface="+mn-lt"/>
                        <a:ea typeface="+mn-ea"/>
                        <a:cs typeface="+mn-cs"/>
                      </a:endParaRPr>
                    </a:p>
                    <a:p>
                      <a:pPr algn="l">
                        <a:lnSpc>
                          <a:spcPct val="115000"/>
                        </a:lnSpc>
                        <a:spcAft>
                          <a:spcPts val="0"/>
                        </a:spcAft>
                      </a:pPr>
                      <a:r>
                        <a:rPr lang="fr-FR" sz="1400" b="0" kern="1200" dirty="0" smtClean="0">
                          <a:solidFill>
                            <a:schemeClr val="tx1"/>
                          </a:solidFill>
                          <a:effectLst/>
                          <a:latin typeface="+mn-lt"/>
                          <a:ea typeface="+mn-ea"/>
                          <a:cs typeface="+mn-cs"/>
                        </a:rPr>
                        <a:t>50 </a:t>
                      </a:r>
                      <a:r>
                        <a:rPr lang="fr-FR" sz="1400" b="0" kern="1200" dirty="0">
                          <a:solidFill>
                            <a:schemeClr val="tx1"/>
                          </a:solidFill>
                          <a:effectLst/>
                          <a:latin typeface="+mn-lt"/>
                          <a:ea typeface="+mn-ea"/>
                          <a:cs typeface="+mn-cs"/>
                        </a:rPr>
                        <a:t>% du CA déclaré</a:t>
                      </a:r>
                    </a:p>
                    <a:p>
                      <a:pPr algn="l">
                        <a:lnSpc>
                          <a:spcPct val="115000"/>
                        </a:lnSpc>
                        <a:spcAft>
                          <a:spcPts val="0"/>
                        </a:spcAft>
                      </a:pPr>
                      <a:r>
                        <a:rPr lang="fr-FR" sz="1400" b="0" kern="1200" dirty="0">
                          <a:solidFill>
                            <a:schemeClr val="tx1"/>
                          </a:solidFill>
                          <a:effectLst/>
                          <a:latin typeface="+mn-lt"/>
                          <a:ea typeface="+mn-ea"/>
                          <a:cs typeface="+mn-cs"/>
                        </a:rPr>
                        <a:t>Forfait vente fabrication : </a:t>
                      </a:r>
                      <a:endParaRPr lang="fr-FR" sz="1400" b="0" kern="1200" dirty="0" smtClean="0">
                        <a:solidFill>
                          <a:schemeClr val="tx1"/>
                        </a:solidFill>
                        <a:effectLst/>
                        <a:latin typeface="+mn-lt"/>
                        <a:ea typeface="+mn-ea"/>
                        <a:cs typeface="+mn-cs"/>
                      </a:endParaRPr>
                    </a:p>
                    <a:p>
                      <a:pPr algn="l">
                        <a:lnSpc>
                          <a:spcPct val="115000"/>
                        </a:lnSpc>
                        <a:spcAft>
                          <a:spcPts val="0"/>
                        </a:spcAft>
                      </a:pPr>
                      <a:r>
                        <a:rPr lang="fr-FR" sz="1400" b="0" kern="1200" dirty="0" smtClean="0">
                          <a:solidFill>
                            <a:schemeClr val="tx1"/>
                          </a:solidFill>
                          <a:effectLst/>
                          <a:latin typeface="+mn-lt"/>
                          <a:ea typeface="+mn-ea"/>
                          <a:cs typeface="+mn-cs"/>
                        </a:rPr>
                        <a:t>29 </a:t>
                      </a:r>
                      <a:r>
                        <a:rPr lang="fr-FR" sz="1400" b="0" kern="1200" dirty="0">
                          <a:solidFill>
                            <a:schemeClr val="tx1"/>
                          </a:solidFill>
                          <a:effectLst/>
                          <a:latin typeface="+mn-lt"/>
                          <a:ea typeface="+mn-ea"/>
                          <a:cs typeface="+mn-cs"/>
                        </a:rPr>
                        <a:t>% du CA déclaré</a:t>
                      </a:r>
                    </a:p>
                  </a:txBody>
                  <a:tcPr marL="51936" marR="51936" marT="0" marB="0" anchor="ctr"/>
                </a:tc>
                <a:tc>
                  <a:txBody>
                    <a:bodyPr/>
                    <a:lstStyle/>
                    <a:p>
                      <a:pPr algn="ctr">
                        <a:lnSpc>
                          <a:spcPct val="115000"/>
                        </a:lnSpc>
                        <a:spcAft>
                          <a:spcPts val="0"/>
                        </a:spcAft>
                      </a:pPr>
                      <a:r>
                        <a:rPr lang="fr-FR" sz="1400" b="0" kern="1200" dirty="0">
                          <a:solidFill>
                            <a:schemeClr val="tx1"/>
                          </a:solidFill>
                          <a:effectLst/>
                          <a:latin typeface="+mn-lt"/>
                          <a:ea typeface="+mn-ea"/>
                          <a:cs typeface="+mn-cs"/>
                        </a:rPr>
                        <a:t>BENEFICE REEL </a:t>
                      </a:r>
                      <a:endParaRPr lang="fr-FR" sz="1400" b="0" kern="1200" dirty="0" smtClean="0">
                        <a:solidFill>
                          <a:schemeClr val="tx1"/>
                        </a:solidFill>
                        <a:effectLst/>
                        <a:latin typeface="+mn-lt"/>
                        <a:ea typeface="+mn-ea"/>
                        <a:cs typeface="+mn-cs"/>
                      </a:endParaRPr>
                    </a:p>
                    <a:p>
                      <a:pPr algn="ctr">
                        <a:lnSpc>
                          <a:spcPct val="115000"/>
                        </a:lnSpc>
                        <a:spcAft>
                          <a:spcPts val="0"/>
                        </a:spcAft>
                      </a:pPr>
                      <a:r>
                        <a:rPr lang="fr-FR" sz="1400" b="0" kern="1200" dirty="0" smtClean="0">
                          <a:solidFill>
                            <a:schemeClr val="tx1"/>
                          </a:solidFill>
                          <a:effectLst/>
                          <a:latin typeface="+mn-lt"/>
                          <a:ea typeface="+mn-ea"/>
                          <a:cs typeface="+mn-cs"/>
                        </a:rPr>
                        <a:t>= </a:t>
                      </a:r>
                    </a:p>
                    <a:p>
                      <a:pPr algn="ctr">
                        <a:lnSpc>
                          <a:spcPct val="115000"/>
                        </a:lnSpc>
                        <a:spcAft>
                          <a:spcPts val="0"/>
                        </a:spcAft>
                      </a:pPr>
                      <a:r>
                        <a:rPr lang="fr-FR" sz="1400" b="0" kern="1200" dirty="0" smtClean="0">
                          <a:solidFill>
                            <a:schemeClr val="tx1"/>
                          </a:solidFill>
                          <a:effectLst/>
                          <a:latin typeface="+mn-lt"/>
                          <a:ea typeface="+mn-ea"/>
                          <a:cs typeface="+mn-cs"/>
                        </a:rPr>
                        <a:t>PRODUITS – </a:t>
                      </a:r>
                      <a:r>
                        <a:rPr lang="fr-FR" sz="1400" b="0" kern="1200" dirty="0">
                          <a:solidFill>
                            <a:schemeClr val="tx1"/>
                          </a:solidFill>
                          <a:effectLst/>
                          <a:latin typeface="+mn-lt"/>
                          <a:ea typeface="+mn-ea"/>
                          <a:cs typeface="+mn-cs"/>
                        </a:rPr>
                        <a:t>CHARGES</a:t>
                      </a:r>
                    </a:p>
                  </a:txBody>
                  <a:tcPr marL="51936" marR="51936" marT="0" marB="0" anchor="ctr"/>
                </a:tc>
                <a:tc>
                  <a:txBody>
                    <a:bodyPr/>
                    <a:lstStyle/>
                    <a:p>
                      <a:pPr algn="ctr">
                        <a:lnSpc>
                          <a:spcPct val="115000"/>
                        </a:lnSpc>
                        <a:spcAft>
                          <a:spcPts val="0"/>
                        </a:spcAft>
                      </a:pPr>
                      <a:r>
                        <a:rPr lang="fr-FR" sz="1400" b="0" kern="1200" dirty="0">
                          <a:solidFill>
                            <a:schemeClr val="tx1"/>
                          </a:solidFill>
                          <a:effectLst/>
                          <a:latin typeface="+mn-lt"/>
                          <a:ea typeface="+mn-ea"/>
                          <a:cs typeface="+mn-cs"/>
                        </a:rPr>
                        <a:t>BENEFICE REEL </a:t>
                      </a:r>
                      <a:endParaRPr lang="fr-FR" sz="1400" b="0" kern="1200" dirty="0" smtClean="0">
                        <a:solidFill>
                          <a:schemeClr val="tx1"/>
                        </a:solidFill>
                        <a:effectLst/>
                        <a:latin typeface="+mn-lt"/>
                        <a:ea typeface="+mn-ea"/>
                        <a:cs typeface="+mn-cs"/>
                      </a:endParaRPr>
                    </a:p>
                    <a:p>
                      <a:pPr algn="ctr">
                        <a:lnSpc>
                          <a:spcPct val="115000"/>
                        </a:lnSpc>
                        <a:spcAft>
                          <a:spcPts val="0"/>
                        </a:spcAft>
                      </a:pPr>
                      <a:r>
                        <a:rPr lang="fr-FR" sz="1400" b="0" kern="1200" dirty="0" smtClean="0">
                          <a:solidFill>
                            <a:schemeClr val="tx1"/>
                          </a:solidFill>
                          <a:effectLst/>
                          <a:latin typeface="+mn-lt"/>
                          <a:ea typeface="+mn-ea"/>
                          <a:cs typeface="+mn-cs"/>
                        </a:rPr>
                        <a:t>= </a:t>
                      </a:r>
                    </a:p>
                    <a:p>
                      <a:pPr algn="ctr">
                        <a:lnSpc>
                          <a:spcPct val="115000"/>
                        </a:lnSpc>
                        <a:spcAft>
                          <a:spcPts val="0"/>
                        </a:spcAft>
                      </a:pPr>
                      <a:r>
                        <a:rPr lang="fr-FR" sz="1400" b="0" kern="1200" dirty="0" smtClean="0">
                          <a:solidFill>
                            <a:schemeClr val="tx1"/>
                          </a:solidFill>
                          <a:effectLst/>
                          <a:latin typeface="+mn-lt"/>
                          <a:ea typeface="+mn-ea"/>
                          <a:cs typeface="+mn-cs"/>
                        </a:rPr>
                        <a:t>PRODUITS – </a:t>
                      </a:r>
                      <a:r>
                        <a:rPr lang="fr-FR" sz="1400" b="0" kern="1200" dirty="0">
                          <a:solidFill>
                            <a:schemeClr val="tx1"/>
                          </a:solidFill>
                          <a:effectLst/>
                          <a:latin typeface="+mn-lt"/>
                          <a:ea typeface="+mn-ea"/>
                          <a:cs typeface="+mn-cs"/>
                        </a:rPr>
                        <a:t>CHARGES</a:t>
                      </a:r>
                    </a:p>
                  </a:txBody>
                  <a:tcPr marL="51936" marR="51936" marT="0" marB="0" anchor="ctr"/>
                </a:tc>
              </a:tr>
              <a:tr h="1217491">
                <a:tc>
                  <a:txBody>
                    <a:bodyPr/>
                    <a:lstStyle/>
                    <a:p>
                      <a:pPr algn="l">
                        <a:lnSpc>
                          <a:spcPct val="115000"/>
                        </a:lnSpc>
                        <a:spcAft>
                          <a:spcPts val="0"/>
                        </a:spcAft>
                      </a:pPr>
                      <a:r>
                        <a:rPr lang="fr-FR" sz="1400" b="1" kern="1200" dirty="0">
                          <a:solidFill>
                            <a:schemeClr val="lt1"/>
                          </a:solidFill>
                          <a:effectLst/>
                          <a:latin typeface="+mn-lt"/>
                          <a:ea typeface="+mn-ea"/>
                          <a:cs typeface="+mn-cs"/>
                        </a:rPr>
                        <a:t>TVA</a:t>
                      </a:r>
                    </a:p>
                  </a:txBody>
                  <a:tcPr marL="51936" marR="51936" marT="0" marB="0" anchor="ct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fr-FR" sz="1400" b="0" kern="1200" dirty="0">
                          <a:solidFill>
                            <a:schemeClr val="tx1"/>
                          </a:solidFill>
                          <a:effectLst/>
                          <a:latin typeface="+mn-lt"/>
                          <a:ea typeface="+mn-ea"/>
                          <a:cs typeface="+mn-cs"/>
                        </a:rPr>
                        <a:t>« TVA non applicable, Art. 293B du code général des Impôts </a:t>
                      </a:r>
                      <a:r>
                        <a:rPr lang="fr-FR" sz="1400" b="0" kern="1200" dirty="0" smtClean="0">
                          <a:solidFill>
                            <a:schemeClr val="tx1"/>
                          </a:solidFill>
                          <a:effectLst/>
                          <a:latin typeface="+mn-lt"/>
                          <a:ea typeface="+mn-ea"/>
                          <a:cs typeface="+mn-cs"/>
                        </a:rPr>
                        <a:t>» si CA &lt; à 33 200 (prestation)</a:t>
                      </a:r>
                      <a:r>
                        <a:rPr lang="fr-FR" sz="1400" b="0" kern="1200" baseline="0" dirty="0" smtClean="0">
                          <a:solidFill>
                            <a:schemeClr val="tx1"/>
                          </a:solidFill>
                          <a:effectLst/>
                          <a:latin typeface="+mn-lt"/>
                          <a:ea typeface="+mn-ea"/>
                          <a:cs typeface="+mn-cs"/>
                        </a:rPr>
                        <a:t> </a:t>
                      </a:r>
                      <a:r>
                        <a:rPr lang="fr-FR" sz="1400" b="0" kern="1200" dirty="0" smtClean="0">
                          <a:solidFill>
                            <a:schemeClr val="tx1"/>
                          </a:solidFill>
                          <a:effectLst/>
                          <a:latin typeface="+mn-lt"/>
                          <a:ea typeface="+mn-ea"/>
                          <a:cs typeface="+mn-cs"/>
                        </a:rPr>
                        <a:t> ou à  82 800 euros (achat revente)</a:t>
                      </a:r>
                    </a:p>
                    <a:p>
                      <a:pPr algn="l">
                        <a:lnSpc>
                          <a:spcPct val="115000"/>
                        </a:lnSpc>
                        <a:spcAft>
                          <a:spcPts val="0"/>
                        </a:spcAft>
                      </a:pPr>
                      <a:endParaRPr lang="fr-FR" sz="1400" b="0" kern="1200" dirty="0">
                        <a:solidFill>
                          <a:schemeClr val="tx1"/>
                        </a:solidFill>
                        <a:effectLst/>
                        <a:latin typeface="+mn-lt"/>
                        <a:ea typeface="+mn-ea"/>
                        <a:cs typeface="+mn-cs"/>
                      </a:endParaRP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Acomptes trimestriels sur base N-1 + déclaration annuelle récapitulative</a:t>
                      </a:r>
                    </a:p>
                    <a:p>
                      <a:pPr algn="l">
                        <a:lnSpc>
                          <a:spcPct val="115000"/>
                        </a:lnSpc>
                        <a:spcAft>
                          <a:spcPts val="0"/>
                        </a:spcAft>
                      </a:pPr>
                      <a:r>
                        <a:rPr lang="fr-FR" sz="1400" b="0" kern="1200" dirty="0">
                          <a:solidFill>
                            <a:schemeClr val="tx1"/>
                          </a:solidFill>
                          <a:effectLst/>
                          <a:latin typeface="+mn-lt"/>
                          <a:ea typeface="+mn-ea"/>
                          <a:cs typeface="+mn-cs"/>
                        </a:rPr>
                        <a:t> </a:t>
                      </a:r>
                    </a:p>
                    <a:p>
                      <a:pPr algn="l">
                        <a:lnSpc>
                          <a:spcPct val="115000"/>
                        </a:lnSpc>
                        <a:spcAft>
                          <a:spcPts val="0"/>
                        </a:spcAft>
                      </a:pPr>
                      <a:r>
                        <a:rPr lang="fr-FR" sz="1400" b="0" kern="1200" dirty="0">
                          <a:solidFill>
                            <a:schemeClr val="tx1"/>
                          </a:solidFill>
                          <a:effectLst/>
                          <a:latin typeface="+mn-lt"/>
                          <a:ea typeface="+mn-ea"/>
                          <a:cs typeface="+mn-cs"/>
                        </a:rPr>
                        <a:t>Option possible pour TVA au réel normal</a:t>
                      </a: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 </a:t>
                      </a:r>
                      <a:r>
                        <a:rPr lang="fr-FR" sz="1400" b="0" kern="1200" dirty="0" smtClean="0">
                          <a:solidFill>
                            <a:schemeClr val="tx1"/>
                          </a:solidFill>
                          <a:effectLst/>
                          <a:latin typeface="+mn-lt"/>
                          <a:ea typeface="+mn-ea"/>
                          <a:cs typeface="+mn-cs"/>
                        </a:rPr>
                        <a:t>TVA déclarée</a:t>
                      </a:r>
                      <a:r>
                        <a:rPr lang="fr-FR" sz="1400" b="0" kern="1200" baseline="0" dirty="0" smtClean="0">
                          <a:solidFill>
                            <a:schemeClr val="tx1"/>
                          </a:solidFill>
                          <a:effectLst/>
                          <a:latin typeface="+mn-lt"/>
                          <a:ea typeface="+mn-ea"/>
                          <a:cs typeface="+mn-cs"/>
                        </a:rPr>
                        <a:t> </a:t>
                      </a:r>
                      <a:r>
                        <a:rPr lang="fr-FR" sz="1400" b="0" kern="1200" dirty="0" smtClean="0">
                          <a:solidFill>
                            <a:schemeClr val="tx1"/>
                          </a:solidFill>
                          <a:effectLst/>
                          <a:latin typeface="+mn-lt"/>
                          <a:ea typeface="+mn-ea"/>
                          <a:cs typeface="+mn-cs"/>
                        </a:rPr>
                        <a:t>mensuellement</a:t>
                      </a:r>
                      <a:endParaRPr lang="fr-FR" sz="1400" b="0" kern="1200" dirty="0">
                        <a:solidFill>
                          <a:schemeClr val="tx1"/>
                        </a:solidFill>
                        <a:effectLst/>
                        <a:latin typeface="+mn-lt"/>
                        <a:ea typeface="+mn-ea"/>
                        <a:cs typeface="+mn-cs"/>
                      </a:endParaRPr>
                    </a:p>
                  </a:txBody>
                  <a:tcPr marL="51936" marR="51936" marT="0" marB="0" anchor="ctr"/>
                </a:tc>
              </a:tr>
              <a:tr h="1014576">
                <a:tc>
                  <a:txBody>
                    <a:bodyPr/>
                    <a:lstStyle/>
                    <a:p>
                      <a:pPr algn="l">
                        <a:lnSpc>
                          <a:spcPct val="115000"/>
                        </a:lnSpc>
                        <a:spcAft>
                          <a:spcPts val="0"/>
                        </a:spcAft>
                      </a:pPr>
                      <a:r>
                        <a:rPr lang="fr-FR" sz="1400" b="1" kern="1200" dirty="0">
                          <a:solidFill>
                            <a:schemeClr val="lt1"/>
                          </a:solidFill>
                          <a:effectLst/>
                          <a:latin typeface="+mn-lt"/>
                          <a:ea typeface="+mn-ea"/>
                          <a:cs typeface="+mn-cs"/>
                        </a:rPr>
                        <a:t>Options possibles</a:t>
                      </a:r>
                    </a:p>
                  </a:txBody>
                  <a:tcPr marL="51936" marR="51936" marT="0" marB="0" anchor="ctr"/>
                </a:tc>
                <a:tc>
                  <a:txBody>
                    <a:bodyPr/>
                    <a:lstStyle/>
                    <a:p>
                      <a:pPr algn="l">
                        <a:lnSpc>
                          <a:spcPct val="115000"/>
                        </a:lnSpc>
                        <a:spcAft>
                          <a:spcPts val="0"/>
                        </a:spcAft>
                      </a:pPr>
                      <a:endParaRPr lang="fr-FR" sz="1400" b="0" kern="1200" dirty="0">
                        <a:solidFill>
                          <a:schemeClr val="tx1"/>
                        </a:solidFill>
                        <a:effectLst/>
                        <a:latin typeface="+mn-lt"/>
                        <a:ea typeface="+mn-ea"/>
                        <a:cs typeface="+mn-cs"/>
                      </a:endParaRP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Au régime du réel normal si CA &gt; à </a:t>
                      </a:r>
                      <a:r>
                        <a:rPr lang="fr-FR" sz="1400" b="0" kern="1200" dirty="0" smtClean="0">
                          <a:solidFill>
                            <a:schemeClr val="tx1"/>
                          </a:solidFill>
                          <a:effectLst/>
                          <a:latin typeface="+mn-lt"/>
                          <a:ea typeface="+mn-ea"/>
                          <a:cs typeface="+mn-cs"/>
                        </a:rPr>
                        <a:t>33</a:t>
                      </a:r>
                      <a:r>
                        <a:rPr lang="fr-FR" sz="1400" b="0" kern="1200" dirty="0">
                          <a:solidFill>
                            <a:schemeClr val="tx1"/>
                          </a:solidFill>
                          <a:effectLst/>
                          <a:latin typeface="+mn-lt"/>
                          <a:ea typeface="+mn-ea"/>
                          <a:cs typeface="+mn-cs"/>
                        </a:rPr>
                        <a:t> </a:t>
                      </a:r>
                      <a:r>
                        <a:rPr lang="fr-FR" sz="1400" b="0" kern="1200" dirty="0" smtClean="0">
                          <a:solidFill>
                            <a:schemeClr val="tx1"/>
                          </a:solidFill>
                          <a:effectLst/>
                          <a:latin typeface="+mn-lt"/>
                          <a:ea typeface="+mn-ea"/>
                          <a:cs typeface="+mn-cs"/>
                        </a:rPr>
                        <a:t>200 </a:t>
                      </a:r>
                      <a:r>
                        <a:rPr lang="fr-FR" sz="1400" b="0" kern="1200" dirty="0">
                          <a:solidFill>
                            <a:schemeClr val="tx1"/>
                          </a:solidFill>
                          <a:effectLst/>
                          <a:latin typeface="+mn-lt"/>
                          <a:ea typeface="+mn-ea"/>
                          <a:cs typeface="+mn-cs"/>
                        </a:rPr>
                        <a:t>€ ou à </a:t>
                      </a:r>
                      <a:r>
                        <a:rPr lang="fr-FR" sz="1400" b="0" kern="1200" dirty="0" smtClean="0">
                          <a:solidFill>
                            <a:schemeClr val="tx1"/>
                          </a:solidFill>
                          <a:effectLst/>
                          <a:latin typeface="+mn-lt"/>
                          <a:ea typeface="+mn-ea"/>
                          <a:cs typeface="+mn-cs"/>
                        </a:rPr>
                        <a:t>82</a:t>
                      </a:r>
                      <a:r>
                        <a:rPr lang="fr-FR" sz="1400" b="0" kern="1200" dirty="0">
                          <a:solidFill>
                            <a:schemeClr val="tx1"/>
                          </a:solidFill>
                          <a:effectLst/>
                          <a:latin typeface="+mn-lt"/>
                          <a:ea typeface="+mn-ea"/>
                          <a:cs typeface="+mn-cs"/>
                        </a:rPr>
                        <a:t> </a:t>
                      </a:r>
                      <a:r>
                        <a:rPr lang="fr-FR" sz="1400" b="0" kern="1200" dirty="0" smtClean="0">
                          <a:solidFill>
                            <a:schemeClr val="tx1"/>
                          </a:solidFill>
                          <a:effectLst/>
                          <a:latin typeface="+mn-lt"/>
                          <a:ea typeface="+mn-ea"/>
                          <a:cs typeface="+mn-cs"/>
                        </a:rPr>
                        <a:t>800 </a:t>
                      </a:r>
                      <a:r>
                        <a:rPr lang="fr-FR" sz="1400" b="0" kern="1200" dirty="0">
                          <a:solidFill>
                            <a:schemeClr val="tx1"/>
                          </a:solidFill>
                          <a:effectLst/>
                          <a:latin typeface="+mn-lt"/>
                          <a:ea typeface="+mn-ea"/>
                          <a:cs typeface="+mn-cs"/>
                        </a:rPr>
                        <a:t>€</a:t>
                      </a:r>
                    </a:p>
                  </a:txBody>
                  <a:tcPr marL="51936" marR="51936" marT="0" marB="0" anchor="ctr"/>
                </a:tc>
                <a:tc>
                  <a:txBody>
                    <a:bodyPr/>
                    <a:lstStyle/>
                    <a:p>
                      <a:pPr algn="l">
                        <a:lnSpc>
                          <a:spcPct val="115000"/>
                        </a:lnSpc>
                        <a:spcAft>
                          <a:spcPts val="0"/>
                        </a:spcAft>
                      </a:pPr>
                      <a:r>
                        <a:rPr lang="fr-FR" sz="1400" b="0" kern="1200" dirty="0">
                          <a:solidFill>
                            <a:schemeClr val="tx1"/>
                          </a:solidFill>
                          <a:effectLst/>
                          <a:latin typeface="+mn-lt"/>
                          <a:ea typeface="+mn-ea"/>
                          <a:cs typeface="+mn-cs"/>
                        </a:rPr>
                        <a:t> </a:t>
                      </a:r>
                    </a:p>
                  </a:txBody>
                  <a:tcPr marL="51936" marR="51936" marT="0" marB="0" anchor="ctr"/>
                </a:tc>
              </a:tr>
            </a:tbl>
          </a:graphicData>
        </a:graphic>
      </p:graphicFrame>
      <p:pic>
        <p:nvPicPr>
          <p:cNvPr id="7" name="Image 6" descr="Logo-provisoire-Auvergne-Rhone-Alpes-160px.png">
            <a:hlinkClick r:id="rId2" action="ppaction://hlinksldjump"/>
          </p:cNvPr>
          <p:cNvPicPr>
            <a:picLocks noChangeAspect="1"/>
          </p:cNvPicPr>
          <p:nvPr/>
        </p:nvPicPr>
        <p:blipFill>
          <a:blip r:embed="rId3"/>
          <a:stretch>
            <a:fillRect/>
          </a:stretch>
        </p:blipFill>
        <p:spPr>
          <a:xfrm>
            <a:off x="8077200" y="5876925"/>
            <a:ext cx="934357" cy="981075"/>
          </a:xfrm>
          <a:prstGeom prst="rect">
            <a:avLst/>
          </a:prstGeom>
        </p:spPr>
      </p:pic>
    </p:spTree>
    <p:extLst>
      <p:ext uri="{BB962C8B-B14F-4D97-AF65-F5344CB8AC3E}">
        <p14:creationId xmlns:p14="http://schemas.microsoft.com/office/powerpoint/2010/main" val="171384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ea typeface="MS PGothic" pitchFamily="34" charset="-128"/>
              </a:rPr>
              <a:t>Les critères de choix</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4</a:t>
            </a:fld>
            <a:endParaRPr lang="fr-FR" dirty="0"/>
          </a:p>
        </p:txBody>
      </p:sp>
      <p:pic>
        <p:nvPicPr>
          <p:cNvPr id="12" name="Image 11"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3" name="Espace réservé du contenu 1"/>
          <p:cNvSpPr txBox="1">
            <a:spLocks/>
          </p:cNvSpPr>
          <p:nvPr/>
        </p:nvSpPr>
        <p:spPr>
          <a:xfrm>
            <a:off x="120580" y="1433821"/>
            <a:ext cx="8812405" cy="3962144"/>
          </a:xfrm>
          <a:prstGeom prst="rect">
            <a:avLst/>
          </a:prstGeom>
        </p:spPr>
        <p:txBody>
          <a:bodyPr>
            <a:normAutofit/>
          </a:bodyPr>
          <a:lstStyle/>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600" b="0" i="0" u="none" strike="noStrike" kern="1200" cap="none" spc="0" normalizeH="0" baseline="0" noProof="0" dirty="0" smtClean="0">
              <a:ln>
                <a:noFill/>
              </a:ln>
              <a:solidFill>
                <a:schemeClr val="tx1"/>
              </a:solidFill>
              <a:effectLst/>
              <a:uLnTx/>
              <a:uFillTx/>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lang="fr-FR" altLang="fr-FR" sz="1600" dirty="0">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0" indent="-360000" algn="just" defTabSz="457200" rtl="0" eaLnBrk="1" fontAlgn="base" latinLnBrk="0" hangingPunct="1">
              <a:lnSpc>
                <a:spcPct val="100000"/>
              </a:lnSpc>
              <a:spcBef>
                <a:spcPct val="20000"/>
              </a:spcBef>
              <a:spcAft>
                <a:spcPct val="0"/>
              </a:spcAft>
              <a:buClr>
                <a:srgbClr val="81171E"/>
              </a:buClr>
              <a:buSzTx/>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3" algn="just" defTabSz="457200" rtl="0" eaLnBrk="0" fontAlgn="base" latinLnBrk="0" hangingPunct="0">
              <a:lnSpc>
                <a:spcPct val="100000"/>
              </a:lnSpc>
              <a:spcBef>
                <a:spcPts val="0"/>
              </a:spcBef>
              <a:spcAft>
                <a:spcPct val="0"/>
              </a:spcAft>
              <a:buClr>
                <a:srgbClr val="81171E"/>
              </a:buClr>
              <a:buSzTx/>
              <a:tabLst/>
              <a:defRPr/>
            </a:pPr>
            <a:endParaRPr kumimoji="0" lang="fr-FR" altLang="fr-FR" b="0" i="0" u="none" strike="noStrike" kern="1200" cap="none" spc="0" normalizeH="0" baseline="0" noProof="0" dirty="0" smtClean="0">
              <a:ln>
                <a:noFill/>
              </a:ln>
              <a:solidFill>
                <a:schemeClr val="tx1"/>
              </a:solidFill>
              <a:effectLst/>
              <a:uLnTx/>
              <a:uFillTx/>
              <a:latin typeface="Arial"/>
              <a:ea typeface="+mn-ea"/>
              <a:cs typeface="Arial"/>
            </a:endParaRPr>
          </a:p>
          <a:p>
            <a:pPr marL="622300" marR="0" lvl="3" indent="-171450" algn="just" defTabSz="457200" rtl="0" eaLnBrk="0" fontAlgn="base" latinLnBrk="0" hangingPunct="0">
              <a:lnSpc>
                <a:spcPct val="100000"/>
              </a:lnSpc>
              <a:spcBef>
                <a:spcPts val="0"/>
              </a:spcBef>
              <a:spcAft>
                <a:spcPct val="0"/>
              </a:spcAft>
              <a:buClr>
                <a:srgbClr val="81171E"/>
              </a:buClr>
              <a:buSzTx/>
              <a:buFont typeface="Wingdings 3" panose="05040102010807070707" pitchFamily="18" charset="2"/>
              <a:buChar char="â"/>
              <a:tabLst/>
              <a:defRPr/>
            </a:pPr>
            <a:endParaRPr kumimoji="0" lang="fr-FR" altLang="fr-FR" sz="14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360000" algn="l" defTabSz="457200" rtl="0" eaLnBrk="1" fontAlgn="base" latinLnBrk="0" hangingPunct="1">
              <a:lnSpc>
                <a:spcPct val="100000"/>
              </a:lnSpc>
              <a:spcBef>
                <a:spcPct val="20000"/>
              </a:spcBef>
              <a:spcAft>
                <a:spcPct val="0"/>
              </a:spcAft>
              <a:buClr>
                <a:srgbClr val="81171E"/>
              </a:buClr>
              <a:buSzTx/>
              <a:tabLst/>
              <a:defRPr/>
            </a:pPr>
            <a:endParaRPr kumimoji="0" lang="fr-FR" altLang="fr-FR" sz="1800" b="0" i="0" u="none" strike="noStrike" kern="1200" cap="none" spc="0" normalizeH="0" baseline="0" noProof="0" dirty="0">
              <a:ln>
                <a:noFill/>
              </a:ln>
              <a:solidFill>
                <a:schemeClr val="tx1"/>
              </a:solidFill>
              <a:effectLst/>
              <a:uLnTx/>
              <a:uFillTx/>
              <a:latin typeface="Arial Black"/>
              <a:ea typeface="+mn-ea"/>
              <a:cs typeface="Arial Black"/>
            </a:endParaRPr>
          </a:p>
        </p:txBody>
      </p:sp>
      <p:pic>
        <p:nvPicPr>
          <p:cNvPr id="20" name="Image 19" descr="LigneSeparationLongue.jpg"/>
          <p:cNvPicPr>
            <a:picLocks noChangeAspect="1"/>
          </p:cNvPicPr>
          <p:nvPr/>
        </p:nvPicPr>
        <p:blipFill>
          <a:blip r:embed="rId4"/>
          <a:stretch>
            <a:fillRect/>
          </a:stretch>
        </p:blipFill>
        <p:spPr>
          <a:xfrm>
            <a:off x="0" y="5828648"/>
            <a:ext cx="9144000" cy="42858"/>
          </a:xfrm>
          <a:prstGeom prst="rect">
            <a:avLst/>
          </a:prstGeom>
        </p:spPr>
      </p:pic>
      <p:grpSp>
        <p:nvGrpSpPr>
          <p:cNvPr id="3" name="Groupe 2"/>
          <p:cNvGrpSpPr/>
          <p:nvPr/>
        </p:nvGrpSpPr>
        <p:grpSpPr>
          <a:xfrm>
            <a:off x="969757" y="5842804"/>
            <a:ext cx="5834663" cy="470629"/>
            <a:chOff x="969757" y="5842804"/>
            <a:chExt cx="5834663" cy="470629"/>
          </a:xfrm>
        </p:grpSpPr>
        <p:sp>
          <p:nvSpPr>
            <p:cNvPr id="22" name="ZoneTexte 21"/>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5" action="ppaction://hlinksldjump"/>
                </a:rPr>
                <a:t>Formes</a:t>
              </a:r>
              <a:r>
                <a:rPr lang="fr-FR" altLang="fr-FR" sz="800" b="1" dirty="0" smtClean="0">
                  <a:latin typeface="Arial" pitchFamily="34" charset="0"/>
                  <a:cs typeface="Arial" pitchFamily="34" charset="0"/>
                  <a:hlinkClick r:id="rId5" action="ppaction://hlinksldjump"/>
                </a:rPr>
                <a:t> </a:t>
              </a:r>
              <a:r>
                <a:rPr lang="fr-FR" altLang="fr-FR" sz="800" dirty="0" smtClean="0">
                  <a:latin typeface="Arial" pitchFamily="34" charset="0"/>
                  <a:cs typeface="Arial" pitchFamily="34" charset="0"/>
                  <a:hlinkClick r:id="rId5"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3" name="ZoneTexte 22"/>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6" action="ppaction://hlinksldjump"/>
                </a:rPr>
                <a:t>Régime fiscal </a:t>
              </a:r>
              <a:endParaRPr lang="fr-FR" altLang="fr-FR" sz="800" dirty="0" smtClean="0">
                <a:latin typeface="Arial" pitchFamily="34" charset="0"/>
                <a:cs typeface="Arial" pitchFamily="34" charset="0"/>
              </a:endParaRPr>
            </a:p>
          </p:txBody>
        </p:sp>
        <p:sp>
          <p:nvSpPr>
            <p:cNvPr id="24" name="ZoneTexte 23"/>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 </a:t>
              </a:r>
              <a:r>
                <a:rPr lang="fr-FR" altLang="fr-FR" sz="800" dirty="0">
                  <a:latin typeface="Arial" pitchFamily="34" charset="0"/>
                  <a:cs typeface="Arial" pitchFamily="34" charset="0"/>
                  <a:hlinkClick r:id="rId7" action="ppaction://hlinksldjump"/>
                </a:rPr>
                <a:t>R</a:t>
              </a:r>
              <a:r>
                <a:rPr lang="fr-FR" altLang="fr-FR" sz="800" dirty="0" smtClean="0">
                  <a:latin typeface="Arial" pitchFamily="34" charset="0"/>
                  <a:cs typeface="Arial" pitchFamily="34" charset="0"/>
                  <a:hlinkClick r:id="rId7" action="ppaction://hlinksldjump"/>
                </a:rPr>
                <a:t>égime social </a:t>
              </a:r>
              <a:endParaRPr lang="fr-FR" altLang="fr-FR" sz="800" dirty="0" smtClean="0">
                <a:latin typeface="Arial" pitchFamily="34" charset="0"/>
                <a:cs typeface="Arial" pitchFamily="34" charset="0"/>
              </a:endParaRPr>
            </a:p>
          </p:txBody>
        </p:sp>
        <p:sp>
          <p:nvSpPr>
            <p:cNvPr id="25" name="ZoneTexte 24"/>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Comparaison </a:t>
              </a:r>
              <a:endParaRPr lang="fr-FR" altLang="fr-FR" sz="800" dirty="0" smtClean="0">
                <a:latin typeface="Arial" pitchFamily="34" charset="0"/>
                <a:cs typeface="Arial" pitchFamily="34" charset="0"/>
              </a:endParaRPr>
            </a:p>
          </p:txBody>
        </p:sp>
        <p:sp>
          <p:nvSpPr>
            <p:cNvPr id="26" name="ZoneTexte 25"/>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9" action="ppaction://hlinksldjump"/>
                </a:rPr>
                <a:t>G</a:t>
              </a:r>
              <a:r>
                <a:rPr lang="fr-FR" altLang="fr-FR" sz="800" dirty="0" smtClean="0">
                  <a:latin typeface="Arial" pitchFamily="34" charset="0"/>
                  <a:cs typeface="Arial" pitchFamily="34" charset="0"/>
                  <a:hlinkClick r:id="rId9" action="ppaction://hlinksldjump"/>
                </a:rPr>
                <a:t>estion </a:t>
              </a:r>
              <a:endParaRPr lang="fr-FR" altLang="fr-FR" sz="800" dirty="0">
                <a:latin typeface="Arial" pitchFamily="34" charset="0"/>
                <a:cs typeface="Arial" pitchFamily="34" charset="0"/>
              </a:endParaRPr>
            </a:p>
          </p:txBody>
        </p:sp>
        <p:sp>
          <p:nvSpPr>
            <p:cNvPr id="18" name="ZoneTexte 17"/>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Formalités d’immatriculation </a:t>
              </a:r>
              <a:endParaRPr lang="fr-FR" altLang="fr-FR" sz="800" dirty="0">
                <a:latin typeface="Arial" pitchFamily="34" charset="0"/>
                <a:cs typeface="Arial" pitchFamily="34" charset="0"/>
              </a:endParaRPr>
            </a:p>
          </p:txBody>
        </p:sp>
        <p:sp>
          <p:nvSpPr>
            <p:cNvPr id="27" name="ZoneTexte 26"/>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1"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essources humaines</a:t>
              </a:r>
              <a:endParaRPr lang="fr-FR" altLang="fr-FR" sz="800" dirty="0">
                <a:latin typeface="Arial" pitchFamily="34" charset="0"/>
                <a:cs typeface="Arial" pitchFamily="34" charset="0"/>
              </a:endParaRPr>
            </a:p>
          </p:txBody>
        </p:sp>
      </p:grpSp>
      <p:sp>
        <p:nvSpPr>
          <p:cNvPr id="29" name="Espace réservé du texte 9"/>
          <p:cNvSpPr txBox="1">
            <a:spLocks/>
          </p:cNvSpPr>
          <p:nvPr/>
        </p:nvSpPr>
        <p:spPr>
          <a:xfrm>
            <a:off x="536575" y="290822"/>
            <a:ext cx="850900" cy="1142999"/>
          </a:xfrm>
          <a:prstGeom prst="rect">
            <a:avLst/>
          </a:prstGeom>
        </p:spPr>
        <p:txBody>
          <a:bodyPr vert="horz" anchor="ctr"/>
          <a:lstStyle/>
          <a:p>
            <a:pPr marL="342900" marR="0" lvl="0" indent="-342900" algn="ctr" defTabSz="457200" rtl="0" eaLnBrk="1" fontAlgn="base" latinLnBrk="0" hangingPunct="1">
              <a:lnSpc>
                <a:spcPct val="100000"/>
              </a:lnSpc>
              <a:spcBef>
                <a:spcPct val="20000"/>
              </a:spcBef>
              <a:spcAft>
                <a:spcPct val="0"/>
              </a:spcAft>
              <a:buClrTx/>
              <a:buSzTx/>
              <a:buFontTx/>
              <a:buNone/>
              <a:tabLst/>
              <a:defRPr/>
            </a:pPr>
            <a:endParaRPr kumimoji="0" lang="fr-FR" altLang="fr-FR" sz="32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28" name="Freeform 15"/>
          <p:cNvSpPr>
            <a:spLocks noChangeArrowheads="1"/>
          </p:cNvSpPr>
          <p:nvPr/>
        </p:nvSpPr>
        <p:spPr bwMode="auto">
          <a:xfrm>
            <a:off x="3578157" y="2663549"/>
            <a:ext cx="1638300" cy="1188417"/>
          </a:xfrm>
          <a:custGeom>
            <a:avLst/>
            <a:gdLst>
              <a:gd name="T0" fmla="*/ 0 w 1637719"/>
              <a:gd name="T1" fmla="*/ 818356 h 1637719"/>
              <a:gd name="T2" fmla="*/ 819151 w 1637719"/>
              <a:gd name="T3" fmla="*/ 0 h 1637719"/>
              <a:gd name="T4" fmla="*/ 1638301 w 1637719"/>
              <a:gd name="T5" fmla="*/ 818356 h 1637719"/>
              <a:gd name="T6" fmla="*/ 819151 w 1637719"/>
              <a:gd name="T7" fmla="*/ 1636713 h 1637719"/>
              <a:gd name="T8" fmla="*/ 0 w 1637719"/>
              <a:gd name="T9" fmla="*/ 818356 h 1637719"/>
            </a:gdLst>
            <a:ahLst/>
            <a:cxnLst>
              <a:cxn ang="0">
                <a:pos x="T0" y="T1"/>
              </a:cxn>
              <a:cxn ang="0">
                <a:pos x="T2" y="T3"/>
              </a:cxn>
              <a:cxn ang="0">
                <a:pos x="T4" y="T5"/>
              </a:cxn>
              <a:cxn ang="0">
                <a:pos x="T6" y="T7"/>
              </a:cxn>
              <a:cxn ang="0">
                <a:pos x="T8" y="T9"/>
              </a:cxn>
            </a:cxnLst>
            <a:rect l="0" t="0" r="r" b="b"/>
            <a:pathLst>
              <a:path w="1637719" h="1637719">
                <a:moveTo>
                  <a:pt x="0" y="818860"/>
                </a:moveTo>
                <a:cubicBezTo>
                  <a:pt x="0" y="366616"/>
                  <a:pt x="366616" y="0"/>
                  <a:pt x="818860" y="0"/>
                </a:cubicBezTo>
                <a:cubicBezTo>
                  <a:pt x="1271104" y="0"/>
                  <a:pt x="1637720" y="366616"/>
                  <a:pt x="1637720" y="818860"/>
                </a:cubicBezTo>
                <a:cubicBezTo>
                  <a:pt x="1637720" y="1271104"/>
                  <a:pt x="1271104" y="1637720"/>
                  <a:pt x="818860" y="1637720"/>
                </a:cubicBezTo>
                <a:cubicBezTo>
                  <a:pt x="366616" y="1637720"/>
                  <a:pt x="0" y="1271104"/>
                  <a:pt x="0" y="818860"/>
                </a:cubicBezTo>
                <a:close/>
              </a:path>
            </a:pathLst>
          </a:custGeom>
          <a:solidFill>
            <a:srgbClr val="FFD347"/>
          </a:solidFill>
          <a:ln w="9525">
            <a:noFill/>
            <a:round/>
            <a:headEnd/>
            <a:tailEnd/>
          </a:ln>
          <a:effectLst>
            <a:outerShdw dist="38160" dir="5400000" algn="ctr" rotWithShape="0">
              <a:srgbClr val="F6C30A">
                <a:alpha val="40000"/>
              </a:srgbClr>
            </a:outerShdw>
          </a:effectLst>
          <a:scene3d>
            <a:camera prst="orthographicFront"/>
            <a:lightRig rig="threePt" dir="t"/>
          </a:scene3d>
          <a:sp3d contourW="12700">
            <a:contourClr>
              <a:srgbClr val="FFC000"/>
            </a:contourClr>
          </a:sp3d>
        </p:spPr>
        <p:txBody>
          <a:bodyPr wrap="none" anchor="ctr"/>
          <a:lstStyle/>
          <a:p>
            <a:endParaRPr lang="fr-FR"/>
          </a:p>
        </p:txBody>
      </p:sp>
      <p:sp>
        <p:nvSpPr>
          <p:cNvPr id="30" name="Oval 16"/>
          <p:cNvSpPr>
            <a:spLocks noChangeArrowheads="1"/>
          </p:cNvSpPr>
          <p:nvPr/>
        </p:nvSpPr>
        <p:spPr bwMode="auto">
          <a:xfrm>
            <a:off x="3857557" y="2930249"/>
            <a:ext cx="1079500" cy="784977"/>
          </a:xfrm>
          <a:prstGeom prst="ellipse">
            <a:avLst/>
          </a:prstGeom>
          <a:solidFill>
            <a:schemeClr val="bg1"/>
          </a:solidFill>
          <a:ln w="28440">
            <a:solidFill>
              <a:schemeClr val="bg2"/>
            </a:solidFill>
            <a:miter lim="800000"/>
            <a:headEnd/>
            <a:tailEnd/>
          </a:ln>
          <a:effectLst>
            <a:outerShdw dist="20160" dir="5400000" algn="ctr" rotWithShape="0">
              <a:srgbClr val="000000">
                <a:alpha val="38034"/>
              </a:srgbClr>
            </a:outerShdw>
          </a:effectLst>
        </p:spPr>
        <p:txBody>
          <a:bodyPr lIns="90000" tIns="46800" rIns="90000" bIns="46800" anchor="ctr"/>
          <a:lstStyle/>
          <a:p>
            <a:pPr defTabSz="449263" eaLnBrk="1" hangingPunct="1">
              <a:lnSpc>
                <a:spcPct val="90000"/>
              </a:lnSpc>
              <a:spcAft>
                <a:spcPts val="315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7200" dirty="0">
                <a:solidFill>
                  <a:srgbClr val="0070C0"/>
                </a:solidFill>
                <a:latin typeface="Verdana" pitchFamily="34" charset="0"/>
              </a:rPr>
              <a:t>?</a:t>
            </a:r>
          </a:p>
        </p:txBody>
      </p:sp>
      <p:sp>
        <p:nvSpPr>
          <p:cNvPr id="31" name="AutoShape 18"/>
          <p:cNvSpPr>
            <a:spLocks noChangeArrowheads="1"/>
          </p:cNvSpPr>
          <p:nvPr/>
        </p:nvSpPr>
        <p:spPr bwMode="auto">
          <a:xfrm>
            <a:off x="3578157" y="1363133"/>
            <a:ext cx="1713510" cy="735266"/>
          </a:xfrm>
          <a:prstGeom prst="roundRect">
            <a:avLst>
              <a:gd name="adj" fmla="val 16667"/>
            </a:avLst>
          </a:prstGeom>
          <a:solidFill>
            <a:srgbClr val="FFFFFF"/>
          </a:solidFill>
          <a:ln w="25560">
            <a:solidFill>
              <a:schemeClr val="bg2"/>
            </a:solidFill>
            <a:miter lim="800000"/>
            <a:headEnd/>
            <a:tailEnd/>
          </a:ln>
          <a:effectLst/>
        </p:spPr>
        <p:txBody>
          <a:bodyPr lIns="200880" tIns="200880" rIns="200880" bIns="200880" anchor="ctr"/>
          <a:lstStyle/>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0070C0"/>
                </a:solidFill>
                <a:latin typeface="Arial" pitchFamily="34" charset="0"/>
                <a:cs typeface="Arial" pitchFamily="34" charset="0"/>
              </a:rPr>
              <a:t>Pouvoir </a:t>
            </a:r>
            <a:r>
              <a:rPr lang="fr-FR" sz="1400" dirty="0">
                <a:solidFill>
                  <a:srgbClr val="0070C0"/>
                </a:solidFill>
                <a:latin typeface="Arial" pitchFamily="34" charset="0"/>
                <a:cs typeface="Arial" pitchFamily="34" charset="0"/>
              </a:rPr>
              <a:t>de </a:t>
            </a:r>
            <a:r>
              <a:rPr lang="fr-FR" sz="1400" dirty="0" smtClean="0">
                <a:solidFill>
                  <a:srgbClr val="0070C0"/>
                </a:solidFill>
                <a:latin typeface="Arial" pitchFamily="34" charset="0"/>
                <a:cs typeface="Arial" pitchFamily="34" charset="0"/>
              </a:rPr>
              <a:t>décision et responsabilité</a:t>
            </a:r>
            <a:endParaRPr lang="fr-FR" sz="1400" dirty="0">
              <a:solidFill>
                <a:srgbClr val="0070C0"/>
              </a:solidFill>
              <a:latin typeface="Arial" pitchFamily="34" charset="0"/>
              <a:cs typeface="Arial" pitchFamily="34" charset="0"/>
            </a:endParaRPr>
          </a:p>
        </p:txBody>
      </p:sp>
      <p:sp>
        <p:nvSpPr>
          <p:cNvPr id="32" name="AutoShape 20"/>
          <p:cNvSpPr>
            <a:spLocks noChangeArrowheads="1"/>
          </p:cNvSpPr>
          <p:nvPr/>
        </p:nvSpPr>
        <p:spPr bwMode="auto">
          <a:xfrm>
            <a:off x="5626032" y="2309536"/>
            <a:ext cx="2451168" cy="470295"/>
          </a:xfrm>
          <a:prstGeom prst="roundRect">
            <a:avLst>
              <a:gd name="adj" fmla="val 16667"/>
            </a:avLst>
          </a:prstGeom>
          <a:solidFill>
            <a:srgbClr val="FFFFFF"/>
          </a:solidFill>
          <a:ln w="25560">
            <a:solidFill>
              <a:schemeClr val="bg2"/>
            </a:solidFill>
            <a:miter lim="800000"/>
            <a:headEnd/>
            <a:tailEnd/>
          </a:ln>
          <a:effectLst/>
        </p:spPr>
        <p:txBody>
          <a:bodyPr lIns="200880" tIns="200880" rIns="200880" bIns="200880" anchor="ctr"/>
          <a:lstStyle/>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Nature de </a:t>
            </a:r>
            <a:r>
              <a:rPr lang="fr-FR" sz="1400" dirty="0" smtClean="0">
                <a:solidFill>
                  <a:srgbClr val="0070C0"/>
                </a:solidFill>
                <a:latin typeface="Arial" pitchFamily="34" charset="0"/>
                <a:cs typeface="Arial" pitchFamily="34" charset="0"/>
              </a:rPr>
              <a:t>l’activité et type de clientèle</a:t>
            </a:r>
            <a:endParaRPr lang="fr-FR" sz="1400" dirty="0">
              <a:solidFill>
                <a:srgbClr val="0070C0"/>
              </a:solidFill>
              <a:latin typeface="Arial" pitchFamily="34" charset="0"/>
              <a:cs typeface="Arial" pitchFamily="34" charset="0"/>
            </a:endParaRPr>
          </a:p>
        </p:txBody>
      </p:sp>
      <p:sp>
        <p:nvSpPr>
          <p:cNvPr id="33" name="AutoShape 22"/>
          <p:cNvSpPr>
            <a:spLocks noChangeArrowheads="1"/>
          </p:cNvSpPr>
          <p:nvPr/>
        </p:nvSpPr>
        <p:spPr bwMode="auto">
          <a:xfrm>
            <a:off x="5626032" y="4058961"/>
            <a:ext cx="2183754" cy="470295"/>
          </a:xfrm>
          <a:prstGeom prst="roundRect">
            <a:avLst>
              <a:gd name="adj" fmla="val 16667"/>
            </a:avLst>
          </a:prstGeom>
          <a:solidFill>
            <a:srgbClr val="FFFFFF"/>
          </a:solidFill>
          <a:ln w="25560">
            <a:solidFill>
              <a:schemeClr val="bg2"/>
            </a:solidFill>
            <a:miter lim="800000"/>
            <a:headEnd/>
            <a:tailEnd/>
          </a:ln>
          <a:effectLst/>
        </p:spPr>
        <p:txBody>
          <a:bodyPr wrap="none" lIns="232560" tIns="223920" rIns="232560" bIns="223920" anchor="ctr"/>
          <a:lstStyle/>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Taille de l’entreprise </a:t>
            </a:r>
          </a:p>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et son développement</a:t>
            </a:r>
          </a:p>
        </p:txBody>
      </p:sp>
      <p:sp>
        <p:nvSpPr>
          <p:cNvPr id="34" name="AutoShape 24"/>
          <p:cNvSpPr>
            <a:spLocks noChangeArrowheads="1"/>
          </p:cNvSpPr>
          <p:nvPr/>
        </p:nvSpPr>
        <p:spPr bwMode="auto">
          <a:xfrm>
            <a:off x="3628957" y="4895574"/>
            <a:ext cx="1547812" cy="470295"/>
          </a:xfrm>
          <a:prstGeom prst="roundRect">
            <a:avLst>
              <a:gd name="adj" fmla="val 16667"/>
            </a:avLst>
          </a:prstGeom>
          <a:solidFill>
            <a:srgbClr val="FFFFFF"/>
          </a:solidFill>
          <a:ln w="25560">
            <a:solidFill>
              <a:schemeClr val="bg2"/>
            </a:solidFill>
            <a:miter lim="800000"/>
            <a:headEnd/>
            <a:tailEnd/>
          </a:ln>
          <a:effectLst/>
        </p:spPr>
        <p:txBody>
          <a:bodyPr lIns="200880" tIns="200880" rIns="200880" bIns="200880" anchor="ctr"/>
          <a:lstStyle/>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Protection du patrimoine</a:t>
            </a:r>
          </a:p>
        </p:txBody>
      </p:sp>
      <p:sp>
        <p:nvSpPr>
          <p:cNvPr id="35" name="AutoShape 26"/>
          <p:cNvSpPr>
            <a:spLocks noChangeArrowheads="1"/>
          </p:cNvSpPr>
          <p:nvPr/>
        </p:nvSpPr>
        <p:spPr bwMode="auto">
          <a:xfrm>
            <a:off x="1690619" y="4036736"/>
            <a:ext cx="1547813" cy="470295"/>
          </a:xfrm>
          <a:prstGeom prst="roundRect">
            <a:avLst>
              <a:gd name="adj" fmla="val 16667"/>
            </a:avLst>
          </a:prstGeom>
          <a:solidFill>
            <a:srgbClr val="FFFFFF"/>
          </a:solidFill>
          <a:ln w="25560">
            <a:solidFill>
              <a:schemeClr val="bg2"/>
            </a:solidFill>
            <a:miter lim="800000"/>
            <a:headEnd/>
            <a:tailEnd/>
          </a:ln>
          <a:effectLst/>
        </p:spPr>
        <p:txBody>
          <a:bodyPr lIns="200880" tIns="200880" rIns="200880" bIns="200880" anchor="ctr"/>
          <a:lstStyle/>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Régime fiscal </a:t>
            </a:r>
          </a:p>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et social</a:t>
            </a:r>
          </a:p>
        </p:txBody>
      </p:sp>
      <p:sp>
        <p:nvSpPr>
          <p:cNvPr id="36" name="AutoShape 28"/>
          <p:cNvSpPr>
            <a:spLocks noChangeArrowheads="1"/>
          </p:cNvSpPr>
          <p:nvPr/>
        </p:nvSpPr>
        <p:spPr bwMode="auto">
          <a:xfrm>
            <a:off x="1387475" y="2193254"/>
            <a:ext cx="1547813" cy="470295"/>
          </a:xfrm>
          <a:prstGeom prst="roundRect">
            <a:avLst>
              <a:gd name="adj" fmla="val 16667"/>
            </a:avLst>
          </a:prstGeom>
          <a:solidFill>
            <a:srgbClr val="FFFFFF"/>
          </a:solidFill>
          <a:ln w="25560">
            <a:solidFill>
              <a:schemeClr val="bg2"/>
            </a:solidFill>
            <a:miter lim="800000"/>
            <a:headEnd/>
            <a:tailEnd/>
          </a:ln>
          <a:effectLst/>
        </p:spPr>
        <p:txBody>
          <a:bodyPr lIns="200880" tIns="200880" rIns="200880" bIns="200880" anchor="ctr"/>
          <a:lstStyle/>
          <a:p>
            <a:pPr algn="ctr" defTabSz="449263" eaLnBrk="1" hangingPunct="1">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0070C0"/>
                </a:solidFill>
                <a:latin typeface="Arial" pitchFamily="34" charset="0"/>
                <a:cs typeface="Arial" pitchFamily="34" charset="0"/>
              </a:rPr>
              <a:t>Situation personnelle</a:t>
            </a:r>
          </a:p>
        </p:txBody>
      </p:sp>
      <p:sp>
        <p:nvSpPr>
          <p:cNvPr id="37" name="Freeform 17"/>
          <p:cNvSpPr>
            <a:spLocks noChangeArrowheads="1"/>
          </p:cNvSpPr>
          <p:nvPr/>
        </p:nvSpPr>
        <p:spPr bwMode="auto">
          <a:xfrm rot="16200000">
            <a:off x="4120288" y="2357954"/>
            <a:ext cx="565149" cy="46039"/>
          </a:xfrm>
          <a:custGeom>
            <a:avLst/>
            <a:gdLst>
              <a:gd name="T0" fmla="*/ 0 w 237640"/>
              <a:gd name="T1" fmla="*/ 23019 h 35332"/>
              <a:gd name="T2" fmla="*/ 565150 w 237640"/>
              <a:gd name="T3" fmla="*/ 23019 h 35332"/>
            </a:gdLst>
            <a:ahLst/>
            <a:cxnLst>
              <a:cxn ang="0">
                <a:pos x="T0" y="T1"/>
              </a:cxn>
              <a:cxn ang="0">
                <a:pos x="T2" y="T3"/>
              </a:cxn>
            </a:cxnLst>
            <a:rect l="0" t="0" r="r" b="b"/>
            <a:pathLst>
              <a:path w="237640" h="35332">
                <a:moveTo>
                  <a:pt x="0" y="17666"/>
                </a:moveTo>
                <a:lnTo>
                  <a:pt x="237640" y="17666"/>
                </a:lnTo>
              </a:path>
            </a:pathLst>
          </a:custGeom>
          <a:noFill/>
          <a:ln w="9360">
            <a:solidFill>
              <a:srgbClr val="E46C0A"/>
            </a:solidFill>
            <a:prstDash val="dash"/>
            <a:round/>
            <a:headEnd/>
            <a:tailEnd/>
          </a:ln>
          <a:effectLst/>
        </p:spPr>
        <p:txBody>
          <a:bodyPr wrap="none" anchor="ctr"/>
          <a:lstStyle/>
          <a:p>
            <a:endParaRPr lang="fr-FR"/>
          </a:p>
        </p:txBody>
      </p:sp>
      <p:sp>
        <p:nvSpPr>
          <p:cNvPr id="38" name="Freeform 19"/>
          <p:cNvSpPr>
            <a:spLocks noChangeArrowheads="1"/>
          </p:cNvSpPr>
          <p:nvPr/>
        </p:nvSpPr>
        <p:spPr bwMode="auto">
          <a:xfrm rot="19800000" flipV="1">
            <a:off x="5118435" y="2839362"/>
            <a:ext cx="578557" cy="78307"/>
          </a:xfrm>
          <a:custGeom>
            <a:avLst/>
            <a:gdLst>
              <a:gd name="T0" fmla="*/ 0 w 237640"/>
              <a:gd name="T1" fmla="*/ 23019 h 35332"/>
              <a:gd name="T2" fmla="*/ 635000 w 237640"/>
              <a:gd name="T3" fmla="*/ 23019 h 35332"/>
            </a:gdLst>
            <a:ahLst/>
            <a:cxnLst>
              <a:cxn ang="0">
                <a:pos x="T0" y="T1"/>
              </a:cxn>
              <a:cxn ang="0">
                <a:pos x="T2" y="T3"/>
              </a:cxn>
            </a:cxnLst>
            <a:rect l="0" t="0" r="r" b="b"/>
            <a:pathLst>
              <a:path w="237640" h="35332">
                <a:moveTo>
                  <a:pt x="0" y="17666"/>
                </a:moveTo>
                <a:lnTo>
                  <a:pt x="237640" y="17666"/>
                </a:lnTo>
              </a:path>
            </a:pathLst>
          </a:custGeom>
          <a:noFill/>
          <a:ln w="9360">
            <a:solidFill>
              <a:srgbClr val="E46C0A"/>
            </a:solidFill>
            <a:prstDash val="dash"/>
            <a:round/>
            <a:headEnd/>
            <a:tailEnd/>
          </a:ln>
          <a:effectLst/>
        </p:spPr>
        <p:txBody>
          <a:bodyPr wrap="none" anchor="ctr"/>
          <a:lstStyle/>
          <a:p>
            <a:endParaRPr lang="fr-FR"/>
          </a:p>
        </p:txBody>
      </p:sp>
      <p:sp>
        <p:nvSpPr>
          <p:cNvPr id="39" name="Freeform 21"/>
          <p:cNvSpPr>
            <a:spLocks noChangeArrowheads="1"/>
          </p:cNvSpPr>
          <p:nvPr/>
        </p:nvSpPr>
        <p:spPr bwMode="auto">
          <a:xfrm rot="1800000">
            <a:off x="4885826" y="3890416"/>
            <a:ext cx="815924" cy="45719"/>
          </a:xfrm>
          <a:custGeom>
            <a:avLst/>
            <a:gdLst>
              <a:gd name="T0" fmla="*/ 0 w 137578"/>
              <a:gd name="T1" fmla="*/ 23019 h 35332"/>
              <a:gd name="T2" fmla="*/ 573087 w 137578"/>
              <a:gd name="T3" fmla="*/ 23019 h 35332"/>
            </a:gdLst>
            <a:ahLst/>
            <a:cxnLst>
              <a:cxn ang="0">
                <a:pos x="T0" y="T1"/>
              </a:cxn>
              <a:cxn ang="0">
                <a:pos x="T2" y="T3"/>
              </a:cxn>
            </a:cxnLst>
            <a:rect l="0" t="0" r="r" b="b"/>
            <a:pathLst>
              <a:path w="137578" h="35332">
                <a:moveTo>
                  <a:pt x="0" y="17666"/>
                </a:moveTo>
                <a:lnTo>
                  <a:pt x="137578" y="17666"/>
                </a:lnTo>
              </a:path>
            </a:pathLst>
          </a:custGeom>
          <a:noFill/>
          <a:ln w="9360">
            <a:solidFill>
              <a:srgbClr val="E46C0A"/>
            </a:solidFill>
            <a:prstDash val="dash"/>
            <a:round/>
            <a:headEnd/>
            <a:tailEnd/>
          </a:ln>
          <a:effectLst/>
        </p:spPr>
        <p:txBody>
          <a:bodyPr wrap="none" anchor="ctr"/>
          <a:lstStyle/>
          <a:p>
            <a:endParaRPr lang="fr-FR"/>
          </a:p>
        </p:txBody>
      </p:sp>
      <p:sp>
        <p:nvSpPr>
          <p:cNvPr id="40" name="Freeform 23"/>
          <p:cNvSpPr>
            <a:spLocks noChangeArrowheads="1"/>
          </p:cNvSpPr>
          <p:nvPr/>
        </p:nvSpPr>
        <p:spPr bwMode="auto">
          <a:xfrm rot="5400000">
            <a:off x="3895448" y="4365462"/>
            <a:ext cx="1014505" cy="45719"/>
          </a:xfrm>
          <a:custGeom>
            <a:avLst/>
            <a:gdLst>
              <a:gd name="T0" fmla="*/ 0 w 237640"/>
              <a:gd name="T1" fmla="*/ 23019 h 35332"/>
              <a:gd name="T2" fmla="*/ 595313 w 237640"/>
              <a:gd name="T3" fmla="*/ 23019 h 35332"/>
            </a:gdLst>
            <a:ahLst/>
            <a:cxnLst>
              <a:cxn ang="0">
                <a:pos x="T0" y="T1"/>
              </a:cxn>
              <a:cxn ang="0">
                <a:pos x="T2" y="T3"/>
              </a:cxn>
            </a:cxnLst>
            <a:rect l="0" t="0" r="r" b="b"/>
            <a:pathLst>
              <a:path w="237640" h="35332">
                <a:moveTo>
                  <a:pt x="0" y="17666"/>
                </a:moveTo>
                <a:lnTo>
                  <a:pt x="237640" y="17666"/>
                </a:lnTo>
              </a:path>
            </a:pathLst>
          </a:custGeom>
          <a:noFill/>
          <a:ln w="9360">
            <a:solidFill>
              <a:srgbClr val="E46C0A"/>
            </a:solidFill>
            <a:prstDash val="dash"/>
            <a:round/>
            <a:headEnd/>
            <a:tailEnd/>
          </a:ln>
          <a:effectLst/>
        </p:spPr>
        <p:txBody>
          <a:bodyPr wrap="none" anchor="ctr"/>
          <a:lstStyle/>
          <a:p>
            <a:endParaRPr lang="fr-FR"/>
          </a:p>
        </p:txBody>
      </p:sp>
      <p:sp>
        <p:nvSpPr>
          <p:cNvPr id="41" name="Freeform 25"/>
          <p:cNvSpPr>
            <a:spLocks noChangeArrowheads="1"/>
          </p:cNvSpPr>
          <p:nvPr/>
        </p:nvSpPr>
        <p:spPr bwMode="auto">
          <a:xfrm rot="19800000">
            <a:off x="3195127" y="3935734"/>
            <a:ext cx="810493" cy="45719"/>
          </a:xfrm>
          <a:custGeom>
            <a:avLst/>
            <a:gdLst>
              <a:gd name="T0" fmla="*/ 0 w 237640"/>
              <a:gd name="T1" fmla="*/ 23019 h 35332"/>
              <a:gd name="T2" fmla="*/ 520700 w 237640"/>
              <a:gd name="T3" fmla="*/ 23019 h 35332"/>
            </a:gdLst>
            <a:ahLst/>
            <a:cxnLst>
              <a:cxn ang="0">
                <a:pos x="T0" y="T1"/>
              </a:cxn>
              <a:cxn ang="0">
                <a:pos x="T2" y="T3"/>
              </a:cxn>
            </a:cxnLst>
            <a:rect l="0" t="0" r="r" b="b"/>
            <a:pathLst>
              <a:path w="237640" h="35332">
                <a:moveTo>
                  <a:pt x="237640" y="17666"/>
                </a:moveTo>
                <a:lnTo>
                  <a:pt x="0" y="17666"/>
                </a:lnTo>
              </a:path>
            </a:pathLst>
          </a:custGeom>
          <a:noFill/>
          <a:ln w="9360">
            <a:solidFill>
              <a:srgbClr val="E46C0A"/>
            </a:solidFill>
            <a:prstDash val="dash"/>
            <a:round/>
            <a:headEnd/>
            <a:tailEnd/>
          </a:ln>
          <a:effectLst/>
        </p:spPr>
        <p:txBody>
          <a:bodyPr wrap="none" anchor="ctr"/>
          <a:lstStyle/>
          <a:p>
            <a:endParaRPr lang="fr-FR"/>
          </a:p>
        </p:txBody>
      </p:sp>
      <p:sp>
        <p:nvSpPr>
          <p:cNvPr id="42" name="Freeform 27"/>
          <p:cNvSpPr>
            <a:spLocks noChangeArrowheads="1"/>
          </p:cNvSpPr>
          <p:nvPr/>
        </p:nvSpPr>
        <p:spPr bwMode="auto">
          <a:xfrm rot="1800000">
            <a:off x="2824372" y="2834080"/>
            <a:ext cx="806912" cy="45719"/>
          </a:xfrm>
          <a:custGeom>
            <a:avLst/>
            <a:gdLst>
              <a:gd name="T0" fmla="*/ 0 w 237640"/>
              <a:gd name="T1" fmla="*/ 22225 h 35332"/>
              <a:gd name="T2" fmla="*/ 498475 w 237640"/>
              <a:gd name="T3" fmla="*/ 22225 h 35332"/>
            </a:gdLst>
            <a:ahLst/>
            <a:cxnLst>
              <a:cxn ang="0">
                <a:pos x="T0" y="T1"/>
              </a:cxn>
              <a:cxn ang="0">
                <a:pos x="T2" y="T3"/>
              </a:cxn>
            </a:cxnLst>
            <a:rect l="0" t="0" r="r" b="b"/>
            <a:pathLst>
              <a:path w="237640" h="35332">
                <a:moveTo>
                  <a:pt x="237640" y="17666"/>
                </a:moveTo>
                <a:lnTo>
                  <a:pt x="0" y="17666"/>
                </a:lnTo>
              </a:path>
            </a:pathLst>
          </a:custGeom>
          <a:noFill/>
          <a:ln w="9360">
            <a:solidFill>
              <a:srgbClr val="E46C0A"/>
            </a:solidFill>
            <a:prstDash val="dash"/>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30"/>
                                        </p:tgtEl>
                                        <p:attrNameLst>
                                          <p:attrName>style.visibility</p:attrName>
                                        </p:attrNameLst>
                                      </p:cBhvr>
                                      <p:to>
                                        <p:strVal val="visible"/>
                                      </p:to>
                                    </p:set>
                                    <p:animEffect transition="in" filter="fade">
                                      <p:cBhvr additive="repl">
                                        <p:cTn id="7" dur="500"/>
                                        <p:tgtEl>
                                          <p:spTgt spid="30"/>
                                        </p:tgtEl>
                                      </p:cBhvr>
                                    </p:animEffect>
                                  </p:childTnLst>
                                </p:cTn>
                              </p:par>
                              <p:par>
                                <p:cTn id="8" presetID="10" presetClass="entr" fill="hold" grpId="0" nodeType="withEffect">
                                  <p:stCondLst>
                                    <p:cond delay="0"/>
                                  </p:stCondLst>
                                  <p:childTnLst>
                                    <p:set>
                                      <p:cBhvr additive="repl">
                                        <p:cTn id="9" dur="1" fill="hold">
                                          <p:stCondLst>
                                            <p:cond delay="0"/>
                                          </p:stCondLst>
                                        </p:cTn>
                                        <p:tgtEl>
                                          <p:spTgt spid="28"/>
                                        </p:tgtEl>
                                        <p:attrNameLst>
                                          <p:attrName>style.visibility</p:attrName>
                                        </p:attrNameLst>
                                      </p:cBhvr>
                                      <p:to>
                                        <p:strVal val="visible"/>
                                      </p:to>
                                    </p:set>
                                    <p:animEffect transition="in" filter="fade">
                                      <p:cBhvr additive="repl">
                                        <p:cTn id="10" dur="500"/>
                                        <p:tgtEl>
                                          <p:spTgt spid="28"/>
                                        </p:tgtEl>
                                      </p:cBhvr>
                                    </p:animEffect>
                                  </p:childTnLst>
                                </p:cTn>
                              </p:par>
                            </p:childTnLst>
                          </p:cTn>
                        </p:par>
                        <p:par>
                          <p:cTn id="11" fill="hold">
                            <p:stCondLst>
                              <p:cond delay="500"/>
                            </p:stCondLst>
                            <p:childTnLst>
                              <p:par>
                                <p:cTn id="12" presetID="10" presetClass="entr" fill="hold" nodeType="afterEffect">
                                  <p:stCondLst>
                                    <p:cond delay="0"/>
                                  </p:stCondLst>
                                  <p:childTnLst>
                                    <p:set>
                                      <p:cBhvr additive="repl">
                                        <p:cTn id="13" dur="1" fill="hold">
                                          <p:stCondLst>
                                            <p:cond delay="0"/>
                                          </p:stCondLst>
                                        </p:cTn>
                                        <p:tgtEl>
                                          <p:spTgt spid="31"/>
                                        </p:tgtEl>
                                        <p:attrNameLst>
                                          <p:attrName>style.visibility</p:attrName>
                                        </p:attrNameLst>
                                      </p:cBhvr>
                                      <p:to>
                                        <p:strVal val="visible"/>
                                      </p:to>
                                    </p:set>
                                    <p:animEffect transition="in" filter="fade">
                                      <p:cBhvr additive="repl">
                                        <p:cTn id="14" dur="500"/>
                                        <p:tgtEl>
                                          <p:spTgt spid="31"/>
                                        </p:tgtEl>
                                      </p:cBhvr>
                                    </p:animEffect>
                                  </p:childTnLst>
                                </p:cTn>
                              </p:par>
                            </p:childTnLst>
                          </p:cTn>
                        </p:par>
                        <p:par>
                          <p:cTn id="15" fill="hold">
                            <p:stCondLst>
                              <p:cond delay="1000"/>
                            </p:stCondLst>
                            <p:childTnLst>
                              <p:par>
                                <p:cTn id="16" presetID="10" presetClass="entr" fill="hold" nodeType="afterEffect">
                                  <p:stCondLst>
                                    <p:cond delay="0"/>
                                  </p:stCondLst>
                                  <p:childTnLst>
                                    <p:set>
                                      <p:cBhvr additive="repl">
                                        <p:cTn id="17" dur="1" fill="hold">
                                          <p:stCondLst>
                                            <p:cond delay="0"/>
                                          </p:stCondLst>
                                        </p:cTn>
                                        <p:tgtEl>
                                          <p:spTgt spid="32"/>
                                        </p:tgtEl>
                                        <p:attrNameLst>
                                          <p:attrName>style.visibility</p:attrName>
                                        </p:attrNameLst>
                                      </p:cBhvr>
                                      <p:to>
                                        <p:strVal val="visible"/>
                                      </p:to>
                                    </p:set>
                                    <p:animEffect transition="in" filter="fade">
                                      <p:cBhvr additive="repl">
                                        <p:cTn id="18" dur="500"/>
                                        <p:tgtEl>
                                          <p:spTgt spid="32"/>
                                        </p:tgtEl>
                                      </p:cBhvr>
                                    </p:animEffect>
                                  </p:childTnLst>
                                </p:cTn>
                              </p:par>
                            </p:childTnLst>
                          </p:cTn>
                        </p:par>
                        <p:par>
                          <p:cTn id="19" fill="hold">
                            <p:stCondLst>
                              <p:cond delay="1500"/>
                            </p:stCondLst>
                            <p:childTnLst>
                              <p:par>
                                <p:cTn id="20" presetID="10" presetClass="entr" fill="hold" nodeType="afterEffect">
                                  <p:stCondLst>
                                    <p:cond delay="0"/>
                                  </p:stCondLst>
                                  <p:childTnLst>
                                    <p:set>
                                      <p:cBhvr additive="repl">
                                        <p:cTn id="21" dur="1" fill="hold">
                                          <p:stCondLst>
                                            <p:cond delay="0"/>
                                          </p:stCondLst>
                                        </p:cTn>
                                        <p:tgtEl>
                                          <p:spTgt spid="33"/>
                                        </p:tgtEl>
                                        <p:attrNameLst>
                                          <p:attrName>style.visibility</p:attrName>
                                        </p:attrNameLst>
                                      </p:cBhvr>
                                      <p:to>
                                        <p:strVal val="visible"/>
                                      </p:to>
                                    </p:set>
                                    <p:animEffect transition="in" filter="fade">
                                      <p:cBhvr additive="repl">
                                        <p:cTn id="22" dur="500"/>
                                        <p:tgtEl>
                                          <p:spTgt spid="33"/>
                                        </p:tgtEl>
                                      </p:cBhvr>
                                    </p:animEffect>
                                  </p:childTnLst>
                                </p:cTn>
                              </p:par>
                            </p:childTnLst>
                          </p:cTn>
                        </p:par>
                        <p:par>
                          <p:cTn id="23" fill="hold">
                            <p:stCondLst>
                              <p:cond delay="2000"/>
                            </p:stCondLst>
                            <p:childTnLst>
                              <p:par>
                                <p:cTn id="24" presetID="10" presetClass="entr" fill="hold" nodeType="afterEffect">
                                  <p:stCondLst>
                                    <p:cond delay="0"/>
                                  </p:stCondLst>
                                  <p:childTnLst>
                                    <p:set>
                                      <p:cBhvr additive="repl">
                                        <p:cTn id="25" dur="1" fill="hold">
                                          <p:stCondLst>
                                            <p:cond delay="0"/>
                                          </p:stCondLst>
                                        </p:cTn>
                                        <p:tgtEl>
                                          <p:spTgt spid="34"/>
                                        </p:tgtEl>
                                        <p:attrNameLst>
                                          <p:attrName>style.visibility</p:attrName>
                                        </p:attrNameLst>
                                      </p:cBhvr>
                                      <p:to>
                                        <p:strVal val="visible"/>
                                      </p:to>
                                    </p:set>
                                    <p:animEffect transition="in" filter="fade">
                                      <p:cBhvr additive="repl">
                                        <p:cTn id="26" dur="500"/>
                                        <p:tgtEl>
                                          <p:spTgt spid="34"/>
                                        </p:tgtEl>
                                      </p:cBhvr>
                                    </p:animEffect>
                                  </p:childTnLst>
                                </p:cTn>
                              </p:par>
                            </p:childTnLst>
                          </p:cTn>
                        </p:par>
                        <p:par>
                          <p:cTn id="27" fill="hold">
                            <p:stCondLst>
                              <p:cond delay="2500"/>
                            </p:stCondLst>
                            <p:childTnLst>
                              <p:par>
                                <p:cTn id="28" presetID="10" presetClass="entr" fill="hold" nodeType="afterEffect">
                                  <p:stCondLst>
                                    <p:cond delay="0"/>
                                  </p:stCondLst>
                                  <p:childTnLst>
                                    <p:set>
                                      <p:cBhvr additive="repl">
                                        <p:cTn id="29" dur="1" fill="hold">
                                          <p:stCondLst>
                                            <p:cond delay="0"/>
                                          </p:stCondLst>
                                        </p:cTn>
                                        <p:tgtEl>
                                          <p:spTgt spid="35"/>
                                        </p:tgtEl>
                                        <p:attrNameLst>
                                          <p:attrName>style.visibility</p:attrName>
                                        </p:attrNameLst>
                                      </p:cBhvr>
                                      <p:to>
                                        <p:strVal val="visible"/>
                                      </p:to>
                                    </p:set>
                                    <p:animEffect transition="in" filter="fade">
                                      <p:cBhvr additive="repl">
                                        <p:cTn id="30" dur="500"/>
                                        <p:tgtEl>
                                          <p:spTgt spid="35"/>
                                        </p:tgtEl>
                                      </p:cBhvr>
                                    </p:animEffect>
                                  </p:childTnLst>
                                </p:cTn>
                              </p:par>
                            </p:childTnLst>
                          </p:cTn>
                        </p:par>
                        <p:par>
                          <p:cTn id="31" fill="hold">
                            <p:stCondLst>
                              <p:cond delay="3000"/>
                            </p:stCondLst>
                            <p:childTnLst>
                              <p:par>
                                <p:cTn id="32" presetID="10" presetClass="entr" fill="hold" nodeType="afterEffect">
                                  <p:stCondLst>
                                    <p:cond delay="0"/>
                                  </p:stCondLst>
                                  <p:childTnLst>
                                    <p:set>
                                      <p:cBhvr additive="repl">
                                        <p:cTn id="33" dur="1" fill="hold">
                                          <p:stCondLst>
                                            <p:cond delay="0"/>
                                          </p:stCondLst>
                                        </p:cTn>
                                        <p:tgtEl>
                                          <p:spTgt spid="36"/>
                                        </p:tgtEl>
                                        <p:attrNameLst>
                                          <p:attrName>style.visibility</p:attrName>
                                        </p:attrNameLst>
                                      </p:cBhvr>
                                      <p:to>
                                        <p:strVal val="visible"/>
                                      </p:to>
                                    </p:set>
                                    <p:animEffect transition="in" filter="fade">
                                      <p:cBhvr additive="repl">
                                        <p:cTn id="34" dur="500"/>
                                        <p:tgtEl>
                                          <p:spTgt spid="36"/>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additive="repl">
                                        <p:cTn id="37" dur="1" fill="hold">
                                          <p:stCondLst>
                                            <p:cond delay="0"/>
                                          </p:stCondLst>
                                        </p:cTn>
                                        <p:tgtEl>
                                          <p:spTgt spid="37"/>
                                        </p:tgtEl>
                                        <p:attrNameLst>
                                          <p:attrName>style.visibility</p:attrName>
                                        </p:attrNameLst>
                                      </p:cBhvr>
                                      <p:to>
                                        <p:strVal val="visible"/>
                                      </p:to>
                                    </p:set>
                                    <p:animEffect transition="in" filter="wipe(down)">
                                      <p:cBhvr additive="repl">
                                        <p:cTn id="38" dur="500"/>
                                        <p:tgtEl>
                                          <p:spTgt spid="3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additive="repl">
                                        <p:cTn id="41" dur="1" fill="hold">
                                          <p:stCondLst>
                                            <p:cond delay="0"/>
                                          </p:stCondLst>
                                        </p:cTn>
                                        <p:tgtEl>
                                          <p:spTgt spid="38"/>
                                        </p:tgtEl>
                                        <p:attrNameLst>
                                          <p:attrName>style.visibility</p:attrName>
                                        </p:attrNameLst>
                                      </p:cBhvr>
                                      <p:to>
                                        <p:strVal val="visible"/>
                                      </p:to>
                                    </p:set>
                                    <p:animEffect transition="in" filter="wipe(left)">
                                      <p:cBhvr additive="repl">
                                        <p:cTn id="42" dur="500"/>
                                        <p:tgtEl>
                                          <p:spTgt spid="38"/>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additive="repl">
                                        <p:cTn id="45" dur="1" fill="hold">
                                          <p:stCondLst>
                                            <p:cond delay="0"/>
                                          </p:stCondLst>
                                        </p:cTn>
                                        <p:tgtEl>
                                          <p:spTgt spid="39"/>
                                        </p:tgtEl>
                                        <p:attrNameLst>
                                          <p:attrName>style.visibility</p:attrName>
                                        </p:attrNameLst>
                                      </p:cBhvr>
                                      <p:to>
                                        <p:strVal val="visible"/>
                                      </p:to>
                                    </p:set>
                                    <p:animEffect transition="in" filter="wipe(left)">
                                      <p:cBhvr additive="repl">
                                        <p:cTn id="46" dur="500"/>
                                        <p:tgtEl>
                                          <p:spTgt spid="39"/>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additive="repl">
                                        <p:cTn id="49" dur="1" fill="hold">
                                          <p:stCondLst>
                                            <p:cond delay="0"/>
                                          </p:stCondLst>
                                        </p:cTn>
                                        <p:tgtEl>
                                          <p:spTgt spid="40"/>
                                        </p:tgtEl>
                                        <p:attrNameLst>
                                          <p:attrName>style.visibility</p:attrName>
                                        </p:attrNameLst>
                                      </p:cBhvr>
                                      <p:to>
                                        <p:strVal val="visible"/>
                                      </p:to>
                                    </p:set>
                                    <p:animEffect transition="in" filter="wipe(up)">
                                      <p:cBhvr additive="repl">
                                        <p:cTn id="50" dur="500"/>
                                        <p:tgtEl>
                                          <p:spTgt spid="40"/>
                                        </p:tgtEl>
                                      </p:cBhvr>
                                    </p:animEffect>
                                  </p:childTnLst>
                                </p:cTn>
                              </p:par>
                            </p:childTnLst>
                          </p:cTn>
                        </p:par>
                        <p:par>
                          <p:cTn id="51" fill="hold">
                            <p:stCondLst>
                              <p:cond delay="5500"/>
                            </p:stCondLst>
                            <p:childTnLst>
                              <p:par>
                                <p:cTn id="52" presetID="22" presetClass="entr" presetSubtype="2" fill="hold" grpId="0" nodeType="afterEffect">
                                  <p:stCondLst>
                                    <p:cond delay="0"/>
                                  </p:stCondLst>
                                  <p:childTnLst>
                                    <p:set>
                                      <p:cBhvr additive="repl">
                                        <p:cTn id="53" dur="1" fill="hold">
                                          <p:stCondLst>
                                            <p:cond delay="0"/>
                                          </p:stCondLst>
                                        </p:cTn>
                                        <p:tgtEl>
                                          <p:spTgt spid="41"/>
                                        </p:tgtEl>
                                        <p:attrNameLst>
                                          <p:attrName>style.visibility</p:attrName>
                                        </p:attrNameLst>
                                      </p:cBhvr>
                                      <p:to>
                                        <p:strVal val="visible"/>
                                      </p:to>
                                    </p:set>
                                    <p:animEffect transition="in" filter="wipe(right)">
                                      <p:cBhvr additive="repl">
                                        <p:cTn id="54" dur="500"/>
                                        <p:tgtEl>
                                          <p:spTgt spid="41"/>
                                        </p:tgtEl>
                                      </p:cBhvr>
                                    </p:animEffect>
                                  </p:childTnLst>
                                </p:cTn>
                              </p:par>
                            </p:childTnLst>
                          </p:cTn>
                        </p:par>
                        <p:par>
                          <p:cTn id="55" fill="hold">
                            <p:stCondLst>
                              <p:cond delay="6000"/>
                            </p:stCondLst>
                            <p:childTnLst>
                              <p:par>
                                <p:cTn id="56" presetID="22" presetClass="entr" presetSubtype="2" fill="hold" grpId="0" nodeType="afterEffect">
                                  <p:stCondLst>
                                    <p:cond delay="0"/>
                                  </p:stCondLst>
                                  <p:childTnLst>
                                    <p:set>
                                      <p:cBhvr additive="repl">
                                        <p:cTn id="57" dur="1" fill="hold">
                                          <p:stCondLst>
                                            <p:cond delay="0"/>
                                          </p:stCondLst>
                                        </p:cTn>
                                        <p:tgtEl>
                                          <p:spTgt spid="42"/>
                                        </p:tgtEl>
                                        <p:attrNameLst>
                                          <p:attrName>style.visibility</p:attrName>
                                        </p:attrNameLst>
                                      </p:cBhvr>
                                      <p:to>
                                        <p:strVal val="visible"/>
                                      </p:to>
                                    </p:set>
                                    <p:animEffect transition="in" filter="wipe(right)">
                                      <p:cBhvr additive="repl">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38" grpId="0" animBg="1"/>
      <p:bldP spid="39" grpId="0" animBg="1"/>
      <p:bldP spid="40" grpId="0" animBg="1"/>
      <p:bldP spid="41" grpId="0" animBg="1"/>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40</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973213705"/>
              </p:ext>
            </p:extLst>
          </p:nvPr>
        </p:nvGraphicFramePr>
        <p:xfrm>
          <a:off x="48427" y="239014"/>
          <a:ext cx="8963130" cy="6409979"/>
        </p:xfrm>
        <a:graphic>
          <a:graphicData uri="http://schemas.openxmlformats.org/drawingml/2006/table">
            <a:tbl>
              <a:tblPr firstRow="1" firstCol="1" bandRow="1">
                <a:tableStyleId>{21E4AEA4-8DFA-4A89-87EB-49C32662AFE0}</a:tableStyleId>
              </a:tblPr>
              <a:tblGrid>
                <a:gridCol w="1323082"/>
                <a:gridCol w="1312233"/>
                <a:gridCol w="168176"/>
                <a:gridCol w="1446962"/>
                <a:gridCol w="2204886"/>
                <a:gridCol w="189913"/>
                <a:gridCol w="2317878"/>
              </a:tblGrid>
              <a:tr h="265554">
                <a:tc>
                  <a:txBody>
                    <a:bodyPr/>
                    <a:lstStyle/>
                    <a:p>
                      <a:pPr algn="l">
                        <a:lnSpc>
                          <a:spcPct val="115000"/>
                        </a:lnSpc>
                        <a:spcAft>
                          <a:spcPts val="0"/>
                        </a:spcAft>
                      </a:pPr>
                      <a:r>
                        <a:rPr lang="fr-FR" sz="900" dirty="0">
                          <a:effectLst/>
                        </a:rPr>
                        <a:t> </a:t>
                      </a:r>
                      <a:endParaRPr lang="fr-FR" sz="900" dirty="0">
                        <a:solidFill>
                          <a:schemeClr val="tx1"/>
                        </a:solidFill>
                        <a:effectLst/>
                        <a:latin typeface="Calibri"/>
                        <a:ea typeface="Calibri"/>
                        <a:cs typeface="Times New Roman"/>
                      </a:endParaRPr>
                    </a:p>
                  </a:txBody>
                  <a:tcPr marL="51936" marR="51936" marT="0" marB="0" anchor="ctr"/>
                </a:tc>
                <a:tc gridSpan="3">
                  <a:txBody>
                    <a:bodyPr/>
                    <a:lstStyle/>
                    <a:p>
                      <a:pPr algn="ctr">
                        <a:lnSpc>
                          <a:spcPct val="115000"/>
                        </a:lnSpc>
                        <a:spcAft>
                          <a:spcPts val="0"/>
                        </a:spcAft>
                      </a:pPr>
                      <a:r>
                        <a:rPr lang="fr-FR" sz="1400" dirty="0" smtClean="0">
                          <a:effectLst/>
                        </a:rPr>
                        <a:t>MICRO </a:t>
                      </a:r>
                      <a:r>
                        <a:rPr lang="fr-FR" sz="1400" dirty="0">
                          <a:effectLst/>
                        </a:rPr>
                        <a:t>ENTREPRISE</a:t>
                      </a:r>
                      <a:endParaRPr lang="fr-FR" sz="1400" b="1" dirty="0">
                        <a:solidFill>
                          <a:schemeClr val="tx1"/>
                        </a:solidFill>
                        <a:effectLst/>
                        <a:latin typeface="Calibri"/>
                        <a:ea typeface="Calibri"/>
                        <a:cs typeface="Times New Roman"/>
                      </a:endParaRPr>
                    </a:p>
                  </a:txBody>
                  <a:tcPr marL="51936" marR="51936" marT="0" marB="0" anchor="ct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1400" dirty="0">
                          <a:effectLst/>
                        </a:rPr>
                        <a:t>REEL SIMPLIFIE</a:t>
                      </a:r>
                      <a:endParaRPr lang="fr-FR" sz="1400" b="1" dirty="0">
                        <a:solidFill>
                          <a:schemeClr val="tx1"/>
                        </a:solidFill>
                        <a:effectLst/>
                        <a:latin typeface="Calibri"/>
                        <a:ea typeface="Calibri"/>
                        <a:cs typeface="Times New Roman"/>
                      </a:endParaRPr>
                    </a:p>
                  </a:txBody>
                  <a:tcPr marL="51936" marR="51936" marT="0" marB="0" anchor="ctr"/>
                </a:tc>
                <a:tc hMerge="1">
                  <a:txBody>
                    <a:bodyPr/>
                    <a:lstStyle/>
                    <a:p>
                      <a:endParaRPr lang="fr-FR"/>
                    </a:p>
                  </a:txBody>
                  <a:tcPr/>
                </a:tc>
                <a:tc>
                  <a:txBody>
                    <a:bodyPr/>
                    <a:lstStyle/>
                    <a:p>
                      <a:pPr algn="ctr">
                        <a:lnSpc>
                          <a:spcPct val="115000"/>
                        </a:lnSpc>
                        <a:spcAft>
                          <a:spcPts val="0"/>
                        </a:spcAft>
                      </a:pPr>
                      <a:r>
                        <a:rPr lang="fr-FR" sz="1400" dirty="0">
                          <a:effectLst/>
                        </a:rPr>
                        <a:t>REEL NORMAL</a:t>
                      </a:r>
                      <a:endParaRPr lang="fr-FR" sz="1400" b="1" dirty="0">
                        <a:solidFill>
                          <a:schemeClr val="tx1"/>
                        </a:solidFill>
                        <a:effectLst/>
                        <a:latin typeface="Calibri"/>
                        <a:ea typeface="Calibri"/>
                        <a:cs typeface="Times New Roman"/>
                      </a:endParaRPr>
                    </a:p>
                  </a:txBody>
                  <a:tcPr marL="51936" marR="51936" marT="0" marB="0" anchor="ctr"/>
                </a:tc>
              </a:tr>
              <a:tr h="903146">
                <a:tc rowSpan="2">
                  <a:txBody>
                    <a:bodyPr/>
                    <a:lstStyle/>
                    <a:p>
                      <a:pPr algn="ctr">
                        <a:lnSpc>
                          <a:spcPct val="115000"/>
                        </a:lnSpc>
                        <a:spcAft>
                          <a:spcPts val="0"/>
                        </a:spcAft>
                      </a:pPr>
                      <a:r>
                        <a:rPr lang="fr-FR" sz="1400" b="1" kern="1200" dirty="0">
                          <a:solidFill>
                            <a:schemeClr val="lt1"/>
                          </a:solidFill>
                          <a:effectLst/>
                          <a:latin typeface="+mn-lt"/>
                          <a:ea typeface="+mn-ea"/>
                          <a:cs typeface="+mn-cs"/>
                        </a:rPr>
                        <a:t>Obligations comptables et fiscales</a:t>
                      </a:r>
                    </a:p>
                  </a:txBody>
                  <a:tcPr marL="51936" marR="51936" marT="0" marB="0" anchor="ctr"/>
                </a:tc>
                <a:tc gridSpan="3">
                  <a:txBody>
                    <a:bodyPr/>
                    <a:lstStyle/>
                    <a:p>
                      <a:pPr algn="l" fontAlgn="b"/>
                      <a:r>
                        <a:rPr lang="fr-FR" sz="1200" b="0" i="0" u="none" strike="noStrike" dirty="0" smtClean="0">
                          <a:latin typeface="+mn-lt"/>
                        </a:rPr>
                        <a:t>Tenue d'un livre de recettes</a:t>
                      </a:r>
                    </a:p>
                    <a:p>
                      <a:pPr algn="l" fontAlgn="ctr"/>
                      <a:r>
                        <a:rPr lang="fr-FR" sz="1200" b="0" i="0" u="none" strike="noStrike" dirty="0" smtClean="0">
                          <a:latin typeface="+mn-lt"/>
                        </a:rPr>
                        <a:t>Tenue d'un registre annuel détaillant les achats</a:t>
                      </a:r>
                    </a:p>
                    <a:p>
                      <a:pPr algn="l" fontAlgn="ctr"/>
                      <a:r>
                        <a:rPr lang="fr-FR" sz="1200" b="0" i="0" u="none" strike="noStrike" dirty="0" smtClean="0">
                          <a:latin typeface="+mn-lt"/>
                        </a:rPr>
                        <a:t>Conservation des justificatifs (documents, factures)</a:t>
                      </a:r>
                    </a:p>
                  </a:txBody>
                  <a:tcPr marL="51936" marR="51936" marT="0" marB="0" anchor="ctr"/>
                </a:tc>
                <a:tc hMerge="1">
                  <a:txBody>
                    <a:bodyPr/>
                    <a:lstStyle/>
                    <a:p>
                      <a:endParaRPr lang="fr-FR"/>
                    </a:p>
                  </a:txBody>
                  <a:tcPr/>
                </a:tc>
                <a:tc hMerge="1">
                  <a:txBody>
                    <a:bodyPr/>
                    <a:lstStyle/>
                    <a:p>
                      <a:endParaRPr lang="fr-FR"/>
                    </a:p>
                  </a:txBody>
                  <a:tcPr/>
                </a:tc>
                <a:tc gridSpan="3">
                  <a:txBody>
                    <a:bodyPr/>
                    <a:lstStyle/>
                    <a:p>
                      <a:pPr algn="ctr" fontAlgn="ctr"/>
                      <a:r>
                        <a:rPr lang="fr-FR" sz="1200" b="0" i="0" u="none" strike="noStrike" dirty="0" smtClean="0">
                          <a:latin typeface="+mn-lt"/>
                        </a:rPr>
                        <a:t>Journaux : achats, ventes, banques, caisses</a:t>
                      </a:r>
                    </a:p>
                    <a:p>
                      <a:pPr algn="ctr" fontAlgn="ctr"/>
                      <a:r>
                        <a:rPr lang="fr-FR" sz="1200" b="0" i="0" u="none" strike="noStrike" dirty="0" smtClean="0">
                          <a:latin typeface="+mn-lt"/>
                        </a:rPr>
                        <a:t>Grand livre : résumé des toutes les opérations comptables</a:t>
                      </a:r>
                    </a:p>
                    <a:p>
                      <a:pPr algn="ctr" fontAlgn="ctr"/>
                      <a:r>
                        <a:rPr lang="fr-FR" sz="1200" b="0" i="0" u="none" strike="noStrike" dirty="0" smtClean="0">
                          <a:latin typeface="+mn-lt"/>
                        </a:rPr>
                        <a:t>Bilan et compte de résultat </a:t>
                      </a:r>
                    </a:p>
                    <a:p>
                      <a:pPr algn="ctr" fontAlgn="ctr"/>
                      <a:r>
                        <a:rPr lang="fr-FR" sz="1200" b="0" i="0" u="none" strike="noStrike" dirty="0" smtClean="0">
                          <a:latin typeface="+mn-lt"/>
                        </a:rPr>
                        <a:t>Livre de stock et livre du personnel</a:t>
                      </a:r>
                    </a:p>
                  </a:txBody>
                  <a:tcPr marL="51936" marR="51936" marT="0" marB="0" anchor="ctr"/>
                </a:tc>
                <a:tc hMerge="1">
                  <a:txBody>
                    <a:bodyPr/>
                    <a:lstStyle/>
                    <a:p>
                      <a:endParaRPr lang="fr-FR"/>
                    </a:p>
                  </a:txBody>
                  <a:tcPr/>
                </a:tc>
                <a:tc hMerge="1">
                  <a:txBody>
                    <a:bodyPr/>
                    <a:lstStyle/>
                    <a:p>
                      <a:pPr algn="l">
                        <a:lnSpc>
                          <a:spcPct val="115000"/>
                        </a:lnSpc>
                        <a:spcAft>
                          <a:spcPts val="0"/>
                        </a:spcAft>
                      </a:pPr>
                      <a:endParaRPr lang="fr-FR" sz="1200" b="0" kern="1200" dirty="0">
                        <a:solidFill>
                          <a:schemeClr val="tx1"/>
                        </a:solidFill>
                        <a:effectLst/>
                        <a:latin typeface="+mn-lt"/>
                        <a:ea typeface="+mn-ea"/>
                        <a:cs typeface="+mn-cs"/>
                      </a:endParaRPr>
                    </a:p>
                  </a:txBody>
                  <a:tcPr marL="51936" marR="51936" marT="0" marB="0" anchor="ctr"/>
                </a:tc>
              </a:tr>
              <a:tr h="2025395">
                <a:tc vMerge="1">
                  <a:txBody>
                    <a:bodyPr/>
                    <a:lstStyle/>
                    <a:p>
                      <a:pPr algn="l">
                        <a:lnSpc>
                          <a:spcPct val="115000"/>
                        </a:lnSpc>
                        <a:spcAft>
                          <a:spcPts val="0"/>
                        </a:spcAft>
                      </a:pPr>
                      <a:endParaRPr lang="fr-FR" sz="1200" b="1" kern="1200" dirty="0">
                        <a:solidFill>
                          <a:schemeClr val="lt1"/>
                        </a:solidFill>
                        <a:effectLst/>
                        <a:latin typeface="+mn-lt"/>
                        <a:ea typeface="+mn-ea"/>
                        <a:cs typeface="+mn-cs"/>
                      </a:endParaRPr>
                    </a:p>
                  </a:txBody>
                  <a:tcPr marL="51936" marR="51936" marT="0" marB="0" anchor="ctr"/>
                </a:tc>
                <a:tc gridSpan="3">
                  <a:txBody>
                    <a:bodyPr/>
                    <a:lstStyle/>
                    <a:p>
                      <a:pPr algn="l">
                        <a:lnSpc>
                          <a:spcPct val="115000"/>
                        </a:lnSpc>
                        <a:spcAft>
                          <a:spcPts val="0"/>
                        </a:spcAft>
                      </a:pPr>
                      <a:r>
                        <a:rPr lang="fr-FR" sz="1200" b="0" kern="1200" dirty="0">
                          <a:solidFill>
                            <a:schemeClr val="tx1"/>
                          </a:solidFill>
                          <a:effectLst/>
                          <a:latin typeface="+mn-lt"/>
                          <a:ea typeface="+mn-ea"/>
                          <a:cs typeface="+mn-cs"/>
                        </a:rPr>
                        <a:t>Déclaration d’impôt sur le revenu (2042) avec déclaration uniquement du chiffre d’affaires</a:t>
                      </a:r>
                    </a:p>
                    <a:p>
                      <a:pPr algn="l">
                        <a:lnSpc>
                          <a:spcPct val="115000"/>
                        </a:lnSpc>
                        <a:spcAft>
                          <a:spcPts val="0"/>
                        </a:spcAft>
                      </a:pPr>
                      <a:r>
                        <a:rPr lang="fr-FR" sz="1200" b="0" kern="1200" dirty="0">
                          <a:solidFill>
                            <a:schemeClr val="tx1"/>
                          </a:solidFill>
                          <a:effectLst/>
                          <a:latin typeface="+mn-lt"/>
                          <a:ea typeface="+mn-ea"/>
                          <a:cs typeface="+mn-cs"/>
                        </a:rPr>
                        <a:t>Journal recettes / dépenses</a:t>
                      </a:r>
                    </a:p>
                  </a:txBody>
                  <a:tcPr marL="51936" marR="51936" marT="0" marB="0" anchor="ctr"/>
                </a:tc>
                <a:tc hMerge="1">
                  <a:txBody>
                    <a:bodyPr/>
                    <a:lstStyle/>
                    <a:p>
                      <a:endParaRPr lang="fr-FR"/>
                    </a:p>
                  </a:txBody>
                  <a:tcPr/>
                </a:tc>
                <a:tc hMerge="1">
                  <a:txBody>
                    <a:bodyPr/>
                    <a:lstStyle/>
                    <a:p>
                      <a:endParaRPr lang="fr-FR"/>
                    </a:p>
                  </a:txBody>
                  <a:tcPr/>
                </a:tc>
                <a:tc>
                  <a:txBody>
                    <a:bodyPr/>
                    <a:lstStyle/>
                    <a:p>
                      <a:pPr algn="l">
                        <a:lnSpc>
                          <a:spcPct val="115000"/>
                        </a:lnSpc>
                        <a:spcAft>
                          <a:spcPts val="0"/>
                        </a:spcAft>
                      </a:pPr>
                      <a:r>
                        <a:rPr lang="fr-FR" sz="1200" b="1" kern="1200" dirty="0">
                          <a:solidFill>
                            <a:schemeClr val="tx1"/>
                          </a:solidFill>
                          <a:effectLst>
                            <a:outerShdw blurRad="38100" dist="38100" dir="2700000" algn="tl">
                              <a:srgbClr val="000000">
                                <a:alpha val="43137"/>
                              </a:srgbClr>
                            </a:outerShdw>
                          </a:effectLst>
                          <a:latin typeface="+mn-lt"/>
                          <a:ea typeface="+mn-ea"/>
                          <a:cs typeface="+mn-cs"/>
                        </a:rPr>
                        <a:t>IR</a:t>
                      </a:r>
                      <a:r>
                        <a:rPr lang="fr-FR" sz="1200" b="0" kern="1200" dirty="0">
                          <a:solidFill>
                            <a:schemeClr val="tx1"/>
                          </a:solidFill>
                          <a:effectLst/>
                          <a:latin typeface="+mn-lt"/>
                          <a:ea typeface="+mn-ea"/>
                          <a:cs typeface="+mn-cs"/>
                        </a:rPr>
                        <a:t> : Déclaration 2031 du résultat fiscal de l’entreprise + report sur déclaration annuelle 2042 du chef d’entreprise</a:t>
                      </a:r>
                    </a:p>
                    <a:p>
                      <a:pPr algn="l">
                        <a:lnSpc>
                          <a:spcPct val="115000"/>
                        </a:lnSpc>
                        <a:spcAft>
                          <a:spcPts val="0"/>
                        </a:spcAft>
                      </a:pPr>
                      <a:r>
                        <a:rPr lang="fr-FR" sz="1200" b="1" kern="1200" dirty="0">
                          <a:solidFill>
                            <a:schemeClr val="tx1"/>
                          </a:solidFill>
                          <a:effectLst>
                            <a:outerShdw blurRad="38100" dist="38100" dir="2700000" algn="tl">
                              <a:srgbClr val="000000">
                                <a:alpha val="43137"/>
                              </a:srgbClr>
                            </a:outerShdw>
                          </a:effectLst>
                          <a:latin typeface="+mn-lt"/>
                          <a:ea typeface="+mn-ea"/>
                          <a:cs typeface="+mn-cs"/>
                        </a:rPr>
                        <a:t>IS</a:t>
                      </a:r>
                      <a:r>
                        <a:rPr lang="fr-FR" sz="1200" b="0" kern="1200" dirty="0">
                          <a:solidFill>
                            <a:schemeClr val="tx1"/>
                          </a:solidFill>
                          <a:effectLst/>
                          <a:latin typeface="+mn-lt"/>
                          <a:ea typeface="+mn-ea"/>
                          <a:cs typeface="+mn-cs"/>
                        </a:rPr>
                        <a:t> : déclaration annuelle 2065 pour l’entreprise + déclaration annuelle 2042 pour la rémunération du dirigeant</a:t>
                      </a:r>
                    </a:p>
                    <a:p>
                      <a:pPr algn="l">
                        <a:lnSpc>
                          <a:spcPct val="115000"/>
                        </a:lnSpc>
                        <a:spcAft>
                          <a:spcPts val="0"/>
                        </a:spcAft>
                      </a:pPr>
                      <a:r>
                        <a:rPr lang="fr-FR" sz="1200" b="0" kern="1200" dirty="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Comptabilité </a:t>
                      </a:r>
                      <a:r>
                        <a:rPr lang="fr-FR" sz="1200" b="1" i="1" kern="1200" dirty="0">
                          <a:solidFill>
                            <a:schemeClr val="tx1"/>
                          </a:solidFill>
                          <a:effectLst/>
                          <a:latin typeface="+mn-lt"/>
                          <a:ea typeface="+mn-ea"/>
                          <a:cs typeface="+mn-cs"/>
                        </a:rPr>
                        <a:t>simplifiée</a:t>
                      </a:r>
                    </a:p>
                  </a:txBody>
                  <a:tcPr marL="51936" marR="51936" marT="0" marB="0" anchor="ctr"/>
                </a:tc>
                <a:tc gridSpan="2">
                  <a:txBody>
                    <a:bodyPr/>
                    <a:lstStyle/>
                    <a:p>
                      <a:pPr algn="l">
                        <a:lnSpc>
                          <a:spcPct val="115000"/>
                        </a:lnSpc>
                        <a:spcAft>
                          <a:spcPts val="0"/>
                        </a:spcAft>
                      </a:pPr>
                      <a:r>
                        <a:rPr lang="fr-FR" sz="1200" b="1" kern="1200" dirty="0">
                          <a:solidFill>
                            <a:schemeClr val="tx1"/>
                          </a:solidFill>
                          <a:effectLst>
                            <a:outerShdw blurRad="38100" dist="38100" dir="2700000" algn="tl">
                              <a:srgbClr val="000000">
                                <a:alpha val="43137"/>
                              </a:srgbClr>
                            </a:outerShdw>
                          </a:effectLst>
                          <a:latin typeface="+mn-lt"/>
                          <a:ea typeface="+mn-ea"/>
                          <a:cs typeface="+mn-cs"/>
                        </a:rPr>
                        <a:t>IR</a:t>
                      </a:r>
                      <a:r>
                        <a:rPr lang="fr-FR" sz="1200" b="0" kern="1200" dirty="0">
                          <a:solidFill>
                            <a:schemeClr val="tx1"/>
                          </a:solidFill>
                          <a:effectLst/>
                          <a:latin typeface="+mn-lt"/>
                          <a:ea typeface="+mn-ea"/>
                          <a:cs typeface="+mn-cs"/>
                        </a:rPr>
                        <a:t> : Déclaration 2031 du résultat fiscal de l’entreprise + report sur déclaration annuelle 2042 du chef d’entreprise</a:t>
                      </a:r>
                    </a:p>
                    <a:p>
                      <a:pPr algn="l">
                        <a:lnSpc>
                          <a:spcPct val="115000"/>
                        </a:lnSpc>
                        <a:spcAft>
                          <a:spcPts val="0"/>
                        </a:spcAft>
                      </a:pPr>
                      <a:r>
                        <a:rPr lang="fr-FR" sz="1200" b="1" kern="1200" dirty="0">
                          <a:solidFill>
                            <a:schemeClr val="tx1"/>
                          </a:solidFill>
                          <a:effectLst>
                            <a:outerShdw blurRad="38100" dist="38100" dir="2700000" algn="tl">
                              <a:srgbClr val="000000">
                                <a:alpha val="43137"/>
                              </a:srgbClr>
                            </a:outerShdw>
                          </a:effectLst>
                          <a:latin typeface="+mn-lt"/>
                          <a:ea typeface="+mn-ea"/>
                          <a:cs typeface="+mn-cs"/>
                        </a:rPr>
                        <a:t>IS</a:t>
                      </a:r>
                      <a:r>
                        <a:rPr lang="fr-FR" sz="1200" b="0" kern="1200" dirty="0">
                          <a:solidFill>
                            <a:schemeClr val="tx1"/>
                          </a:solidFill>
                          <a:effectLst/>
                          <a:latin typeface="+mn-lt"/>
                          <a:ea typeface="+mn-ea"/>
                          <a:cs typeface="+mn-cs"/>
                        </a:rPr>
                        <a:t> : déclaration annuelle 2065 pour l’entreprise + déclaration annuelle 2042 pour la rémunération du dirigeant + déclarations trimestrielles d’acomptes </a:t>
                      </a:r>
                      <a:r>
                        <a:rPr lang="fr-FR" sz="1200" b="0" kern="1200" dirty="0" smtClean="0">
                          <a:solidFill>
                            <a:schemeClr val="tx1"/>
                          </a:solidFill>
                          <a:effectLst/>
                          <a:latin typeface="+mn-lt"/>
                          <a:ea typeface="+mn-ea"/>
                          <a:cs typeface="+mn-cs"/>
                        </a:rPr>
                        <a:t>IS</a:t>
                      </a:r>
                    </a:p>
                    <a:p>
                      <a:pPr algn="l">
                        <a:lnSpc>
                          <a:spcPct val="115000"/>
                        </a:lnSpc>
                        <a:spcAft>
                          <a:spcPts val="0"/>
                        </a:spcAft>
                      </a:pPr>
                      <a:r>
                        <a:rPr lang="fr-FR" sz="1200" b="1" i="1" kern="1200" dirty="0" smtClean="0">
                          <a:solidFill>
                            <a:schemeClr val="tx1"/>
                          </a:solidFill>
                          <a:effectLst/>
                          <a:latin typeface="+mn-lt"/>
                          <a:ea typeface="+mn-ea"/>
                          <a:cs typeface="+mn-cs"/>
                        </a:rPr>
                        <a:t>Comptabilité complète</a:t>
                      </a:r>
                      <a:endParaRPr lang="fr-FR" sz="1200" b="1" i="1" kern="1200" dirty="0">
                        <a:solidFill>
                          <a:schemeClr val="tx1"/>
                        </a:solidFill>
                        <a:effectLst/>
                        <a:latin typeface="+mn-lt"/>
                        <a:ea typeface="+mn-ea"/>
                        <a:cs typeface="+mn-cs"/>
                      </a:endParaRPr>
                    </a:p>
                  </a:txBody>
                  <a:tcPr marL="51936" marR="51936" marT="0" marB="0" anchor="ctr"/>
                </a:tc>
                <a:tc hMerge="1">
                  <a:txBody>
                    <a:bodyPr/>
                    <a:lstStyle/>
                    <a:p>
                      <a:pPr algn="l">
                        <a:lnSpc>
                          <a:spcPct val="115000"/>
                        </a:lnSpc>
                        <a:spcAft>
                          <a:spcPts val="0"/>
                        </a:spcAft>
                      </a:pPr>
                      <a:endParaRPr lang="fr-FR" sz="1200" b="1" i="1" kern="1200" dirty="0">
                        <a:solidFill>
                          <a:schemeClr val="tx1"/>
                        </a:solidFill>
                        <a:effectLst/>
                        <a:latin typeface="+mn-lt"/>
                        <a:ea typeface="+mn-ea"/>
                        <a:cs typeface="+mn-cs"/>
                      </a:endParaRPr>
                    </a:p>
                  </a:txBody>
                  <a:tcPr marL="51936" marR="51936" marT="0" marB="0" anchor="ctr"/>
                </a:tc>
              </a:tr>
              <a:tr h="554421">
                <a:tc rowSpan="4">
                  <a:txBody>
                    <a:bodyPr/>
                    <a:lstStyle/>
                    <a:p>
                      <a:pPr algn="ctr">
                        <a:lnSpc>
                          <a:spcPct val="115000"/>
                        </a:lnSpc>
                        <a:spcAft>
                          <a:spcPts val="0"/>
                        </a:spcAft>
                      </a:pPr>
                      <a:r>
                        <a:rPr lang="fr-FR" sz="1400" b="1" kern="1200" dirty="0" smtClean="0">
                          <a:solidFill>
                            <a:schemeClr val="lt1"/>
                          </a:solidFill>
                          <a:effectLst/>
                          <a:latin typeface="+mn-lt"/>
                          <a:ea typeface="+mn-ea"/>
                          <a:cs typeface="+mn-cs"/>
                        </a:rPr>
                        <a:t>Commentaires</a:t>
                      </a:r>
                      <a:endParaRPr lang="fr-FR" sz="1400" b="1" kern="1200" dirty="0">
                        <a:solidFill>
                          <a:schemeClr val="lt1"/>
                        </a:solidFill>
                        <a:effectLst/>
                        <a:latin typeface="+mn-lt"/>
                        <a:ea typeface="+mn-ea"/>
                        <a:cs typeface="+mn-cs"/>
                      </a:endParaRPr>
                    </a:p>
                  </a:txBody>
                  <a:tcPr marL="51936" marR="51936" marT="0" marB="0" anchor="ctr"/>
                </a:tc>
                <a:tc gridSpan="2">
                  <a:txBody>
                    <a:bodyPr/>
                    <a:lstStyle/>
                    <a:p>
                      <a:pPr algn="ctr">
                        <a:lnSpc>
                          <a:spcPct val="115000"/>
                        </a:lnSpc>
                        <a:spcAft>
                          <a:spcPts val="0"/>
                        </a:spcAft>
                      </a:pPr>
                      <a:r>
                        <a:rPr lang="fr-FR" sz="1200" b="1" kern="1200" dirty="0" smtClean="0">
                          <a:solidFill>
                            <a:schemeClr val="tx1"/>
                          </a:solidFill>
                          <a:effectLst/>
                          <a:latin typeface="+mn-lt"/>
                          <a:ea typeface="+mn-ea"/>
                          <a:cs typeface="+mn-cs"/>
                        </a:rPr>
                        <a:t>Avantages</a:t>
                      </a:r>
                      <a:r>
                        <a:rPr lang="fr-FR" sz="1200" b="1" kern="1200" baseline="0" dirty="0" smtClean="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txBody>
                  <a:tcPr marL="51936" marR="51936" marT="0" marB="0" anchor="ctr"/>
                </a:tc>
                <a:tc hMerge="1">
                  <a:txBody>
                    <a:bodyPr/>
                    <a:lstStyle/>
                    <a:p>
                      <a:pPr algn="ctr">
                        <a:lnSpc>
                          <a:spcPct val="115000"/>
                        </a:lnSpc>
                        <a:spcAft>
                          <a:spcPts val="0"/>
                        </a:spcAft>
                      </a:pPr>
                      <a:endParaRPr lang="fr-FR" sz="1200" b="1" kern="1200" dirty="0">
                        <a:solidFill>
                          <a:schemeClr val="tx1"/>
                        </a:solidFill>
                        <a:effectLst>
                          <a:outerShdw blurRad="38100" dist="38100" dir="2700000" algn="tl">
                            <a:srgbClr val="000000">
                              <a:alpha val="43137"/>
                            </a:srgbClr>
                          </a:outerShdw>
                        </a:effectLst>
                        <a:latin typeface="+mn-lt"/>
                        <a:ea typeface="+mn-ea"/>
                        <a:cs typeface="+mn-cs"/>
                      </a:endParaRPr>
                    </a:p>
                  </a:txBody>
                  <a:tcPr marL="51936" marR="51936" marT="0" marB="0" anchor="ctr"/>
                </a:tc>
                <a:tc>
                  <a:txBody>
                    <a:bodyPr/>
                    <a:lstStyle/>
                    <a:p>
                      <a:pPr algn="ctr">
                        <a:lnSpc>
                          <a:spcPct val="115000"/>
                        </a:lnSpc>
                        <a:spcAft>
                          <a:spcPts val="0"/>
                        </a:spcAft>
                      </a:pPr>
                      <a:r>
                        <a:rPr lang="fr-FR" sz="1200" b="1" kern="1200" dirty="0" smtClean="0">
                          <a:solidFill>
                            <a:schemeClr val="tx1"/>
                          </a:solidFill>
                          <a:effectLst/>
                          <a:latin typeface="+mn-lt"/>
                          <a:ea typeface="+mn-ea"/>
                          <a:cs typeface="+mn-cs"/>
                        </a:rPr>
                        <a:t>Limites</a:t>
                      </a:r>
                      <a:endParaRPr lang="fr-FR" sz="1200" b="1" kern="1200" dirty="0">
                        <a:solidFill>
                          <a:schemeClr val="tx1"/>
                        </a:solidFill>
                        <a:effectLst/>
                        <a:latin typeface="+mn-lt"/>
                        <a:ea typeface="+mn-ea"/>
                        <a:cs typeface="+mn-cs"/>
                      </a:endParaRPr>
                    </a:p>
                  </a:txBody>
                  <a:tcPr marL="51936" marR="51936" marT="0" marB="0" anchor="ctr"/>
                </a:tc>
                <a:tc>
                  <a:txBody>
                    <a:bodyPr/>
                    <a:lstStyle/>
                    <a:p>
                      <a:pPr algn="ctr">
                        <a:lnSpc>
                          <a:spcPct val="115000"/>
                        </a:lnSpc>
                        <a:spcAft>
                          <a:spcPts val="0"/>
                        </a:spcAft>
                      </a:pPr>
                      <a:r>
                        <a:rPr lang="fr-FR" sz="1200" b="1" kern="1200" dirty="0" smtClean="0">
                          <a:solidFill>
                            <a:schemeClr val="tx1"/>
                          </a:solidFill>
                          <a:effectLst/>
                          <a:latin typeface="+mn-lt"/>
                          <a:ea typeface="+mn-ea"/>
                          <a:cs typeface="+mn-cs"/>
                        </a:rPr>
                        <a:t>Avantages </a:t>
                      </a:r>
                      <a:endParaRPr lang="fr-FR" sz="1200" b="1" kern="1200" dirty="0">
                        <a:solidFill>
                          <a:schemeClr val="tx1"/>
                        </a:solidFill>
                        <a:effectLst/>
                        <a:latin typeface="+mn-lt"/>
                        <a:ea typeface="+mn-ea"/>
                        <a:cs typeface="+mn-cs"/>
                      </a:endParaRPr>
                    </a:p>
                  </a:txBody>
                  <a:tcPr marL="51936" marR="51936" marT="0" marB="0" anchor="ctr"/>
                </a:tc>
                <a:tc gridSpan="2">
                  <a:txBody>
                    <a:bodyPr/>
                    <a:lstStyle/>
                    <a:p>
                      <a:pPr algn="ctr">
                        <a:lnSpc>
                          <a:spcPct val="115000"/>
                        </a:lnSpc>
                        <a:spcAft>
                          <a:spcPts val="0"/>
                        </a:spcAft>
                      </a:pPr>
                      <a:r>
                        <a:rPr lang="fr-FR" sz="1200" b="1" kern="1200" dirty="0" smtClean="0">
                          <a:solidFill>
                            <a:schemeClr val="tx1"/>
                          </a:solidFill>
                          <a:effectLst/>
                          <a:latin typeface="+mn-lt"/>
                          <a:ea typeface="+mn-ea"/>
                          <a:cs typeface="+mn-cs"/>
                        </a:rPr>
                        <a:t>Limites</a:t>
                      </a:r>
                      <a:endParaRPr lang="fr-FR" sz="1200" b="1" kern="1200" dirty="0">
                        <a:solidFill>
                          <a:schemeClr val="tx1"/>
                        </a:solidFill>
                        <a:effectLst/>
                        <a:latin typeface="+mn-lt"/>
                        <a:ea typeface="+mn-ea"/>
                        <a:cs typeface="+mn-cs"/>
                      </a:endParaRPr>
                    </a:p>
                  </a:txBody>
                  <a:tcPr marL="51936" marR="51936" marT="0" marB="0" anchor="ctr"/>
                </a:tc>
                <a:tc hMerge="1">
                  <a:txBody>
                    <a:bodyPr/>
                    <a:lstStyle/>
                    <a:p>
                      <a:pPr algn="l">
                        <a:lnSpc>
                          <a:spcPct val="115000"/>
                        </a:lnSpc>
                        <a:spcAft>
                          <a:spcPts val="0"/>
                        </a:spcAft>
                      </a:pPr>
                      <a:endParaRPr lang="fr-FR" sz="1400" b="0" kern="1200" dirty="0">
                        <a:solidFill>
                          <a:schemeClr val="tx1"/>
                        </a:solidFill>
                        <a:effectLst/>
                        <a:latin typeface="+mj-lt"/>
                        <a:ea typeface="+mn-ea"/>
                        <a:cs typeface="+mn-cs"/>
                      </a:endParaRPr>
                    </a:p>
                  </a:txBody>
                  <a:tcPr marL="51936" marR="51936" marT="0" marB="0" anchor="ctr"/>
                </a:tc>
              </a:tr>
              <a:tr h="1066530">
                <a:tc vMerge="1">
                  <a:txBody>
                    <a:bodyPr/>
                    <a:lstStyle/>
                    <a:p>
                      <a:endParaRPr lang="fr-FR"/>
                    </a:p>
                  </a:txBody>
                  <a:tcPr/>
                </a:tc>
                <a:tc gridSpan="2">
                  <a:txBody>
                    <a:bodyPr/>
                    <a:lstStyle/>
                    <a:p>
                      <a:pPr algn="ctr" fontAlgn="b"/>
                      <a:r>
                        <a:rPr lang="fr-FR" sz="1200" b="0" i="0" u="none" strike="noStrike" dirty="0" smtClean="0">
                          <a:latin typeface="+mn-lt"/>
                        </a:rPr>
                        <a:t>Comptabilité simplifiée</a:t>
                      </a:r>
                    </a:p>
                    <a:p>
                      <a:pPr algn="ctr" fontAlgn="b"/>
                      <a:r>
                        <a:rPr lang="fr-FR" sz="1200" b="0" i="0" u="none" strike="noStrike" dirty="0" smtClean="0">
                          <a:latin typeface="+mn-lt"/>
                        </a:rPr>
                        <a:t>Pas de comptable</a:t>
                      </a:r>
                    </a:p>
                    <a:p>
                      <a:pPr algn="ctr" fontAlgn="b"/>
                      <a:r>
                        <a:rPr lang="fr-FR" sz="1200" b="0" i="0" u="none" strike="noStrike" dirty="0" smtClean="0">
                          <a:latin typeface="+mn-lt"/>
                        </a:rPr>
                        <a:t>Pas de déclaration de TVA</a:t>
                      </a:r>
                    </a:p>
                  </a:txBody>
                  <a:tcPr marL="51936" marR="51936" marT="0" marB="0" anchor="ctr"/>
                </a:tc>
                <a:tc hMerge="1">
                  <a:txBody>
                    <a:bodyPr/>
                    <a:lstStyle/>
                    <a:p>
                      <a:pPr algn="l">
                        <a:lnSpc>
                          <a:spcPct val="115000"/>
                        </a:lnSpc>
                        <a:spcAft>
                          <a:spcPts val="0"/>
                        </a:spcAft>
                      </a:pPr>
                      <a:endParaRPr lang="fr-FR" sz="1200" b="0" kern="1200" dirty="0">
                        <a:solidFill>
                          <a:schemeClr val="tx1"/>
                        </a:solidFill>
                        <a:effectLst/>
                        <a:latin typeface="+mn-lt"/>
                        <a:ea typeface="+mn-ea"/>
                        <a:cs typeface="+mn-cs"/>
                      </a:endParaRPr>
                    </a:p>
                  </a:txBody>
                  <a:tcPr marL="51936" marR="51936" marT="0" marB="0" anchor="ctr"/>
                </a:tc>
                <a:tc>
                  <a:txBody>
                    <a:bodyPr/>
                    <a:lstStyle/>
                    <a:p>
                      <a:pPr algn="ctr" fontAlgn="b"/>
                      <a:r>
                        <a:rPr lang="fr-FR" sz="1200" b="0" i="0" u="none" strike="noStrike" dirty="0" smtClean="0">
                          <a:latin typeface="+mn-lt"/>
                        </a:rPr>
                        <a:t>Manque info comptable</a:t>
                      </a:r>
                    </a:p>
                    <a:p>
                      <a:pPr algn="ctr" fontAlgn="b"/>
                      <a:r>
                        <a:rPr lang="fr-FR" sz="1200" b="0" i="0" u="none" strike="noStrike" dirty="0" smtClean="0">
                          <a:latin typeface="+mn-lt"/>
                        </a:rPr>
                        <a:t>Pas de déficit possible</a:t>
                      </a:r>
                    </a:p>
                    <a:p>
                      <a:pPr algn="ctr" fontAlgn="b"/>
                      <a:r>
                        <a:rPr lang="fr-FR" sz="1200" b="0" i="0" u="none" strike="noStrike" dirty="0" smtClean="0">
                          <a:latin typeface="+mn-lt"/>
                        </a:rPr>
                        <a:t>Non récupération de TVA</a:t>
                      </a:r>
                    </a:p>
                  </a:txBody>
                  <a:tcPr marL="51936" marR="51936" marT="0" marB="0" anchor="ctr"/>
                </a:tc>
                <a:tc>
                  <a:txBody>
                    <a:bodyPr/>
                    <a:lstStyle/>
                    <a:p>
                      <a:pPr algn="ctr" fontAlgn="b"/>
                      <a:r>
                        <a:rPr lang="fr-FR" sz="1200" b="0" i="0" u="none" strike="noStrike" dirty="0" smtClean="0">
                          <a:latin typeface="+mn-lt"/>
                        </a:rPr>
                        <a:t>Comptabilité complète </a:t>
                      </a:r>
                    </a:p>
                    <a:p>
                      <a:pPr algn="ctr" fontAlgn="b"/>
                      <a:r>
                        <a:rPr lang="fr-FR" sz="1200" b="0" i="0" u="none" strike="noStrike" dirty="0" smtClean="0">
                          <a:latin typeface="+mn-lt"/>
                        </a:rPr>
                        <a:t>Déduction des frais professionnels en totalité</a:t>
                      </a:r>
                    </a:p>
                    <a:p>
                      <a:pPr algn="ctr" fontAlgn="b"/>
                      <a:r>
                        <a:rPr lang="fr-FR" sz="1200" b="0" i="0" u="none" strike="noStrike" dirty="0" smtClean="0">
                          <a:latin typeface="+mn-lt"/>
                        </a:rPr>
                        <a:t>Récupération de TVA sur les </a:t>
                      </a:r>
                      <a:r>
                        <a:rPr lang="fr-FR" sz="1200" b="0" i="0" u="none" strike="noStrike" dirty="0" err="1" smtClean="0">
                          <a:latin typeface="+mn-lt"/>
                        </a:rPr>
                        <a:t>achats,frais,invst</a:t>
                      </a:r>
                      <a:endParaRPr lang="fr-FR" sz="1200" b="0" i="0" u="none" strike="noStrike" dirty="0" smtClean="0">
                        <a:latin typeface="+mn-lt"/>
                      </a:endParaRPr>
                    </a:p>
                  </a:txBody>
                  <a:tcPr marL="51936" marR="51936" marT="0" marB="0" anchor="ctr"/>
                </a:tc>
                <a:tc gridSpan="2">
                  <a:txBody>
                    <a:bodyPr/>
                    <a:lstStyle/>
                    <a:p>
                      <a:pPr algn="ctr" fontAlgn="b"/>
                      <a:r>
                        <a:rPr lang="fr-FR" sz="1200" b="0" i="0" u="none" strike="noStrike" dirty="0" smtClean="0">
                          <a:latin typeface="+mn-lt"/>
                        </a:rPr>
                        <a:t>Comptabilité nécessitant généralement</a:t>
                      </a:r>
                    </a:p>
                    <a:p>
                      <a:pPr algn="ctr" fontAlgn="b"/>
                      <a:r>
                        <a:rPr lang="fr-FR" sz="1200" b="0" i="0" u="none" strike="noStrike" dirty="0" smtClean="0">
                          <a:latin typeface="+mn-lt"/>
                        </a:rPr>
                        <a:t>l'intervention d'un professionnel</a:t>
                      </a:r>
                    </a:p>
                    <a:p>
                      <a:pPr algn="ctr" fontAlgn="b"/>
                      <a:r>
                        <a:rPr lang="fr-FR" sz="1200" b="0" i="0" u="none" strike="noStrike" dirty="0" smtClean="0">
                          <a:latin typeface="+mn-lt"/>
                        </a:rPr>
                        <a:t>expert comptable et/ou CGA</a:t>
                      </a:r>
                    </a:p>
                  </a:txBody>
                  <a:tcPr marL="51936" marR="51936" marT="0" marB="0" anchor="ctr"/>
                </a:tc>
                <a:tc hMerge="1">
                  <a:txBody>
                    <a:bodyPr/>
                    <a:lstStyle/>
                    <a:p>
                      <a:endParaRPr lang="fr-FR"/>
                    </a:p>
                  </a:txBody>
                  <a:tcPr/>
                </a:tc>
              </a:tr>
              <a:tr h="554976">
                <a:tc vMerge="1">
                  <a:txBody>
                    <a:bodyPr/>
                    <a:lstStyle/>
                    <a:p>
                      <a:endParaRPr lang="fr-FR"/>
                    </a:p>
                  </a:txBody>
                  <a:tcPr/>
                </a:tc>
                <a:tc gridSpan="3">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fr-FR" sz="1200" b="0" i="0" u="none" strike="noStrike" dirty="0" smtClean="0">
                          <a:latin typeface="+mn-lt"/>
                        </a:rPr>
                        <a:t>Bénéfice calculé forfaitairement par le service des impôts</a:t>
                      </a:r>
                    </a:p>
                  </a:txBody>
                  <a:tcPr marL="51936" marR="51936" marT="0" marB="0" anchor="ctr"/>
                </a:tc>
                <a:tc hMerge="1">
                  <a:txBody>
                    <a:bodyPr/>
                    <a:lstStyle/>
                    <a:p>
                      <a:pPr algn="l">
                        <a:lnSpc>
                          <a:spcPct val="115000"/>
                        </a:lnSpc>
                        <a:spcAft>
                          <a:spcPts val="0"/>
                        </a:spcAft>
                      </a:pPr>
                      <a:endParaRPr lang="fr-FR" sz="1400" b="0" kern="1200" dirty="0">
                        <a:solidFill>
                          <a:schemeClr val="tx1"/>
                        </a:solidFill>
                        <a:effectLst/>
                        <a:latin typeface="+mj-lt"/>
                        <a:ea typeface="+mn-ea"/>
                        <a:cs typeface="+mn-cs"/>
                      </a:endParaRPr>
                    </a:p>
                  </a:txBody>
                  <a:tcPr marL="51936" marR="51936" marT="0" marB="0" anchor="ctr"/>
                </a:tc>
                <a:tc hMerge="1">
                  <a:txBody>
                    <a:bodyPr/>
                    <a:lstStyle/>
                    <a:p>
                      <a:endParaRPr lang="fr-FR"/>
                    </a:p>
                  </a:txBody>
                  <a:tcPr/>
                </a:tc>
                <a:tc>
                  <a:txBody>
                    <a:bodyPr/>
                    <a:lstStyle/>
                    <a:p>
                      <a:pPr algn="l">
                        <a:lnSpc>
                          <a:spcPct val="115000"/>
                        </a:lnSpc>
                        <a:spcAft>
                          <a:spcPts val="0"/>
                        </a:spcAft>
                      </a:pPr>
                      <a:endParaRPr lang="fr-FR" sz="1200" b="0" kern="1200" dirty="0">
                        <a:solidFill>
                          <a:schemeClr val="tx1"/>
                        </a:solidFill>
                        <a:effectLst/>
                        <a:latin typeface="+mn-lt"/>
                        <a:ea typeface="+mn-ea"/>
                        <a:cs typeface="+mn-cs"/>
                      </a:endParaRPr>
                    </a:p>
                  </a:txBody>
                  <a:tcPr marL="51936" marR="51936" marT="0" marB="0" anchor="ctr"/>
                </a:tc>
                <a:tc gridSpan="2">
                  <a:txBody>
                    <a:bodyPr/>
                    <a:lstStyle/>
                    <a:p>
                      <a:pPr algn="l">
                        <a:lnSpc>
                          <a:spcPct val="115000"/>
                        </a:lnSpc>
                        <a:spcAft>
                          <a:spcPts val="0"/>
                        </a:spcAft>
                      </a:pPr>
                      <a:endParaRPr lang="fr-FR" sz="1200" b="0" kern="1200" dirty="0">
                        <a:solidFill>
                          <a:schemeClr val="tx1"/>
                        </a:solidFill>
                        <a:effectLst/>
                        <a:latin typeface="+mn-lt"/>
                        <a:ea typeface="+mn-ea"/>
                        <a:cs typeface="+mn-cs"/>
                      </a:endParaRPr>
                    </a:p>
                  </a:txBody>
                  <a:tcPr marL="51936" marR="51936" marT="0" marB="0" anchor="ctr"/>
                </a:tc>
                <a:tc hMerge="1">
                  <a:txBody>
                    <a:bodyPr/>
                    <a:lstStyle/>
                    <a:p>
                      <a:endParaRPr lang="fr-FR"/>
                    </a:p>
                  </a:txBody>
                  <a:tcPr/>
                </a:tc>
              </a:tr>
              <a:tr h="997953">
                <a:tc vMerge="1">
                  <a:txBody>
                    <a:bodyPr/>
                    <a:lstStyle/>
                    <a:p>
                      <a:endParaRPr lang="fr-FR"/>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fr-FR" sz="1200" b="0" i="0" u="none" strike="noStrike" dirty="0" smtClean="0">
                          <a:latin typeface="+mn-lt"/>
                        </a:rPr>
                        <a:t>Prix de vente attractif</a:t>
                      </a:r>
                    </a:p>
                  </a:txBody>
                  <a:tcPr marL="51936" marR="51936" marT="0" marB="0" anchor="ctr"/>
                </a:tc>
                <a:tc gridSpan="2">
                  <a:txBody>
                    <a:bodyPr/>
                    <a:lstStyle/>
                    <a:p>
                      <a:pPr algn="ctr" fontAlgn="b"/>
                      <a:r>
                        <a:rPr lang="fr-FR" sz="1200" b="0" i="0" u="none" strike="noStrike" dirty="0" smtClean="0">
                          <a:latin typeface="+mn-lt"/>
                        </a:rPr>
                        <a:t>Pas adhésion CGA</a:t>
                      </a:r>
                    </a:p>
                    <a:p>
                      <a:pPr algn="ctr" fontAlgn="b"/>
                      <a:r>
                        <a:rPr lang="fr-FR" sz="1200" b="0" i="0" u="none" strike="noStrike" dirty="0" smtClean="0">
                          <a:latin typeface="+mn-lt"/>
                        </a:rPr>
                        <a:t>Pas exonération d'impôt</a:t>
                      </a:r>
                    </a:p>
                    <a:p>
                      <a:pPr algn="ctr" fontAlgn="b"/>
                      <a:r>
                        <a:rPr lang="fr-FR" sz="1200" b="0" i="0" u="none" strike="noStrike" dirty="0" smtClean="0">
                          <a:latin typeface="+mn-lt"/>
                        </a:rPr>
                        <a:t>Perte clients professionnels</a:t>
                      </a:r>
                    </a:p>
                  </a:txBody>
                  <a:tcPr marL="51936" marR="51936" marT="0" marB="0" anchor="ctr"/>
                </a:tc>
                <a:tc hMerge="1">
                  <a:txBody>
                    <a:bodyPr/>
                    <a:lstStyle/>
                    <a:p>
                      <a:endParaRPr lang="fr-FR"/>
                    </a:p>
                  </a:txBody>
                  <a:tcPr/>
                </a:tc>
                <a:tc>
                  <a:txBody>
                    <a:bodyPr/>
                    <a:lstStyle/>
                    <a:p>
                      <a:pPr algn="ctr" fontAlgn="b"/>
                      <a:r>
                        <a:rPr lang="fr-FR" sz="1200" b="0" i="0" u="none" strike="noStrike" dirty="0" smtClean="0">
                          <a:latin typeface="+mn-lt"/>
                        </a:rPr>
                        <a:t>Taxation d'après les chiffres réels</a:t>
                      </a:r>
                    </a:p>
                    <a:p>
                      <a:pPr algn="ctr" fontAlgn="b"/>
                      <a:r>
                        <a:rPr lang="fr-FR" sz="1200" b="0" i="0" u="none" strike="noStrike" dirty="0" smtClean="0">
                          <a:latin typeface="+mn-lt"/>
                        </a:rPr>
                        <a:t>Pas de majoration sur le BIC si adhésion  CGA</a:t>
                      </a:r>
                    </a:p>
                    <a:p>
                      <a:pPr algn="ctr" fontAlgn="b"/>
                      <a:r>
                        <a:rPr lang="fr-FR" sz="1200" b="0" i="0" u="none" strike="noStrike" dirty="0" smtClean="0">
                          <a:latin typeface="+mn-lt"/>
                        </a:rPr>
                        <a:t>Exonération d'impôt pour les entreprises nouvelles</a:t>
                      </a:r>
                    </a:p>
                  </a:txBody>
                  <a:tcPr marL="51936" marR="51936" marT="0" marB="0" anchor="ctr"/>
                </a:tc>
                <a:tc gridSpan="2">
                  <a:txBody>
                    <a:bodyPr/>
                    <a:lstStyle/>
                    <a:p>
                      <a:pPr algn="l">
                        <a:lnSpc>
                          <a:spcPct val="115000"/>
                        </a:lnSpc>
                        <a:spcAft>
                          <a:spcPts val="0"/>
                        </a:spcAft>
                      </a:pPr>
                      <a:endParaRPr lang="fr-FR" sz="1200" b="0" kern="1200" dirty="0">
                        <a:solidFill>
                          <a:schemeClr val="tx1"/>
                        </a:solidFill>
                        <a:effectLst/>
                        <a:latin typeface="+mn-lt"/>
                        <a:ea typeface="+mn-ea"/>
                        <a:cs typeface="+mn-cs"/>
                      </a:endParaRPr>
                    </a:p>
                  </a:txBody>
                  <a:tcPr marL="51936" marR="51936" marT="0" marB="0" anchor="ctr"/>
                </a:tc>
                <a:tc hMerge="1">
                  <a:txBody>
                    <a:bodyPr/>
                    <a:lstStyle/>
                    <a:p>
                      <a:endParaRPr lang="fr-FR"/>
                    </a:p>
                  </a:txBody>
                  <a:tcPr/>
                </a:tc>
              </a:tr>
            </a:tbl>
          </a:graphicData>
        </a:graphic>
      </p:graphicFrame>
      <p:pic>
        <p:nvPicPr>
          <p:cNvPr id="5" name="Image 4" descr="Logo-provisoire-Auvergne-Rhone-Alpes-160px.png">
            <a:hlinkClick r:id="rId3" action="ppaction://hlinksldjump"/>
          </p:cNvPr>
          <p:cNvPicPr>
            <a:picLocks noChangeAspect="1"/>
          </p:cNvPicPr>
          <p:nvPr/>
        </p:nvPicPr>
        <p:blipFill>
          <a:blip r:embed="rId4"/>
          <a:stretch>
            <a:fillRect/>
          </a:stretch>
        </p:blipFill>
        <p:spPr>
          <a:xfrm>
            <a:off x="8077200" y="5872125"/>
            <a:ext cx="934357" cy="981075"/>
          </a:xfrm>
          <a:prstGeom prst="rect">
            <a:avLst/>
          </a:prstGeom>
        </p:spPr>
      </p:pic>
    </p:spTree>
    <p:extLst>
      <p:ext uri="{BB962C8B-B14F-4D97-AF65-F5344CB8AC3E}">
        <p14:creationId xmlns:p14="http://schemas.microsoft.com/office/powerpoint/2010/main" val="2346665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ltLang="fr-FR" sz="3200" dirty="0" smtClean="0">
                <a:solidFill>
                  <a:srgbClr val="81171E"/>
                </a:solidFill>
                <a:ea typeface="Arial Black" pitchFamily="34" charset="0"/>
                <a:cs typeface="Arial Black" pitchFamily="34" charset="0"/>
              </a:rPr>
              <a:t>Les régimes sociaux – Taux de cotisation</a:t>
            </a:r>
            <a:r>
              <a:rPr dirty="0" smtClean="0"/>
              <a:t/>
            </a:r>
            <a:br>
              <a:rPr dirty="0" smtClean="0"/>
            </a:b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41</a:t>
            </a:fld>
            <a:endParaRPr lang="fr-FR" dirty="0"/>
          </a:p>
        </p:txBody>
      </p:sp>
      <p:pic>
        <p:nvPicPr>
          <p:cNvPr id="7" name="Image 6" descr="Logo-provisoire-Auvergne-Rhone-Alpes-160px.png">
            <a:hlinkClick r:id="rId2" action="ppaction://hlinksldjump"/>
          </p:cNvPr>
          <p:cNvPicPr>
            <a:picLocks noChangeAspect="1"/>
          </p:cNvPicPr>
          <p:nvPr/>
        </p:nvPicPr>
        <p:blipFill>
          <a:blip r:embed="rId3"/>
          <a:stretch>
            <a:fillRect/>
          </a:stretch>
        </p:blipFill>
        <p:spPr>
          <a:xfrm>
            <a:off x="8077200" y="5876925"/>
            <a:ext cx="934357" cy="981075"/>
          </a:xfrm>
          <a:prstGeom prst="rect">
            <a:avLst/>
          </a:prstGeom>
        </p:spPr>
      </p:pic>
      <p:sp>
        <p:nvSpPr>
          <p:cNvPr id="12" name="Rectangle à coins arrondis 11"/>
          <p:cNvSpPr/>
          <p:nvPr/>
        </p:nvSpPr>
        <p:spPr bwMode="auto">
          <a:xfrm>
            <a:off x="4879217" y="1119981"/>
            <a:ext cx="3094892" cy="1163303"/>
          </a:xfrm>
          <a:prstGeom prst="roundRect">
            <a:avLst/>
          </a:prstGeom>
          <a:solidFill>
            <a:srgbClr val="F6FBFC"/>
          </a:solidFill>
          <a:ln w="28575">
            <a:solidFill>
              <a:srgbClr val="81171E"/>
            </a:solidFill>
          </a:ln>
          <a:effectLst/>
        </p:spPr>
        <p:style>
          <a:lnRef idx="1">
            <a:schemeClr val="dk1"/>
          </a:lnRef>
          <a:fillRef idx="2">
            <a:schemeClr val="dk1"/>
          </a:fillRef>
          <a:effectRef idx="1">
            <a:schemeClr val="dk1"/>
          </a:effectRef>
          <a:fontRef idx="minor">
            <a:schemeClr val="dk1"/>
          </a:fontRef>
        </p:style>
        <p:txBody>
          <a:bodyPr anchor="ctr"/>
          <a:lstStyle/>
          <a:p>
            <a:pPr algn="ctr" defTabSz="449263">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b="1" dirty="0" smtClean="0">
                <a:solidFill>
                  <a:schemeClr val="tx1"/>
                </a:solidFill>
                <a:latin typeface="Arial" pitchFamily="34" charset="0"/>
                <a:cs typeface="Arial" pitchFamily="34" charset="0"/>
              </a:rPr>
              <a:t>43,05 % du revenu et/ou du bénéfice</a:t>
            </a:r>
          </a:p>
          <a:p>
            <a:pPr algn="ctr" defTabSz="449263">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chemeClr val="tx1"/>
                </a:solidFill>
                <a:latin typeface="Arial" pitchFamily="34" charset="0"/>
                <a:cs typeface="Arial" pitchFamily="34" charset="0"/>
              </a:rPr>
              <a:t>Avec acompte provisionnel et régularisation en année n+1</a:t>
            </a:r>
            <a:endParaRPr lang="fr-FR" sz="1400" dirty="0">
              <a:solidFill>
                <a:schemeClr val="tx1"/>
              </a:solidFill>
              <a:latin typeface="Arial" pitchFamily="34" charset="0"/>
              <a:cs typeface="Arial" pitchFamily="34" charset="0"/>
            </a:endParaRPr>
          </a:p>
        </p:txBody>
      </p:sp>
      <p:sp>
        <p:nvSpPr>
          <p:cNvPr id="13" name="Rectangle à coins arrondis 12"/>
          <p:cNvSpPr/>
          <p:nvPr/>
        </p:nvSpPr>
        <p:spPr bwMode="auto">
          <a:xfrm>
            <a:off x="1015699" y="2561446"/>
            <a:ext cx="3049587" cy="630238"/>
          </a:xfrm>
          <a:prstGeom prst="roundRect">
            <a:avLst>
              <a:gd name="adj" fmla="val 14898"/>
            </a:avLst>
          </a:prstGeom>
          <a:solidFill>
            <a:srgbClr val="F6FBFC"/>
          </a:solidFill>
          <a:ln w="28575">
            <a:solidFill>
              <a:srgbClr val="81171E"/>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0" hangingPunct="0">
              <a:lnSpc>
                <a:spcPts val="1700"/>
              </a:lnSpc>
              <a:defRPr/>
            </a:pPr>
            <a:r>
              <a:rPr lang="fr-FR" sz="1600" b="1" dirty="0">
                <a:solidFill>
                  <a:srgbClr val="81171E"/>
                </a:solidFill>
                <a:latin typeface="Arial" charset="0"/>
              </a:rPr>
              <a:t>Travailleur Non Salarié </a:t>
            </a:r>
            <a:r>
              <a:rPr lang="fr-FR" sz="1100" b="1" dirty="0">
                <a:solidFill>
                  <a:srgbClr val="81171E"/>
                </a:solidFill>
                <a:latin typeface="Arial" charset="0"/>
              </a:rPr>
              <a:t>(TNS)</a:t>
            </a:r>
          </a:p>
          <a:p>
            <a:pPr algn="ctr" eaLnBrk="0" hangingPunct="0">
              <a:lnSpc>
                <a:spcPts val="1700"/>
              </a:lnSpc>
              <a:defRPr/>
            </a:pPr>
            <a:r>
              <a:rPr lang="fr-FR" sz="1000" b="1" i="1" dirty="0">
                <a:solidFill>
                  <a:srgbClr val="81171E"/>
                </a:solidFill>
                <a:latin typeface="Arial" charset="0"/>
                <a:sym typeface="Wingdings" pitchFamily="2" charset="2"/>
              </a:rPr>
              <a:t> Régime social des indépendants (RSI)</a:t>
            </a:r>
            <a:endParaRPr lang="fr-FR" sz="1000" b="1" i="1" dirty="0">
              <a:solidFill>
                <a:srgbClr val="81171E"/>
              </a:solidFill>
              <a:latin typeface="Arial" charset="0"/>
            </a:endParaRPr>
          </a:p>
        </p:txBody>
      </p:sp>
      <p:sp>
        <p:nvSpPr>
          <p:cNvPr id="14" name="Rectangle à coins arrondis 13"/>
          <p:cNvSpPr/>
          <p:nvPr/>
        </p:nvSpPr>
        <p:spPr bwMode="auto">
          <a:xfrm>
            <a:off x="4879217" y="2602449"/>
            <a:ext cx="3094892" cy="1647194"/>
          </a:xfrm>
          <a:prstGeom prst="roundRect">
            <a:avLst/>
          </a:prstGeom>
          <a:solidFill>
            <a:srgbClr val="F6FBFC"/>
          </a:solidFill>
          <a:ln w="28575">
            <a:solidFill>
              <a:srgbClr val="81171E"/>
            </a:solidFill>
          </a:ln>
          <a:effectLst/>
        </p:spPr>
        <p:style>
          <a:lnRef idx="1">
            <a:schemeClr val="dk1"/>
          </a:lnRef>
          <a:fillRef idx="2">
            <a:schemeClr val="dk1"/>
          </a:fillRef>
          <a:effectRef idx="1">
            <a:schemeClr val="dk1"/>
          </a:effectRef>
          <a:fontRef idx="minor">
            <a:schemeClr val="dk1"/>
          </a:fontRef>
        </p:style>
        <p:txBody>
          <a:bodyPr anchor="ctr"/>
          <a:lstStyle/>
          <a:p>
            <a:pPr>
              <a:defRPr/>
            </a:pPr>
            <a:endParaRPr lang="fr-FR" sz="1400" dirty="0" smtClean="0">
              <a:solidFill>
                <a:schemeClr val="tx1"/>
              </a:solidFill>
              <a:latin typeface="Arial" pitchFamily="34" charset="0"/>
              <a:cs typeface="Arial" pitchFamily="34" charset="0"/>
            </a:endParaRPr>
          </a:p>
          <a:p>
            <a:pPr>
              <a:defRPr/>
            </a:pPr>
            <a:r>
              <a:rPr lang="fr-FR" sz="1200" b="1" dirty="0" err="1" smtClean="0">
                <a:solidFill>
                  <a:schemeClr val="tx1"/>
                </a:solidFill>
                <a:latin typeface="Arial" pitchFamily="34" charset="0"/>
                <a:cs typeface="Arial" pitchFamily="34" charset="0"/>
              </a:rPr>
              <a:t>Micro-social</a:t>
            </a:r>
            <a:r>
              <a:rPr lang="fr-FR" sz="1200" b="1" dirty="0" smtClean="0">
                <a:solidFill>
                  <a:schemeClr val="tx1"/>
                </a:solidFill>
                <a:latin typeface="Arial" pitchFamily="34" charset="0"/>
                <a:cs typeface="Arial" pitchFamily="34" charset="0"/>
              </a:rPr>
              <a:t> :</a:t>
            </a:r>
          </a:p>
          <a:p>
            <a:pPr>
              <a:defRPr/>
            </a:pPr>
            <a:r>
              <a:rPr lang="fr-FR" sz="1200" dirty="0" smtClean="0">
                <a:solidFill>
                  <a:schemeClr val="tx1"/>
                </a:solidFill>
                <a:latin typeface="Arial" charset="0"/>
                <a:cs typeface="Arial" charset="0"/>
              </a:rPr>
              <a:t>12,8 %  du CA pour les activités d’achat-revente et fabrication</a:t>
            </a:r>
          </a:p>
          <a:p>
            <a:pPr>
              <a:defRPr/>
            </a:pPr>
            <a:endParaRPr lang="fr-FR" sz="1200" dirty="0" smtClean="0">
              <a:solidFill>
                <a:schemeClr val="tx1"/>
              </a:solidFill>
              <a:latin typeface="Arial" charset="0"/>
              <a:cs typeface="Arial" charset="0"/>
            </a:endParaRPr>
          </a:p>
          <a:p>
            <a:pPr>
              <a:defRPr/>
            </a:pPr>
            <a:r>
              <a:rPr lang="fr-FR" sz="1200" dirty="0" smtClean="0">
                <a:solidFill>
                  <a:schemeClr val="tx1"/>
                </a:solidFill>
                <a:latin typeface="Arial" charset="0"/>
                <a:cs typeface="Arial" charset="0"/>
              </a:rPr>
              <a:t>22 % du CA pour les entreprises de services, </a:t>
            </a:r>
          </a:p>
          <a:p>
            <a:pPr eaLnBrk="0" hangingPunct="0">
              <a:lnSpc>
                <a:spcPct val="110000"/>
              </a:lnSpc>
              <a:defRPr/>
            </a:pPr>
            <a:r>
              <a:rPr lang="fr-FR" sz="1400" dirty="0" smtClean="0">
                <a:solidFill>
                  <a:schemeClr val="tx1"/>
                </a:solidFill>
                <a:latin typeface="Arial" pitchFamily="34" charset="0"/>
                <a:cs typeface="Arial" pitchFamily="34" charset="0"/>
              </a:rPr>
              <a:t> </a:t>
            </a:r>
            <a:endParaRPr lang="fr-FR" sz="1400" dirty="0">
              <a:solidFill>
                <a:schemeClr val="tx1"/>
              </a:solidFill>
              <a:latin typeface="Arial" pitchFamily="34" charset="0"/>
              <a:cs typeface="Arial" pitchFamily="34" charset="0"/>
            </a:endParaRPr>
          </a:p>
        </p:txBody>
      </p:sp>
      <p:cxnSp>
        <p:nvCxnSpPr>
          <p:cNvPr id="15" name="Connecteur droit 14"/>
          <p:cNvCxnSpPr/>
          <p:nvPr/>
        </p:nvCxnSpPr>
        <p:spPr bwMode="auto">
          <a:xfrm flipH="1">
            <a:off x="4065286" y="2083228"/>
            <a:ext cx="813934" cy="519221"/>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14" idx="1"/>
          </p:cNvCxnSpPr>
          <p:nvPr/>
        </p:nvCxnSpPr>
        <p:spPr bwMode="auto">
          <a:xfrm flipH="1" flipV="1">
            <a:off x="4065287" y="3084212"/>
            <a:ext cx="813930" cy="341834"/>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bwMode="auto">
          <a:xfrm>
            <a:off x="4879219" y="4444637"/>
            <a:ext cx="3094892" cy="1167039"/>
          </a:xfrm>
          <a:prstGeom prst="roundRect">
            <a:avLst/>
          </a:prstGeom>
          <a:solidFill>
            <a:srgbClr val="F6FBFC"/>
          </a:solidFill>
          <a:ln w="28575">
            <a:solidFill>
              <a:srgbClr val="81171E"/>
            </a:solidFill>
          </a:ln>
          <a:effectLst/>
        </p:spPr>
        <p:style>
          <a:lnRef idx="1">
            <a:schemeClr val="dk1"/>
          </a:lnRef>
          <a:fillRef idx="2">
            <a:schemeClr val="dk1"/>
          </a:fillRef>
          <a:effectRef idx="1">
            <a:schemeClr val="dk1"/>
          </a:effectRef>
          <a:fontRef idx="minor">
            <a:schemeClr val="dk1"/>
          </a:fontRef>
        </p:style>
        <p:txBody>
          <a:bodyPr anchor="ctr"/>
          <a:lstStyle/>
          <a:p>
            <a:pPr eaLnBrk="0" hangingPunct="0">
              <a:lnSpc>
                <a:spcPct val="120000"/>
              </a:lnSpc>
              <a:defRPr/>
            </a:pPr>
            <a:endParaRPr lang="fr-FR" sz="1400" b="1" dirty="0" smtClean="0">
              <a:solidFill>
                <a:schemeClr val="tx1">
                  <a:lumMod val="75000"/>
                  <a:lumOff val="25000"/>
                </a:schemeClr>
              </a:solidFill>
              <a:latin typeface="Arial" charset="0"/>
            </a:endParaRPr>
          </a:p>
          <a:p>
            <a:pPr eaLnBrk="0" hangingPunct="0">
              <a:lnSpc>
                <a:spcPct val="120000"/>
              </a:lnSpc>
              <a:defRPr/>
            </a:pPr>
            <a:endParaRPr lang="fr-FR" sz="1400" b="1" dirty="0" smtClean="0">
              <a:solidFill>
                <a:schemeClr val="tx1">
                  <a:lumMod val="75000"/>
                  <a:lumOff val="25000"/>
                </a:schemeClr>
              </a:solidFill>
              <a:latin typeface="Arial" charset="0"/>
            </a:endParaRPr>
          </a:p>
          <a:p>
            <a:pPr eaLnBrk="0" hangingPunct="0">
              <a:lnSpc>
                <a:spcPct val="120000"/>
              </a:lnSpc>
              <a:defRPr/>
            </a:pPr>
            <a:r>
              <a:rPr lang="fr-FR" sz="1400" b="1" dirty="0" smtClean="0">
                <a:solidFill>
                  <a:schemeClr val="tx1">
                    <a:lumMod val="75000"/>
                    <a:lumOff val="25000"/>
                  </a:schemeClr>
                </a:solidFill>
                <a:latin typeface="Arial" charset="0"/>
              </a:rPr>
              <a:t>40 à 45% charges patronales**</a:t>
            </a:r>
          </a:p>
          <a:p>
            <a:pPr eaLnBrk="0" hangingPunct="0">
              <a:lnSpc>
                <a:spcPct val="120000"/>
              </a:lnSpc>
              <a:defRPr/>
            </a:pPr>
            <a:r>
              <a:rPr lang="fr-FR" sz="1400" b="1" dirty="0" smtClean="0">
                <a:solidFill>
                  <a:schemeClr val="tx1">
                    <a:lumMod val="75000"/>
                    <a:lumOff val="25000"/>
                  </a:schemeClr>
                </a:solidFill>
                <a:latin typeface="Arial" charset="0"/>
              </a:rPr>
              <a:t>                 +</a:t>
            </a:r>
          </a:p>
          <a:p>
            <a:pPr eaLnBrk="0" hangingPunct="0">
              <a:lnSpc>
                <a:spcPct val="120000"/>
              </a:lnSpc>
              <a:defRPr/>
            </a:pPr>
            <a:r>
              <a:rPr lang="fr-FR" sz="1400" b="1" dirty="0" smtClean="0">
                <a:solidFill>
                  <a:schemeClr val="tx1">
                    <a:lumMod val="75000"/>
                    <a:lumOff val="25000"/>
                  </a:schemeClr>
                </a:solidFill>
                <a:latin typeface="Arial" charset="0"/>
              </a:rPr>
              <a:t>20 à 25% charges salariales**</a:t>
            </a:r>
          </a:p>
          <a:p>
            <a:pPr eaLnBrk="0" hangingPunct="0">
              <a:lnSpc>
                <a:spcPct val="120000"/>
              </a:lnSpc>
              <a:defRPr/>
            </a:pPr>
            <a:r>
              <a:rPr lang="fr-FR" sz="1200" dirty="0" smtClean="0">
                <a:solidFill>
                  <a:schemeClr val="tx1">
                    <a:lumMod val="75000"/>
                    <a:lumOff val="25000"/>
                  </a:schemeClr>
                </a:solidFill>
                <a:latin typeface="Arial" charset="0"/>
              </a:rPr>
              <a:t>** en cas de rémunération</a:t>
            </a:r>
            <a:endParaRPr lang="fr-FR" sz="1200" dirty="0" smtClean="0">
              <a:solidFill>
                <a:srgbClr val="404040"/>
              </a:solidFill>
              <a:latin typeface="Arial" charset="0"/>
              <a:cs typeface="Arial" charset="0"/>
            </a:endParaRPr>
          </a:p>
          <a:p>
            <a:pPr eaLnBrk="0" hangingPunct="0">
              <a:lnSpc>
                <a:spcPct val="120000"/>
              </a:lnSpc>
              <a:defRPr/>
            </a:pPr>
            <a:endParaRPr lang="fr-FR" sz="1400" b="1" dirty="0" smtClean="0">
              <a:solidFill>
                <a:schemeClr val="tx1">
                  <a:lumMod val="75000"/>
                  <a:lumOff val="25000"/>
                </a:schemeClr>
              </a:solidFill>
              <a:latin typeface="Arial" charset="0"/>
            </a:endParaRPr>
          </a:p>
          <a:p>
            <a:pPr eaLnBrk="0" hangingPunct="0">
              <a:lnSpc>
                <a:spcPct val="120000"/>
              </a:lnSpc>
              <a:defRPr/>
            </a:pPr>
            <a:endParaRPr lang="fr-FR" sz="900" dirty="0" smtClean="0">
              <a:solidFill>
                <a:schemeClr val="tx1">
                  <a:lumMod val="75000"/>
                  <a:lumOff val="25000"/>
                </a:schemeClr>
              </a:solidFill>
              <a:latin typeface="Arial" charset="0"/>
            </a:endParaRPr>
          </a:p>
          <a:p>
            <a:pPr eaLnBrk="0" hangingPunct="0">
              <a:lnSpc>
                <a:spcPct val="120000"/>
              </a:lnSpc>
              <a:defRPr/>
            </a:pPr>
            <a:endParaRPr lang="fr-FR" sz="900" dirty="0" smtClean="0">
              <a:solidFill>
                <a:schemeClr val="tx1">
                  <a:lumMod val="75000"/>
                  <a:lumOff val="25000"/>
                </a:schemeClr>
              </a:solidFill>
              <a:latin typeface="Arial" charset="0"/>
            </a:endParaRPr>
          </a:p>
        </p:txBody>
      </p:sp>
      <p:sp>
        <p:nvSpPr>
          <p:cNvPr id="19" name="Rectangle à coins arrondis 18"/>
          <p:cNvSpPr/>
          <p:nvPr/>
        </p:nvSpPr>
        <p:spPr bwMode="auto">
          <a:xfrm>
            <a:off x="1015699" y="4860521"/>
            <a:ext cx="3049588" cy="630238"/>
          </a:xfrm>
          <a:prstGeom prst="roundRect">
            <a:avLst>
              <a:gd name="adj" fmla="val 14898"/>
            </a:avLst>
          </a:prstGeom>
          <a:solidFill>
            <a:srgbClr val="F6FBFC"/>
          </a:solidFill>
          <a:ln w="28575">
            <a:solidFill>
              <a:srgbClr val="81171E"/>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fr-FR" sz="1600" b="1" dirty="0">
                <a:solidFill>
                  <a:srgbClr val="81171E"/>
                </a:solidFill>
                <a:latin typeface="Arial" charset="0"/>
              </a:rPr>
              <a:t>Assimilé Salarié</a:t>
            </a:r>
          </a:p>
          <a:p>
            <a:pPr algn="ctr" eaLnBrk="0" hangingPunct="0">
              <a:defRPr/>
            </a:pPr>
            <a:r>
              <a:rPr lang="fr-FR" sz="1000" b="1" i="1" dirty="0">
                <a:solidFill>
                  <a:srgbClr val="81171E"/>
                </a:solidFill>
                <a:latin typeface="Arial" charset="0"/>
                <a:sym typeface="Wingdings" pitchFamily="2" charset="2"/>
              </a:rPr>
              <a:t> Régime général de la sécurité sociale </a:t>
            </a:r>
            <a:r>
              <a:rPr lang="fr-FR" sz="800" b="1" i="1" dirty="0">
                <a:solidFill>
                  <a:srgbClr val="81171E"/>
                </a:solidFill>
                <a:latin typeface="Arial" charset="0"/>
                <a:sym typeface="Wingdings" pitchFamily="2" charset="2"/>
              </a:rPr>
              <a:t>(RGSS</a:t>
            </a:r>
            <a:r>
              <a:rPr lang="fr-FR" sz="800" b="1" i="1" dirty="0" smtClean="0">
                <a:solidFill>
                  <a:srgbClr val="81171E"/>
                </a:solidFill>
                <a:latin typeface="Arial" charset="0"/>
                <a:sym typeface="Wingdings" pitchFamily="2" charset="2"/>
              </a:rPr>
              <a:t>)</a:t>
            </a:r>
            <a:endParaRPr lang="fr-FR" sz="1000" b="1" i="1" dirty="0">
              <a:solidFill>
                <a:srgbClr val="81171E"/>
              </a:solidFill>
              <a:latin typeface="Arial" charset="0"/>
            </a:endParaRPr>
          </a:p>
        </p:txBody>
      </p:sp>
      <p:cxnSp>
        <p:nvCxnSpPr>
          <p:cNvPr id="20" name="Connecteur droit 19"/>
          <p:cNvCxnSpPr>
            <a:endCxn id="19" idx="3"/>
          </p:cNvCxnSpPr>
          <p:nvPr/>
        </p:nvCxnSpPr>
        <p:spPr bwMode="auto">
          <a:xfrm flipH="1">
            <a:off x="4065287" y="5175640"/>
            <a:ext cx="813931" cy="0"/>
          </a:xfrm>
          <a:prstGeom prst="line">
            <a:avLst/>
          </a:prstGeom>
          <a:ln>
            <a:solidFill>
              <a:srgbClr val="F25C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261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b="1" dirty="0" smtClean="0"/>
              <a:t>La gestion de l'entreprise artisanale</a:t>
            </a:r>
            <a:endParaRPr lang="fr-FR" dirty="0"/>
          </a:p>
        </p:txBody>
      </p:sp>
      <p:sp>
        <p:nvSpPr>
          <p:cNvPr id="6" name="Espace réservé du numéro de diapositive 5"/>
          <p:cNvSpPr>
            <a:spLocks noGrp="1"/>
          </p:cNvSpPr>
          <p:nvPr>
            <p:ph type="sldNum" sz="quarter" idx="4294967295"/>
          </p:nvPr>
        </p:nvSpPr>
        <p:spPr>
          <a:xfrm>
            <a:off x="8077200" y="5876925"/>
            <a:ext cx="1066800" cy="981075"/>
          </a:xfrm>
          <a:prstGeom prst="rect">
            <a:avLst/>
          </a:prstGeom>
        </p:spPr>
        <p:txBody>
          <a:bodyPr/>
          <a:lstStyle/>
          <a:p>
            <a:pPr>
              <a:defRPr/>
            </a:pPr>
            <a:fld id="{6FB1357B-4ECE-594C-B396-EDD440BB5D69}" type="slidenum">
              <a:rPr lang="fr-FR" smtClean="0"/>
              <a:pPr>
                <a:defRPr/>
              </a:pPr>
              <a:t>42</a:t>
            </a:fld>
            <a:endParaRPr lang="fr-FR" dirty="0"/>
          </a:p>
        </p:txBody>
      </p:sp>
      <p:pic>
        <p:nvPicPr>
          <p:cNvPr id="9" name="Image 8" descr="Logo-provisoire-Auvergne-Rhone-Alpes-sans-contour-800px.png">
            <a:hlinkClick r:id="rId2" action="ppaction://hlinksldjump"/>
          </p:cNvPr>
          <p:cNvPicPr>
            <a:picLocks noChangeAspect="1"/>
          </p:cNvPicPr>
          <p:nvPr/>
        </p:nvPicPr>
        <p:blipFill>
          <a:blip r:embed="rId3"/>
          <a:stretch>
            <a:fillRect/>
          </a:stretch>
        </p:blipFill>
        <p:spPr>
          <a:xfrm>
            <a:off x="5846564" y="175847"/>
            <a:ext cx="1409924" cy="134647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77088" y="290822"/>
            <a:ext cx="8229600" cy="1143000"/>
          </a:xfrm>
        </p:spPr>
        <p:txBody>
          <a:bodyPr/>
          <a:lstStyle/>
          <a:p>
            <a:r>
              <a:rPr lang="fr-FR" dirty="0">
                <a:ea typeface="MS PGothic" pitchFamily="34" charset="-128"/>
              </a:rPr>
              <a:t>Obligations administratives</a:t>
            </a:r>
            <a:endParaRPr lang="fr-FR" dirty="0"/>
          </a:p>
        </p:txBody>
      </p:sp>
      <p:sp>
        <p:nvSpPr>
          <p:cNvPr id="7" name="Espace réservé du contenu 1"/>
          <p:cNvSpPr>
            <a:spLocks noGrp="1"/>
          </p:cNvSpPr>
          <p:nvPr>
            <p:ph idx="1"/>
          </p:nvPr>
        </p:nvSpPr>
        <p:spPr>
          <a:xfrm>
            <a:off x="403118" y="1315378"/>
            <a:ext cx="8378417" cy="4696703"/>
          </a:xfrm>
        </p:spPr>
        <p:txBody>
          <a:bodyPr>
            <a:normAutofit fontScale="92500" lnSpcReduction="10000"/>
          </a:bodyPr>
          <a:lstStyle/>
          <a:p>
            <a:pPr algn="just">
              <a:lnSpc>
                <a:spcPct val="150000"/>
              </a:lnSpc>
              <a:defRPr/>
            </a:pPr>
            <a:r>
              <a:rPr sz="1900" dirty="0">
                <a:latin typeface="+mj-lt"/>
              </a:rPr>
              <a:t>Respecter les normes professionnelles en vigueur</a:t>
            </a:r>
          </a:p>
          <a:p>
            <a:pPr algn="just">
              <a:lnSpc>
                <a:spcPct val="150000"/>
              </a:lnSpc>
              <a:defRPr/>
            </a:pPr>
            <a:r>
              <a:rPr sz="1900" dirty="0">
                <a:latin typeface="+mj-lt"/>
              </a:rPr>
              <a:t>Disposer d’une assurance professionnelle</a:t>
            </a:r>
          </a:p>
          <a:p>
            <a:pPr algn="just">
              <a:lnSpc>
                <a:spcPct val="150000"/>
              </a:lnSpc>
              <a:defRPr/>
            </a:pPr>
            <a:r>
              <a:rPr sz="1900" dirty="0" smtClean="0">
                <a:latin typeface="+mj-lt"/>
              </a:rPr>
              <a:t>Tenir </a:t>
            </a:r>
            <a:r>
              <a:rPr sz="1900" dirty="0">
                <a:latin typeface="+mj-lt"/>
              </a:rPr>
              <a:t>un livre des </a:t>
            </a:r>
            <a:r>
              <a:rPr sz="1900" dirty="0" smtClean="0">
                <a:latin typeface="+mj-lt"/>
              </a:rPr>
              <a:t>ventes et des achats</a:t>
            </a:r>
            <a:endParaRPr sz="1900" dirty="0">
              <a:latin typeface="+mj-lt"/>
            </a:endParaRPr>
          </a:p>
          <a:p>
            <a:pPr marL="358775" indent="-358775" algn="just">
              <a:lnSpc>
                <a:spcPct val="150000"/>
              </a:lnSpc>
              <a:defRPr/>
            </a:pPr>
            <a:r>
              <a:rPr lang="fr-FR" sz="1900" dirty="0" smtClean="0">
                <a:latin typeface="+mj-lt"/>
              </a:rPr>
              <a:t>Ouverture d’un compte bancaire dédié aux transactions financières liées à leur activité professionnelle (art. </a:t>
            </a:r>
            <a:r>
              <a:rPr lang="fr-FR" sz="1900" i="1" dirty="0" smtClean="0">
                <a:latin typeface="+mj-lt"/>
              </a:rPr>
              <a:t>94</a:t>
            </a:r>
            <a:r>
              <a:rPr lang="fr-FR" sz="1900" i="1" dirty="0">
                <a:latin typeface="+mj-lt"/>
              </a:rPr>
              <a:t>, loi n</a:t>
            </a:r>
            <a:r>
              <a:rPr lang="fr-FR" sz="1900" i="1" dirty="0" smtClean="0">
                <a:latin typeface="+mj-lt"/>
              </a:rPr>
              <a:t>° 2014-1554 </a:t>
            </a:r>
            <a:r>
              <a:rPr lang="fr-FR" sz="1900" i="1" dirty="0">
                <a:latin typeface="+mj-lt"/>
              </a:rPr>
              <a:t>du 22 décembre </a:t>
            </a:r>
            <a:r>
              <a:rPr lang="fr-FR" sz="1900" i="1" dirty="0" smtClean="0">
                <a:latin typeface="+mj-lt"/>
              </a:rPr>
              <a:t>2014)</a:t>
            </a:r>
          </a:p>
          <a:p>
            <a:pPr marL="358775" lvl="0" indent="-358775" algn="just">
              <a:lnSpc>
                <a:spcPct val="150000"/>
              </a:lnSpc>
              <a:defRPr/>
            </a:pPr>
            <a:r>
              <a:rPr lang="fr-FR" altLang="fr-FR" dirty="0">
                <a:solidFill>
                  <a:prstClr val="black"/>
                </a:solidFill>
                <a:latin typeface="Calibri"/>
              </a:rPr>
              <a:t>Faire des </a:t>
            </a:r>
            <a:r>
              <a:rPr lang="fr-FR" altLang="fr-FR" dirty="0">
                <a:solidFill>
                  <a:prstClr val="black"/>
                </a:solidFill>
                <a:latin typeface="Calibri"/>
                <a:hlinkClick r:id="rId2" action="ppaction://hlinksldjump"/>
              </a:rPr>
              <a:t>devis</a:t>
            </a:r>
            <a:r>
              <a:rPr lang="fr-FR" altLang="fr-FR" dirty="0">
                <a:solidFill>
                  <a:prstClr val="black"/>
                </a:solidFill>
                <a:latin typeface="Calibri"/>
              </a:rPr>
              <a:t> &amp; </a:t>
            </a:r>
            <a:r>
              <a:rPr lang="fr-FR" altLang="fr-FR" dirty="0">
                <a:solidFill>
                  <a:prstClr val="black"/>
                </a:solidFill>
                <a:latin typeface="Calibri"/>
                <a:hlinkClick r:id="rId3" action="ppaction://hlinksldjump"/>
              </a:rPr>
              <a:t>factures</a:t>
            </a:r>
            <a:r>
              <a:rPr lang="fr-FR" altLang="fr-FR" dirty="0">
                <a:solidFill>
                  <a:prstClr val="black"/>
                </a:solidFill>
                <a:latin typeface="Calibri"/>
              </a:rPr>
              <a:t> qui respectent les mentions </a:t>
            </a:r>
            <a:r>
              <a:rPr lang="fr-FR" altLang="fr-FR" dirty="0" smtClean="0">
                <a:solidFill>
                  <a:prstClr val="black"/>
                </a:solidFill>
                <a:latin typeface="Calibri"/>
              </a:rPr>
              <a:t>obligatoires</a:t>
            </a:r>
          </a:p>
          <a:p>
            <a:pPr lvl="0" indent="0" algn="just">
              <a:lnSpc>
                <a:spcPct val="150000"/>
              </a:lnSpc>
              <a:buNone/>
              <a:defRPr/>
            </a:pPr>
            <a:endParaRPr lang="fr-FR" altLang="fr-FR" sz="600" dirty="0">
              <a:solidFill>
                <a:prstClr val="black"/>
              </a:solidFill>
              <a:latin typeface="Calibri"/>
            </a:endParaRPr>
          </a:p>
          <a:p>
            <a:pPr marL="361950" lvl="0" indent="0" algn="just">
              <a:buNone/>
              <a:defRPr/>
            </a:pPr>
            <a:r>
              <a:rPr lang="fr-FR" altLang="fr-FR" dirty="0">
                <a:solidFill>
                  <a:prstClr val="black"/>
                </a:solidFill>
                <a:latin typeface="Calibri"/>
                <a:cs typeface="Arial" panose="020B0604020202020204" pitchFamily="34" charset="0"/>
              </a:rPr>
              <a:t>Désormais lorsqu’elle est obligatoire pour l’exercice de leur métier, les personnes exerçant une activité artisanale doivent indiquer sur leurs devis et factures :</a:t>
            </a:r>
          </a:p>
          <a:p>
            <a:pPr marL="714375" lvl="0" indent="-342900" algn="just">
              <a:buFont typeface="Wingdings" panose="05000000000000000000" pitchFamily="2" charset="2"/>
              <a:buChar char="§"/>
              <a:defRPr/>
            </a:pPr>
            <a:r>
              <a:rPr lang="fr-FR" altLang="fr-FR" dirty="0">
                <a:solidFill>
                  <a:prstClr val="black"/>
                </a:solidFill>
                <a:latin typeface="Calibri"/>
                <a:cs typeface="Arial" panose="020B0604020202020204" pitchFamily="34" charset="0"/>
              </a:rPr>
              <a:t>L’assurance professionnelle qu’ils ont souscrite au titre de leur activité</a:t>
            </a:r>
          </a:p>
          <a:p>
            <a:pPr marL="714375" lvl="0" indent="-342900" algn="just">
              <a:buFont typeface="Wingdings" panose="05000000000000000000" pitchFamily="2" charset="2"/>
              <a:buChar char="§"/>
              <a:defRPr/>
            </a:pPr>
            <a:r>
              <a:rPr lang="fr-FR" altLang="fr-FR" dirty="0">
                <a:solidFill>
                  <a:prstClr val="black"/>
                </a:solidFill>
                <a:latin typeface="Calibri"/>
                <a:cs typeface="Arial" panose="020B0604020202020204" pitchFamily="34" charset="0"/>
              </a:rPr>
              <a:t>Les coordonnées de l’assureur et du </a:t>
            </a:r>
            <a:r>
              <a:rPr lang="fr-FR" altLang="fr-FR" dirty="0" smtClean="0">
                <a:solidFill>
                  <a:prstClr val="black"/>
                </a:solidFill>
                <a:latin typeface="Calibri"/>
                <a:cs typeface="Arial" panose="020B0604020202020204" pitchFamily="34" charset="0"/>
              </a:rPr>
              <a:t>garant</a:t>
            </a:r>
          </a:p>
          <a:p>
            <a:pPr marL="714375" lvl="0" indent="-342900" algn="just">
              <a:buFont typeface="Wingdings" panose="05000000000000000000" pitchFamily="2" charset="2"/>
              <a:buChar char="§"/>
              <a:defRPr/>
            </a:pPr>
            <a:r>
              <a:rPr lang="fr-FR" altLang="fr-FR" dirty="0" smtClean="0">
                <a:solidFill>
                  <a:prstClr val="black"/>
                </a:solidFill>
                <a:latin typeface="Calibri"/>
                <a:cs typeface="Arial" panose="020B0604020202020204" pitchFamily="34" charset="0"/>
              </a:rPr>
              <a:t>La </a:t>
            </a:r>
            <a:r>
              <a:rPr lang="fr-FR" altLang="fr-FR" dirty="0">
                <a:solidFill>
                  <a:prstClr val="black"/>
                </a:solidFill>
                <a:latin typeface="Calibri"/>
                <a:cs typeface="Arial" panose="020B0604020202020204" pitchFamily="34" charset="0"/>
              </a:rPr>
              <a:t>couverture géographique de leur contrat ou de leur </a:t>
            </a:r>
            <a:r>
              <a:rPr lang="fr-FR" altLang="fr-FR" dirty="0" smtClean="0">
                <a:solidFill>
                  <a:prstClr val="black"/>
                </a:solidFill>
                <a:latin typeface="Calibri"/>
                <a:cs typeface="Arial" panose="020B0604020202020204" pitchFamily="34" charset="0"/>
              </a:rPr>
              <a:t>garantie</a:t>
            </a:r>
            <a:endParaRPr lang="fr-FR" altLang="fr-FR" sz="1900" dirty="0"/>
          </a:p>
          <a:p>
            <a:pPr algn="just">
              <a:lnSpc>
                <a:spcPct val="150000"/>
              </a:lnSpc>
              <a:defRPr/>
            </a:pPr>
            <a:r>
              <a:rPr lang="fr-FR" altLang="fr-FR" sz="1900" dirty="0" smtClean="0">
                <a:latin typeface="+mn-lt"/>
                <a:hlinkClick r:id="rId4" action="ppaction://hlinksldjump"/>
              </a:rPr>
              <a:t>Note et Ticket </a:t>
            </a:r>
            <a:r>
              <a:rPr lang="fr-FR" altLang="fr-FR" sz="1900" dirty="0" smtClean="0">
                <a:latin typeface="+mn-lt"/>
              </a:rPr>
              <a:t>de caisse</a:t>
            </a:r>
            <a:endParaRPr lang="fr-FR" altLang="fr-FR" sz="1900" dirty="0">
              <a:latin typeface="+mn-lt"/>
            </a:endParaRPr>
          </a:p>
          <a:p>
            <a:pPr marL="714375" lvl="0" indent="-342900" algn="just">
              <a:buFont typeface="Wingdings" panose="05000000000000000000" pitchFamily="2" charset="2"/>
              <a:buChar char="§"/>
              <a:defRPr/>
            </a:pPr>
            <a:endParaRPr lang="fr-FR" sz="1900" i="1" dirty="0" smtClean="0">
              <a:latin typeface="+mj-lt"/>
            </a:endParaRPr>
          </a:p>
          <a:p>
            <a:pPr>
              <a:lnSpc>
                <a:spcPct val="150000"/>
              </a:lnSpc>
              <a:defRPr/>
            </a:pPr>
            <a:endParaRPr dirty="0"/>
          </a:p>
        </p:txBody>
      </p:sp>
      <p:pic>
        <p:nvPicPr>
          <p:cNvPr id="17" name="Image 16" descr="Logo-provisoire-Auvergne-Rhone-Alpes-160px.png">
            <a:hlinkClick r:id="rId5" action="ppaction://hlinksldjump"/>
          </p:cNvPr>
          <p:cNvPicPr>
            <a:picLocks noChangeAspect="1"/>
          </p:cNvPicPr>
          <p:nvPr/>
        </p:nvPicPr>
        <p:blipFill>
          <a:blip r:embed="rId6"/>
          <a:stretch>
            <a:fillRect/>
          </a:stretch>
        </p:blipFill>
        <p:spPr>
          <a:xfrm>
            <a:off x="7012213" y="5876925"/>
            <a:ext cx="934357" cy="981075"/>
          </a:xfrm>
          <a:prstGeom prst="rect">
            <a:avLst/>
          </a:prstGeom>
        </p:spPr>
      </p:pic>
      <p:pic>
        <p:nvPicPr>
          <p:cNvPr id="18" name="Image 17" descr="LigneSeparationLongue.jpg"/>
          <p:cNvPicPr>
            <a:picLocks noChangeAspect="1"/>
          </p:cNvPicPr>
          <p:nvPr/>
        </p:nvPicPr>
        <p:blipFill>
          <a:blip r:embed="rId7"/>
          <a:stretch>
            <a:fillRect/>
          </a:stretch>
        </p:blipFill>
        <p:spPr>
          <a:xfrm>
            <a:off x="0" y="5828648"/>
            <a:ext cx="9144000" cy="42858"/>
          </a:xfrm>
          <a:prstGeom prst="rect">
            <a:avLst/>
          </a:prstGeom>
        </p:spPr>
      </p:pic>
      <p:sp>
        <p:nvSpPr>
          <p:cNvPr id="22" name="Espace réservé du numéro de diapositive 5"/>
          <p:cNvSpPr>
            <a:spLocks noGrp="1"/>
          </p:cNvSpPr>
          <p:nvPr>
            <p:ph type="sldNum" sz="quarter" idx="4294967295"/>
          </p:nvPr>
        </p:nvSpPr>
        <p:spPr>
          <a:xfrm>
            <a:off x="8077200" y="5876925"/>
            <a:ext cx="1066800" cy="981075"/>
          </a:xfrm>
          <a:prstGeom prst="rect">
            <a:avLst/>
          </a:prstGeom>
        </p:spPr>
        <p:txBody>
          <a:bodyPr/>
          <a:lstStyle/>
          <a:p>
            <a:pPr>
              <a:defRPr/>
            </a:pPr>
            <a:fld id="{6FB1357B-4ECE-594C-B396-EDD440BB5D69}" type="slidenum">
              <a:rPr lang="fr-FR" smtClean="0"/>
              <a:pPr>
                <a:defRPr/>
              </a:pPr>
              <a:t>43</a:t>
            </a:fld>
            <a:endParaRPr lang="fr-FR" dirty="0"/>
          </a:p>
        </p:txBody>
      </p:sp>
      <p:sp>
        <p:nvSpPr>
          <p:cNvPr id="24" name="ZoneTexte 6"/>
          <p:cNvSpPr txBox="1">
            <a:spLocks noChangeArrowheads="1"/>
          </p:cNvSpPr>
          <p:nvPr/>
        </p:nvSpPr>
        <p:spPr bwMode="auto">
          <a:xfrm>
            <a:off x="5837488" y="1821274"/>
            <a:ext cx="2944047" cy="307777"/>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chemeClr val="accent6">
                  <a:lumMod val="50000"/>
                </a:schemeClr>
              </a:buClr>
              <a:buFont typeface="Wingdings 3" panose="05040102010807070707" pitchFamily="18" charset="2"/>
              <a:buChar char="â"/>
              <a:defRPr sz="14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fr-FR" altLang="fr-FR" dirty="0" smtClean="0"/>
              <a:t>Les </a:t>
            </a:r>
            <a:r>
              <a:rPr lang="fr-FR" altLang="fr-FR" dirty="0" smtClean="0">
                <a:hlinkClick r:id="rId8" action="ppaction://hlinksldjump"/>
              </a:rPr>
              <a:t>centres de gestion agréés</a:t>
            </a:r>
            <a:endParaRPr lang="fr-FR" altLang="fr-FR" dirty="0"/>
          </a:p>
        </p:txBody>
      </p:sp>
      <p:pic>
        <p:nvPicPr>
          <p:cNvPr id="25" name="Picture 2" descr="C:\Users\fd.CMA69\AppData\Local\Microsoft\Windows\INetCache\IE\6P5U141P\attention-icon-2332-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60832">
            <a:off x="8389652" y="1469495"/>
            <a:ext cx="572247" cy="57224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p:cNvGrpSpPr/>
          <p:nvPr/>
        </p:nvGrpSpPr>
        <p:grpSpPr>
          <a:xfrm>
            <a:off x="969757" y="5842804"/>
            <a:ext cx="5834663" cy="470629"/>
            <a:chOff x="969757" y="5842804"/>
            <a:chExt cx="5834663" cy="470629"/>
          </a:xfrm>
        </p:grpSpPr>
        <p:sp>
          <p:nvSpPr>
            <p:cNvPr id="28" name="ZoneTexte 27"/>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10" action="ppaction://hlinksldjump"/>
                </a:rPr>
                <a:t>Formes</a:t>
              </a:r>
              <a:r>
                <a:rPr lang="fr-FR" altLang="fr-FR" sz="800" b="1" dirty="0" smtClean="0">
                  <a:latin typeface="Arial" pitchFamily="34" charset="0"/>
                  <a:cs typeface="Arial" pitchFamily="34" charset="0"/>
                  <a:hlinkClick r:id="rId10" action="ppaction://hlinksldjump"/>
                </a:rPr>
                <a:t> </a:t>
              </a:r>
              <a:r>
                <a:rPr lang="fr-FR" altLang="fr-FR" sz="800" dirty="0" smtClean="0">
                  <a:latin typeface="Arial" pitchFamily="34" charset="0"/>
                  <a:cs typeface="Arial" pitchFamily="34" charset="0"/>
                  <a:hlinkClick r:id="rId10"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9" name="ZoneTexte 28"/>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Régime fiscal </a:t>
              </a:r>
              <a:endParaRPr lang="fr-FR" altLang="fr-FR" sz="800" dirty="0" smtClean="0">
                <a:latin typeface="Arial" pitchFamily="34" charset="0"/>
                <a:cs typeface="Arial" pitchFamily="34" charset="0"/>
              </a:endParaRPr>
            </a:p>
          </p:txBody>
        </p:sp>
        <p:sp>
          <p:nvSpPr>
            <p:cNvPr id="30" name="ZoneTexte 29"/>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égime social </a:t>
              </a:r>
              <a:endParaRPr lang="fr-FR" altLang="fr-FR" sz="800" dirty="0" smtClean="0">
                <a:latin typeface="Arial" pitchFamily="34" charset="0"/>
                <a:cs typeface="Arial" pitchFamily="34" charset="0"/>
              </a:endParaRPr>
            </a:p>
          </p:txBody>
        </p:sp>
        <p:sp>
          <p:nvSpPr>
            <p:cNvPr id="31" name="ZoneTexte 30"/>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Comparaison </a:t>
              </a:r>
              <a:endParaRPr lang="fr-FR" altLang="fr-FR" sz="800" dirty="0" smtClean="0">
                <a:latin typeface="Arial" pitchFamily="34" charset="0"/>
                <a:cs typeface="Arial" pitchFamily="34" charset="0"/>
              </a:endParaRPr>
            </a:p>
          </p:txBody>
        </p:sp>
        <p:sp>
          <p:nvSpPr>
            <p:cNvPr id="32" name="ZoneTexte 31"/>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4" action="ppaction://hlinksldjump"/>
                </a:rPr>
                <a:t>G</a:t>
              </a:r>
              <a:r>
                <a:rPr lang="fr-FR" altLang="fr-FR" sz="800" dirty="0" smtClean="0">
                  <a:latin typeface="Arial" pitchFamily="34" charset="0"/>
                  <a:cs typeface="Arial" pitchFamily="34" charset="0"/>
                  <a:hlinkClick r:id="rId14" action="ppaction://hlinksldjump"/>
                </a:rPr>
                <a:t>estion </a:t>
              </a:r>
              <a:endParaRPr lang="fr-FR" altLang="fr-FR" sz="800" dirty="0">
                <a:latin typeface="Arial" pitchFamily="34" charset="0"/>
                <a:cs typeface="Arial" pitchFamily="34" charset="0"/>
              </a:endParaRPr>
            </a:p>
          </p:txBody>
        </p:sp>
        <p:sp>
          <p:nvSpPr>
            <p:cNvPr id="33" name="ZoneTexte 32"/>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5" action="ppaction://hlinksldjump"/>
                </a:rPr>
                <a:t>Formalités d’immatriculation </a:t>
              </a:r>
              <a:endParaRPr lang="fr-FR" altLang="fr-FR" sz="800" dirty="0">
                <a:latin typeface="Arial" pitchFamily="34" charset="0"/>
                <a:cs typeface="Arial" pitchFamily="34" charset="0"/>
              </a:endParaRPr>
            </a:p>
          </p:txBody>
        </p:sp>
        <p:sp>
          <p:nvSpPr>
            <p:cNvPr id="34" name="ZoneTexte 33"/>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6" action="ppaction://hlinksldjump"/>
                </a:rPr>
                <a:t> </a:t>
              </a:r>
              <a:r>
                <a:rPr lang="fr-FR" altLang="fr-FR" sz="800" dirty="0">
                  <a:latin typeface="Arial" pitchFamily="34" charset="0"/>
                  <a:cs typeface="Arial" pitchFamily="34" charset="0"/>
                  <a:hlinkClick r:id="rId17" action="ppaction://hlinksldjump"/>
                </a:rPr>
                <a:t>R</a:t>
              </a:r>
              <a:r>
                <a:rPr lang="fr-FR" altLang="fr-FR" sz="800" dirty="0" smtClean="0">
                  <a:latin typeface="Arial" pitchFamily="34" charset="0"/>
                  <a:cs typeface="Arial" pitchFamily="34" charset="0"/>
                  <a:hlinkClick r:id="rId17"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4957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ea typeface="MS PGothic" pitchFamily="34" charset="-128"/>
              </a:rPr>
              <a:t>Centres de Gestion Agréés</a:t>
            </a:r>
            <a:endParaRPr lang="fr-FR" dirty="0"/>
          </a:p>
        </p:txBody>
      </p:sp>
      <p:sp>
        <p:nvSpPr>
          <p:cNvPr id="7" name="Espace réservé du contenu 1"/>
          <p:cNvSpPr>
            <a:spLocks noGrp="1"/>
          </p:cNvSpPr>
          <p:nvPr>
            <p:ph idx="1"/>
          </p:nvPr>
        </p:nvSpPr>
        <p:spPr>
          <a:xfrm>
            <a:off x="444500" y="1433822"/>
            <a:ext cx="8098367" cy="3168948"/>
          </a:xfrm>
        </p:spPr>
        <p:txBody>
          <a:bodyPr>
            <a:normAutofit fontScale="85000" lnSpcReduction="10000"/>
          </a:bodyPr>
          <a:lstStyle/>
          <a:p>
            <a:pPr algn="just">
              <a:lnSpc>
                <a:spcPct val="150000"/>
              </a:lnSpc>
              <a:defRPr/>
            </a:pPr>
            <a:r>
              <a:rPr b="1" dirty="0" smtClean="0">
                <a:latin typeface="Arial" pitchFamily="34" charset="0"/>
                <a:cs typeface="Arial" pitchFamily="34" charset="0"/>
              </a:rPr>
              <a:t>Rôle des CGA</a:t>
            </a:r>
          </a:p>
          <a:p>
            <a:pPr>
              <a:buFont typeface="Wingdings" pitchFamily="2" charset="2"/>
              <a:buChar char="§"/>
              <a:defRPr/>
            </a:pPr>
            <a:r>
              <a:rPr lang="fr-FR" dirty="0" smtClean="0">
                <a:solidFill>
                  <a:schemeClr val="dk1"/>
                </a:solidFill>
                <a:latin typeface="Arial" pitchFamily="34" charset="0"/>
                <a:cs typeface="Arial" pitchFamily="34" charset="0"/>
              </a:rPr>
              <a:t>Assistance en matière de gestion</a:t>
            </a:r>
          </a:p>
          <a:p>
            <a:pPr>
              <a:buFont typeface="Wingdings" pitchFamily="2" charset="2"/>
              <a:buChar char="§"/>
              <a:defRPr/>
            </a:pPr>
            <a:r>
              <a:rPr lang="fr-FR" dirty="0" smtClean="0">
                <a:solidFill>
                  <a:schemeClr val="dk1"/>
                </a:solidFill>
                <a:latin typeface="Arial" pitchFamily="34" charset="0"/>
                <a:cs typeface="Arial" pitchFamily="34" charset="0"/>
              </a:rPr>
              <a:t>Assistance en matière fiscale</a:t>
            </a:r>
          </a:p>
          <a:p>
            <a:pPr>
              <a:buFont typeface="Wingdings" pitchFamily="2" charset="2"/>
              <a:buChar char="§"/>
              <a:defRPr/>
            </a:pPr>
            <a:r>
              <a:rPr lang="fr-FR" dirty="0" smtClean="0">
                <a:solidFill>
                  <a:schemeClr val="dk1"/>
                </a:solidFill>
                <a:latin typeface="Arial" pitchFamily="34" charset="0"/>
                <a:cs typeface="Arial" pitchFamily="34" charset="0"/>
              </a:rPr>
              <a:t>Organisation de séances d’informations et de formations</a:t>
            </a:r>
          </a:p>
          <a:p>
            <a:pPr>
              <a:buFont typeface="Wingdings" pitchFamily="2" charset="2"/>
              <a:buChar char="§"/>
              <a:defRPr/>
            </a:pPr>
            <a:r>
              <a:rPr lang="fr-FR" dirty="0" smtClean="0">
                <a:solidFill>
                  <a:schemeClr val="dk1"/>
                </a:solidFill>
                <a:latin typeface="Arial" pitchFamily="34" charset="0"/>
                <a:cs typeface="Arial" pitchFamily="34" charset="0"/>
              </a:rPr>
              <a:t>Prévention des difficultés et informations sur les démarches à accomplir</a:t>
            </a:r>
          </a:p>
          <a:p>
            <a:pPr indent="0">
              <a:buNone/>
              <a:defRPr/>
            </a:pPr>
            <a:endParaRPr lang="fr-FR" sz="900" dirty="0" smtClean="0">
              <a:solidFill>
                <a:schemeClr val="dk1"/>
              </a:solidFill>
              <a:latin typeface="Arial" pitchFamily="34" charset="0"/>
              <a:cs typeface="Arial" pitchFamily="34" charset="0"/>
            </a:endParaRPr>
          </a:p>
          <a:p>
            <a:pPr>
              <a:defRPr/>
            </a:pPr>
            <a:r>
              <a:rPr lang="fr-FR" b="1" dirty="0" smtClean="0">
                <a:latin typeface="Arial" pitchFamily="34" charset="0"/>
                <a:cs typeface="Arial" pitchFamily="34" charset="0"/>
              </a:rPr>
              <a:t>Obligations des Adhérents</a:t>
            </a:r>
          </a:p>
          <a:p>
            <a:pPr algn="just">
              <a:buFont typeface="Wingdings" pitchFamily="2" charset="2"/>
              <a:buChar char="§"/>
              <a:defRPr/>
            </a:pPr>
            <a:r>
              <a:rPr lang="fr-FR" dirty="0" smtClean="0">
                <a:solidFill>
                  <a:schemeClr val="dk1"/>
                </a:solidFill>
                <a:latin typeface="Arial" pitchFamily="34" charset="0"/>
                <a:cs typeface="Arial" pitchFamily="34" charset="0"/>
              </a:rPr>
              <a:t>Obligation de faire viser leurs déclarations comptables par un expert comptable</a:t>
            </a:r>
          </a:p>
          <a:p>
            <a:pPr algn="just">
              <a:buFont typeface="Wingdings" pitchFamily="2" charset="2"/>
              <a:buChar char="§"/>
              <a:defRPr/>
            </a:pPr>
            <a:r>
              <a:rPr lang="fr-FR" dirty="0" smtClean="0">
                <a:solidFill>
                  <a:schemeClr val="dk1"/>
                </a:solidFill>
                <a:latin typeface="Arial" pitchFamily="34" charset="0"/>
                <a:cs typeface="Arial" pitchFamily="34" charset="0"/>
              </a:rPr>
              <a:t>Autoriser le CGA à communiquer leurs documents comptables (bilan, compte de résultat) </a:t>
            </a:r>
          </a:p>
          <a:p>
            <a:pPr indent="0" algn="just">
              <a:buNone/>
              <a:defRPr/>
            </a:pPr>
            <a:r>
              <a:rPr lang="fr-FR" dirty="0" smtClean="0">
                <a:solidFill>
                  <a:schemeClr val="dk1"/>
                </a:solidFill>
                <a:latin typeface="Arial" pitchFamily="34" charset="0"/>
                <a:cs typeface="Arial" pitchFamily="34" charset="0"/>
              </a:rPr>
              <a:t>       à l’inspecteur fiscal dans le cadre de son assistance technique</a:t>
            </a:r>
          </a:p>
          <a:p>
            <a:pPr algn="just">
              <a:buFont typeface="Wingdings" pitchFamily="2" charset="2"/>
              <a:buChar char="§"/>
              <a:defRPr/>
            </a:pPr>
            <a:r>
              <a:rPr lang="fr-FR" dirty="0" smtClean="0">
                <a:solidFill>
                  <a:schemeClr val="dk1"/>
                </a:solidFill>
                <a:latin typeface="Arial" pitchFamily="34" charset="0"/>
                <a:cs typeface="Arial" pitchFamily="34" charset="0"/>
              </a:rPr>
              <a:t>S’engager à accepter le règlement par chèque et par carte bancaire</a:t>
            </a:r>
          </a:p>
          <a:p>
            <a:pPr algn="just">
              <a:buFont typeface="Wingdings" pitchFamily="2" charset="2"/>
              <a:buChar char="§"/>
              <a:defRPr/>
            </a:pPr>
            <a:r>
              <a:rPr lang="fr-FR" dirty="0" smtClean="0">
                <a:solidFill>
                  <a:schemeClr val="dk1"/>
                </a:solidFill>
                <a:latin typeface="Arial" pitchFamily="34" charset="0"/>
                <a:cs typeface="Arial" pitchFamily="34" charset="0"/>
              </a:rPr>
              <a:t>Mentionner son adhésion sur les factures</a:t>
            </a:r>
          </a:p>
          <a:p>
            <a:pPr algn="just">
              <a:buFont typeface="Wingdings" pitchFamily="2" charset="2"/>
              <a:buChar char="§"/>
              <a:defRPr/>
            </a:pPr>
            <a:endParaRPr lang="fr-FR" dirty="0">
              <a:solidFill>
                <a:schemeClr val="dk1"/>
              </a:solidFill>
              <a:latin typeface="Arial" pitchFamily="34" charset="0"/>
              <a:cs typeface="Arial" pitchFamily="34" charset="0"/>
            </a:endParaRPr>
          </a:p>
          <a:p>
            <a:pPr indent="0" algn="just">
              <a:buNone/>
              <a:defRPr/>
            </a:pPr>
            <a:endParaRPr lang="fr-FR" dirty="0" smtClean="0">
              <a:solidFill>
                <a:schemeClr val="dk1"/>
              </a:solidFill>
              <a:latin typeface="Arial" pitchFamily="34" charset="0"/>
              <a:cs typeface="Arial" pitchFamily="34" charset="0"/>
            </a:endParaRPr>
          </a:p>
          <a:p>
            <a:pPr indent="0" algn="just">
              <a:buNone/>
              <a:defRPr/>
            </a:pPr>
            <a:endParaRPr lang="fr-FR" dirty="0" smtClean="0">
              <a:solidFill>
                <a:schemeClr val="dk1"/>
              </a:solidFill>
              <a:latin typeface="Arial" pitchFamily="34" charset="0"/>
              <a:cs typeface="Arial" pitchFamily="34" charset="0"/>
            </a:endParaRPr>
          </a:p>
        </p:txBody>
      </p:sp>
      <p:pic>
        <p:nvPicPr>
          <p:cNvPr id="17" name="Image 16"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24" name="ZoneTexte 6"/>
          <p:cNvSpPr txBox="1">
            <a:spLocks noChangeArrowheads="1"/>
          </p:cNvSpPr>
          <p:nvPr/>
        </p:nvSpPr>
        <p:spPr bwMode="auto">
          <a:xfrm>
            <a:off x="1961454" y="4602770"/>
            <a:ext cx="6070725" cy="1384995"/>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chemeClr val="accent6">
                  <a:lumMod val="50000"/>
                </a:schemeClr>
              </a:buClr>
              <a:buFont typeface="Wingdings 3" panose="05040102010807070707" pitchFamily="18" charset="2"/>
              <a:buChar char="â"/>
              <a:defRPr sz="14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fr-FR" altLang="fr-FR" dirty="0" smtClean="0"/>
              <a:t>Avantages Fiscaux  :</a:t>
            </a:r>
          </a:p>
          <a:p>
            <a:pPr>
              <a:buFont typeface="Wingdings" pitchFamily="2" charset="2"/>
              <a:buChar char="§"/>
            </a:pPr>
            <a:r>
              <a:rPr lang="fr-FR" altLang="fr-FR" dirty="0" smtClean="0"/>
              <a:t>EI </a:t>
            </a:r>
            <a:r>
              <a:rPr lang="fr-FR" altLang="fr-FR" dirty="0"/>
              <a:t>ou Société à l’IR, non majoration de 25% du bénéfice avant imposition</a:t>
            </a:r>
          </a:p>
          <a:p>
            <a:pPr>
              <a:buFont typeface="Wingdings" pitchFamily="2" charset="2"/>
              <a:buChar char="§"/>
            </a:pPr>
            <a:r>
              <a:rPr lang="fr-FR" altLang="fr-FR" dirty="0"/>
              <a:t>Possibilité de déduire le salaire du conjoint (pas de plafond)</a:t>
            </a:r>
          </a:p>
          <a:p>
            <a:pPr>
              <a:buFont typeface="Wingdings" pitchFamily="2" charset="2"/>
              <a:buChar char="§"/>
            </a:pPr>
            <a:r>
              <a:rPr lang="fr-FR" altLang="fr-FR" dirty="0"/>
              <a:t>Réduction d’impôt pour frais de comptabilité et d’adhésion </a:t>
            </a:r>
            <a:r>
              <a:rPr lang="fr-FR" altLang="fr-FR" dirty="0" smtClean="0"/>
              <a:t>limitée dans la limite de 2/3 et limitée </a:t>
            </a:r>
            <a:r>
              <a:rPr lang="fr-FR" altLang="fr-FR" dirty="0"/>
              <a:t>à 915 €</a:t>
            </a:r>
          </a:p>
          <a:p>
            <a:pPr>
              <a:buFont typeface="Wingdings" pitchFamily="2" charset="2"/>
              <a:buChar char="§"/>
            </a:pPr>
            <a:r>
              <a:rPr lang="fr-FR" altLang="fr-FR" dirty="0"/>
              <a:t>Il faut adhérer au CGA dans les 5 premiers mois d’activité ≈ 230 €</a:t>
            </a:r>
          </a:p>
        </p:txBody>
      </p:sp>
      <p:pic>
        <p:nvPicPr>
          <p:cNvPr id="25" name="Picture 2" descr="C:\Users\fd.CMA69\AppData\Local\Microsoft\Windows\INetCache\IE\6P5U141P\attention-icon-2332-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0832">
            <a:off x="7746057" y="4195173"/>
            <a:ext cx="572247" cy="572247"/>
          </a:xfrm>
          <a:prstGeom prst="rect">
            <a:avLst/>
          </a:prstGeom>
          <a:noFill/>
          <a:extLst>
            <a:ext uri="{909E8E84-426E-40DD-AFC4-6F175D3DCCD1}">
              <a14:hiddenFill xmlns:a14="http://schemas.microsoft.com/office/drawing/2010/main">
                <a:solidFill>
                  <a:srgbClr val="FFFFFF"/>
                </a:solidFill>
              </a14:hiddenFill>
            </a:ext>
          </a:extLst>
        </p:spPr>
      </p:pic>
      <p:sp>
        <p:nvSpPr>
          <p:cNvPr id="34" name="Espace réservé du numéro de diapositive 5"/>
          <p:cNvSpPr>
            <a:spLocks noGrp="1"/>
          </p:cNvSpPr>
          <p:nvPr>
            <p:ph type="sldNum" sz="quarter" idx="4294967295"/>
          </p:nvPr>
        </p:nvSpPr>
        <p:spPr>
          <a:xfrm>
            <a:off x="8077200" y="5876925"/>
            <a:ext cx="1066800" cy="981075"/>
          </a:xfrm>
          <a:prstGeom prst="rect">
            <a:avLst/>
          </a:prstGeom>
        </p:spPr>
        <p:txBody>
          <a:bodyPr/>
          <a:lstStyle/>
          <a:p>
            <a:pPr>
              <a:defRPr/>
            </a:pPr>
            <a:fld id="{6FB1357B-4ECE-594C-B396-EDD440BB5D69}" type="slidenum">
              <a:rPr lang="fr-FR" smtClean="0"/>
              <a:pPr>
                <a:defRPr/>
              </a:pPr>
              <a:t>44</a:t>
            </a:fld>
            <a:endParaRPr lang="fr-FR" dirty="0"/>
          </a:p>
        </p:txBody>
      </p:sp>
      <p:pic>
        <p:nvPicPr>
          <p:cNvPr id="20" name="Picture 3" descr="C:\Users\Franck\AppData\Local\Microsoft\Windows\INetCache\IE\RF6AJJUF\view-refresh[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4678" y="5988294"/>
            <a:ext cx="922519" cy="92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18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Espace réservé du contenu 1"/>
          <p:cNvSpPr>
            <a:spLocks noGrp="1"/>
          </p:cNvSpPr>
          <p:nvPr>
            <p:ph idx="1"/>
          </p:nvPr>
        </p:nvSpPr>
        <p:spPr>
          <a:xfrm>
            <a:off x="449554" y="1476836"/>
            <a:ext cx="8453286" cy="2700679"/>
          </a:xfrm>
        </p:spPr>
        <p:txBody>
          <a:bodyPr>
            <a:normAutofit fontScale="92500" lnSpcReduction="10000"/>
          </a:bodyPr>
          <a:lstStyle/>
          <a:p>
            <a:pPr marL="358775" indent="-358775" algn="just">
              <a:defRPr/>
            </a:pPr>
            <a:r>
              <a:rPr lang="fr-FR" sz="1600" dirty="0">
                <a:latin typeface="+mn-lt"/>
              </a:rPr>
              <a:t>Le devis est une proposition de prix pour un travail à </a:t>
            </a:r>
            <a:r>
              <a:rPr lang="fr-FR" sz="1600" dirty="0" smtClean="0">
                <a:latin typeface="+mn-lt"/>
              </a:rPr>
              <a:t>faire. Une fois </a:t>
            </a:r>
            <a:r>
              <a:rPr lang="fr-FR" sz="1600" dirty="0">
                <a:latin typeface="+mn-lt"/>
              </a:rPr>
              <a:t>signé, il devient un contrat entre vous et le client</a:t>
            </a:r>
            <a:r>
              <a:rPr lang="fr-FR" sz="1600" dirty="0" smtClean="0">
                <a:latin typeface="+mn-lt"/>
              </a:rPr>
              <a:t>.</a:t>
            </a:r>
          </a:p>
          <a:p>
            <a:pPr marL="358775" indent="-358775" algn="just">
              <a:defRPr/>
            </a:pPr>
            <a:endParaRPr lang="fr-FR" sz="1600" dirty="0">
              <a:latin typeface="+mn-lt"/>
            </a:endParaRPr>
          </a:p>
          <a:p>
            <a:pPr marL="358775" indent="-358775" algn="just">
              <a:defRPr/>
            </a:pPr>
            <a:r>
              <a:rPr lang="fr-FR" sz="1600" dirty="0">
                <a:latin typeface="+mn-lt"/>
              </a:rPr>
              <a:t>Le devis est obligatoire avant toute exécution de travaux dans les cas suivants :</a:t>
            </a:r>
          </a:p>
          <a:p>
            <a:pPr marL="717550" lvl="1" indent="-285750" algn="just">
              <a:buFont typeface="Wingdings" panose="05000000000000000000" pitchFamily="2" charset="2"/>
              <a:buChar char="§"/>
              <a:defRPr/>
            </a:pPr>
            <a:r>
              <a:rPr lang="fr-FR" sz="1600" dirty="0" smtClean="0">
                <a:latin typeface="+mn-lt"/>
              </a:rPr>
              <a:t>Depuis </a:t>
            </a:r>
            <a:r>
              <a:rPr lang="fr-FR" sz="1600" dirty="0">
                <a:latin typeface="+mn-lt"/>
              </a:rPr>
              <a:t>la loi HAMON pour toutes les prestations de services, le professionnel doit fournir un devis suffisamment détaillé à la demande du consommateur lorsque le prix ne peut être détaillé à l’avance</a:t>
            </a:r>
          </a:p>
          <a:p>
            <a:pPr marL="717550" lvl="1" indent="-285750" algn="just">
              <a:buFont typeface="Wingdings" panose="05000000000000000000" pitchFamily="2" charset="2"/>
              <a:buChar char="§"/>
              <a:defRPr/>
            </a:pPr>
            <a:r>
              <a:rPr lang="fr-FR" sz="1600" dirty="0" smtClean="0">
                <a:latin typeface="+mn-lt"/>
              </a:rPr>
              <a:t>En </a:t>
            </a:r>
            <a:r>
              <a:rPr lang="fr-FR" sz="1600" dirty="0">
                <a:latin typeface="+mn-lt"/>
              </a:rPr>
              <a:t>matière de dépannage, de réparation et d’entretien dans le secteur du bâtiment et de l’équipement de la maison pour toute prestation supérieure à 150 € TTC (arrêté du 2 mars 1990)</a:t>
            </a:r>
          </a:p>
          <a:p>
            <a:pPr marL="717550" lvl="1" indent="-285750" algn="just">
              <a:buFont typeface="Wingdings" panose="05000000000000000000" pitchFamily="2" charset="2"/>
              <a:buChar char="§"/>
              <a:defRPr/>
            </a:pPr>
            <a:r>
              <a:rPr lang="fr-FR" sz="1600" dirty="0" smtClean="0">
                <a:latin typeface="+mn-lt"/>
              </a:rPr>
              <a:t>Aux </a:t>
            </a:r>
            <a:r>
              <a:rPr lang="fr-FR" sz="1600" dirty="0">
                <a:latin typeface="+mn-lt"/>
              </a:rPr>
              <a:t>opérations de remplacement ou d’adjonction de pièces, d’éléments ou d’appareils, consécutives aux prestations précitées</a:t>
            </a:r>
          </a:p>
          <a:p>
            <a:endParaRPr lang="fr-FR" dirty="0"/>
          </a:p>
        </p:txBody>
      </p:sp>
      <p:sp>
        <p:nvSpPr>
          <p:cNvPr id="2" name="Titre 1"/>
          <p:cNvSpPr>
            <a:spLocks noGrp="1"/>
          </p:cNvSpPr>
          <p:nvPr>
            <p:ph type="title"/>
          </p:nvPr>
        </p:nvSpPr>
        <p:spPr/>
        <p:txBody>
          <a:bodyPr/>
          <a:lstStyle/>
          <a:p>
            <a:r>
              <a:rPr lang="fr-FR" b="1" dirty="0" smtClean="0"/>
              <a:t>DEVIS</a:t>
            </a:r>
            <a:endParaRPr lang="fr-FR" b="1" dirty="0"/>
          </a:p>
        </p:txBody>
      </p:sp>
      <p:sp>
        <p:nvSpPr>
          <p:cNvPr id="3" name="Espace réservé du texte 2"/>
          <p:cNvSpPr>
            <a:spLocks noGrp="1"/>
          </p:cNvSpPr>
          <p:nvPr>
            <p:ph type="body" sz="quarter" idx="15"/>
          </p:nvPr>
        </p:nvSpPr>
        <p:spPr/>
        <p:txBody>
          <a:bodyPr/>
          <a:lstStyle/>
          <a:p>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45</a:t>
            </a:fld>
            <a:endParaRPr lang="fr-FR" dirty="0"/>
          </a:p>
        </p:txBody>
      </p:sp>
      <p:sp>
        <p:nvSpPr>
          <p:cNvPr id="11" name="ZoneTexte 6"/>
          <p:cNvSpPr txBox="1">
            <a:spLocks noChangeArrowheads="1"/>
          </p:cNvSpPr>
          <p:nvPr/>
        </p:nvSpPr>
        <p:spPr bwMode="auto">
          <a:xfrm>
            <a:off x="325878" y="4318161"/>
            <a:ext cx="8527038" cy="1384995"/>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chemeClr val="accent6">
                  <a:lumMod val="50000"/>
                </a:schemeClr>
              </a:buClr>
              <a:buFont typeface="Wingdings 3" panose="05040102010807070707" pitchFamily="18" charset="2"/>
              <a:buChar char="â"/>
              <a:defRPr sz="14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altLang="fr-FR" dirty="0"/>
              <a:t>Les clients peuvent exiger un devis préalable pour tous les travaux dont le prix estimé est inférieur à 150 € TTC</a:t>
            </a:r>
          </a:p>
          <a:p>
            <a:r>
              <a:rPr lang="fr-FR" altLang="fr-FR" dirty="0"/>
              <a:t>Si vous travaillez avec des particuliers, un cadre rigide est à respecter</a:t>
            </a:r>
          </a:p>
          <a:p>
            <a:r>
              <a:rPr lang="fr-FR" altLang="fr-FR" dirty="0"/>
              <a:t>Le devis est </a:t>
            </a:r>
            <a:r>
              <a:rPr lang="fr-FR" altLang="fr-FR" dirty="0" smtClean="0"/>
              <a:t>la «</a:t>
            </a:r>
            <a:r>
              <a:rPr lang="fr-FR" altLang="fr-FR" dirty="0"/>
              <a:t> vitrine </a:t>
            </a:r>
            <a:r>
              <a:rPr lang="fr-FR" altLang="fr-FR" dirty="0" smtClean="0"/>
              <a:t>» de l’entreprise, il faut en </a:t>
            </a:r>
            <a:r>
              <a:rPr lang="fr-FR" altLang="fr-FR" dirty="0"/>
              <a:t>faire un allié commercial</a:t>
            </a:r>
          </a:p>
          <a:p>
            <a:r>
              <a:rPr lang="fr-FR" dirty="0"/>
              <a:t>l’obligation de faire un devis ne s’applique pas aux interventions effectuées dans les situations d’urgence absolue, si elles se limitent à faire cesser un danger manifeste pour la sécurité des personnes ou l’intégrité des locaux. Cependant, même dans ce cas un ordre de réparation doit être remis au client.</a:t>
            </a:r>
            <a:endParaRPr lang="fr-FR" altLang="fr-FR" dirty="0"/>
          </a:p>
        </p:txBody>
      </p:sp>
      <p:pic>
        <p:nvPicPr>
          <p:cNvPr id="21" name="Image 20"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8" name="Picture 2" descr="http://cliparts.tout-images.com/bureautique/livres/003.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3" y="417296"/>
            <a:ext cx="842933" cy="7214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8452736" y="3757573"/>
            <a:ext cx="572247" cy="6717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Franck\AppData\Local\Microsoft\Windows\INetCache\IE\RF6AJJUF\view-refresh[1].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3856" y="5706832"/>
            <a:ext cx="1245236" cy="124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8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p:cNvSpPr txBox="1"/>
          <p:nvPr/>
        </p:nvSpPr>
        <p:spPr>
          <a:xfrm>
            <a:off x="522514" y="100484"/>
            <a:ext cx="6059518" cy="400110"/>
          </a:xfrm>
          <a:prstGeom prst="rect">
            <a:avLst/>
          </a:prstGeom>
          <a:noFill/>
        </p:spPr>
        <p:txBody>
          <a:bodyPr wrap="square" rtlCol="0">
            <a:spAutoFit/>
          </a:bodyPr>
          <a:lstStyle/>
          <a:p>
            <a:r>
              <a:rPr lang="fr-FR" sz="2000" b="1" u="sng" dirty="0" smtClean="0"/>
              <a:t>Mentions à mettre sur le </a:t>
            </a:r>
            <a:r>
              <a:rPr lang="fr-FR" sz="2000" b="1" u="sng" dirty="0" smtClean="0">
                <a:hlinkClick r:id="rId2" action="ppaction://hlinksldjump"/>
              </a:rPr>
              <a:t>devis</a:t>
            </a:r>
            <a:r>
              <a:rPr lang="fr-FR" sz="2000" b="1" u="sng" dirty="0" smtClean="0"/>
              <a:t> </a:t>
            </a:r>
            <a:r>
              <a:rPr lang="fr-FR" sz="2000" b="1" u="sng" dirty="0" smtClean="0">
                <a:solidFill>
                  <a:srgbClr val="E99417"/>
                </a:solidFill>
              </a:rPr>
              <a:t> </a:t>
            </a:r>
            <a:endParaRPr lang="fr-FR" sz="2000" b="1" u="sng" dirty="0">
              <a:solidFill>
                <a:srgbClr val="E99417"/>
              </a:solidFill>
            </a:endParaRPr>
          </a:p>
        </p:txBody>
      </p:sp>
      <p:pic>
        <p:nvPicPr>
          <p:cNvPr id="46" name="Image 45" descr="Logo-provisoire-Auvergne-Rhone-Alpes-160px.png">
            <a:hlinkClick r:id="rId3" action="ppaction://hlinksldjump"/>
          </p:cNvPr>
          <p:cNvPicPr>
            <a:picLocks noChangeAspect="1"/>
          </p:cNvPicPr>
          <p:nvPr/>
        </p:nvPicPr>
        <p:blipFill>
          <a:blip r:embed="rId4"/>
          <a:stretch>
            <a:fillRect/>
          </a:stretch>
        </p:blipFill>
        <p:spPr>
          <a:xfrm>
            <a:off x="7086353" y="5846871"/>
            <a:ext cx="934357" cy="981075"/>
          </a:xfrm>
          <a:prstGeom prst="rect">
            <a:avLst/>
          </a:prstGeom>
        </p:spPr>
      </p:pic>
      <p:sp>
        <p:nvSpPr>
          <p:cNvPr id="47" name="Espace réservé du numéro de diapositive 5"/>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46</a:t>
            </a:fld>
            <a:endParaRPr lang="fr-FR" dirty="0"/>
          </a:p>
        </p:txBody>
      </p:sp>
      <p:sp>
        <p:nvSpPr>
          <p:cNvPr id="17" name="Rectangle 16"/>
          <p:cNvSpPr>
            <a:spLocks noChangeArrowheads="1"/>
          </p:cNvSpPr>
          <p:nvPr/>
        </p:nvSpPr>
        <p:spPr bwMode="auto">
          <a:xfrm>
            <a:off x="2411413" y="805669"/>
            <a:ext cx="16922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900" u="none" dirty="0">
                <a:latin typeface="Arial" pitchFamily="34" charset="0"/>
              </a:rPr>
              <a:t>M. XXXX </a:t>
            </a:r>
            <a:r>
              <a:rPr lang="fr-FR" altLang="fr-FR" sz="900" u="none" dirty="0" err="1">
                <a:latin typeface="Arial" pitchFamily="34" charset="0"/>
              </a:rPr>
              <a:t>XXXX</a:t>
            </a:r>
            <a:endParaRPr lang="fr-FR" altLang="fr-FR" sz="900" u="none" dirty="0">
              <a:latin typeface="Arial" pitchFamily="34" charset="0"/>
            </a:endParaRPr>
          </a:p>
          <a:p>
            <a:r>
              <a:rPr lang="fr-FR" altLang="fr-FR" sz="900" u="none" dirty="0">
                <a:latin typeface="Arial" pitchFamily="34" charset="0"/>
              </a:rPr>
              <a:t>XXXXXXXX</a:t>
            </a:r>
          </a:p>
          <a:p>
            <a:r>
              <a:rPr lang="fr-FR" altLang="fr-FR" sz="900" u="none" dirty="0">
                <a:latin typeface="Arial" pitchFamily="34" charset="0"/>
              </a:rPr>
              <a:t>69XXX XXXXXXXXXXXXXX</a:t>
            </a:r>
          </a:p>
        </p:txBody>
      </p:sp>
      <p:grpSp>
        <p:nvGrpSpPr>
          <p:cNvPr id="18" name="Group 13"/>
          <p:cNvGrpSpPr>
            <a:grpSpLocks/>
          </p:cNvGrpSpPr>
          <p:nvPr/>
        </p:nvGrpSpPr>
        <p:grpSpPr bwMode="auto">
          <a:xfrm>
            <a:off x="4386261" y="1038900"/>
            <a:ext cx="2371725" cy="933718"/>
            <a:chOff x="3762" y="582"/>
            <a:chExt cx="1242" cy="605"/>
          </a:xfrm>
        </p:grpSpPr>
        <p:sp>
          <p:nvSpPr>
            <p:cNvPr id="19" name="Rectangle 14"/>
            <p:cNvSpPr>
              <a:spLocks noChangeArrowheads="1"/>
            </p:cNvSpPr>
            <p:nvPr/>
          </p:nvSpPr>
          <p:spPr bwMode="auto">
            <a:xfrm>
              <a:off x="3762" y="760"/>
              <a:ext cx="1242" cy="4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20" name="Text Box 15"/>
            <p:cNvSpPr txBox="1">
              <a:spLocks noChangeArrowheads="1"/>
            </p:cNvSpPr>
            <p:nvPr/>
          </p:nvSpPr>
          <p:spPr bwMode="auto">
            <a:xfrm>
              <a:off x="4095" y="582"/>
              <a:ext cx="576" cy="1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1200" u="none" dirty="0">
                  <a:solidFill>
                    <a:srgbClr val="FFFFFF"/>
                  </a:solidFill>
                  <a:latin typeface="Verdana" pitchFamily="34" charset="0"/>
                  <a:cs typeface="Times New Roman" pitchFamily="18" charset="0"/>
                </a:rPr>
                <a:t>CLIENT</a:t>
              </a:r>
              <a:endParaRPr lang="fr-FR" altLang="fr-FR" sz="1200" u="none" dirty="0"/>
            </a:p>
          </p:txBody>
        </p:sp>
      </p:grpSp>
      <p:graphicFrame>
        <p:nvGraphicFramePr>
          <p:cNvPr id="21" name="Group 165"/>
          <p:cNvGraphicFramePr>
            <a:graphicFrameLocks noGrp="1"/>
          </p:cNvGraphicFramePr>
          <p:nvPr>
            <p:extLst>
              <p:ext uri="{D42A27DB-BD31-4B8C-83A1-F6EECF244321}">
                <p14:modId xmlns:p14="http://schemas.microsoft.com/office/powerpoint/2010/main" val="2807456954"/>
              </p:ext>
            </p:extLst>
          </p:nvPr>
        </p:nvGraphicFramePr>
        <p:xfrm>
          <a:off x="2532184" y="4351338"/>
          <a:ext cx="4243265" cy="1767540"/>
        </p:xfrm>
        <a:graphic>
          <a:graphicData uri="http://schemas.openxmlformats.org/drawingml/2006/table">
            <a:tbl>
              <a:tblPr/>
              <a:tblGrid>
                <a:gridCol w="2324571"/>
                <a:gridCol w="1918694"/>
              </a:tblGrid>
              <a:tr h="166423">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Conditions de règlement</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Date prévisible de réalisation </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r>
              <a:tr h="333617">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marL="820738" indent="-285750">
                        <a:spcBef>
                          <a:spcPct val="20000"/>
                        </a:spcBef>
                        <a:tabLst>
                          <a:tab pos="3151188" algn="l"/>
                        </a:tabLst>
                        <a:defRPr>
                          <a:solidFill>
                            <a:schemeClr val="tx1"/>
                          </a:solidFill>
                          <a:latin typeface="Verdana" pitchFamily="34" charset="0"/>
                          <a:cs typeface="Arial" pitchFamily="34" charset="0"/>
                        </a:defRPr>
                      </a:lvl2pPr>
                      <a:lvl3pPr marL="1228725" indent="-228600">
                        <a:spcBef>
                          <a:spcPct val="20000"/>
                        </a:spcBef>
                        <a:tabLst>
                          <a:tab pos="3151188" algn="l"/>
                        </a:tabLst>
                        <a:defRPr sz="1600">
                          <a:solidFill>
                            <a:schemeClr val="tx1"/>
                          </a:solidFill>
                          <a:latin typeface="Verdana" pitchFamily="34" charset="0"/>
                          <a:cs typeface="Arial" pitchFamily="34" charset="0"/>
                        </a:defRPr>
                      </a:lvl3pPr>
                      <a:lvl4pPr marL="1636713" indent="-228600">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1" i="0" u="none" strike="noStrike" cap="none" normalizeH="0" baseline="0" dirty="0" smtClean="0">
                          <a:ln>
                            <a:noFill/>
                          </a:ln>
                          <a:solidFill>
                            <a:srgbClr val="A8131D"/>
                          </a:solidFill>
                          <a:effectLst/>
                          <a:latin typeface="Verdana" pitchFamily="34" charset="0"/>
                          <a:cs typeface="Times New Roman" pitchFamily="18" charset="0"/>
                        </a:rPr>
                        <a:t>XX% acompte à la signature du devis, XX% sur une situation intermédiaire, le solde sur présentation de la facture</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66423">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Escompte</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Durée des travaux</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r>
              <a:tr h="18053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053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Pénalité de retard – Frais de recouvrement</a:t>
                      </a:r>
                    </a:p>
                  </a:txBody>
                  <a:tcPr marT="45695" marB="4569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tc rowSpan="2">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0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28575" cap="flat" cmpd="sng" algn="ctr">
                      <a:solidFill>
                        <a:schemeClr val="bg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r h="18053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r>
            </a:tbl>
          </a:graphicData>
        </a:graphic>
      </p:graphicFrame>
      <p:sp>
        <p:nvSpPr>
          <p:cNvPr id="22" name="Rectangle 94"/>
          <p:cNvSpPr>
            <a:spLocks noChangeArrowheads="1"/>
          </p:cNvSpPr>
          <p:nvPr/>
        </p:nvSpPr>
        <p:spPr bwMode="auto">
          <a:xfrm>
            <a:off x="4857750" y="5952009"/>
            <a:ext cx="6647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6300788" algn="r"/>
              </a:tabLst>
              <a:defRPr sz="2400" b="1">
                <a:solidFill>
                  <a:schemeClr val="tx1"/>
                </a:solidFill>
                <a:latin typeface="Calibri" pitchFamily="34" charset="0"/>
                <a:ea typeface="MS PGothic" pitchFamily="34" charset="-128"/>
              </a:defRPr>
            </a:lvl1pPr>
            <a:lvl2pPr marL="742950" indent="-285750" eaLnBrk="0" hangingPunct="0">
              <a:tabLst>
                <a:tab pos="6300788" algn="r"/>
              </a:tabLst>
              <a:defRPr sz="2400" b="1">
                <a:solidFill>
                  <a:schemeClr val="tx1"/>
                </a:solidFill>
                <a:latin typeface="Calibri" pitchFamily="34" charset="0"/>
                <a:ea typeface="MS PGothic" pitchFamily="34" charset="-128"/>
              </a:defRPr>
            </a:lvl2pPr>
            <a:lvl3pPr marL="1143000" indent="-228600" eaLnBrk="0" hangingPunct="0">
              <a:tabLst>
                <a:tab pos="6300788" algn="r"/>
              </a:tabLst>
              <a:defRPr sz="2400" b="1">
                <a:solidFill>
                  <a:schemeClr val="tx1"/>
                </a:solidFill>
                <a:latin typeface="Calibri" pitchFamily="34" charset="0"/>
                <a:ea typeface="MS PGothic" pitchFamily="34" charset="-128"/>
              </a:defRPr>
            </a:lvl3pPr>
            <a:lvl4pPr marL="1600200" indent="-228600" eaLnBrk="0" hangingPunct="0">
              <a:tabLst>
                <a:tab pos="6300788" algn="r"/>
              </a:tabLst>
              <a:defRPr sz="2400" b="1">
                <a:solidFill>
                  <a:schemeClr val="tx1"/>
                </a:solidFill>
                <a:latin typeface="Calibri" pitchFamily="34" charset="0"/>
                <a:ea typeface="MS PGothic" pitchFamily="34" charset="-128"/>
              </a:defRPr>
            </a:lvl4pPr>
            <a:lvl5pPr marL="2057400" indent="-228600" eaLnBrk="0" hangingPunct="0">
              <a:tabLst>
                <a:tab pos="6300788" algn="r"/>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9pPr>
          </a:lstStyle>
          <a:p>
            <a:pPr eaLnBrk="1" hangingPunct="1"/>
            <a:r>
              <a:rPr lang="fr-FR" altLang="fr-FR" sz="800" u="none" dirty="0">
                <a:latin typeface="Arial" pitchFamily="34" charset="0"/>
              </a:rPr>
              <a:t>A XXXXXXXXX		</a:t>
            </a:r>
          </a:p>
          <a:p>
            <a:pPr eaLnBrk="1" hangingPunct="1"/>
            <a:r>
              <a:rPr lang="fr-FR" altLang="fr-FR" sz="800" u="none" dirty="0">
                <a:latin typeface="Arial" pitchFamily="34" charset="0"/>
              </a:rPr>
              <a:t>Le client :.XXXXXXXXXX	</a:t>
            </a:r>
          </a:p>
          <a:p>
            <a:pPr eaLnBrk="1" hangingPunct="1"/>
            <a:r>
              <a:rPr lang="fr-FR" altLang="fr-FR" sz="800" u="none" dirty="0">
                <a:latin typeface="Arial" pitchFamily="34" charset="0"/>
              </a:rPr>
              <a:t>Bon pour accord + signature client</a:t>
            </a:r>
          </a:p>
        </p:txBody>
      </p:sp>
      <p:sp>
        <p:nvSpPr>
          <p:cNvPr id="25" name="Rectangle 90"/>
          <p:cNvSpPr>
            <a:spLocks noChangeArrowheads="1"/>
          </p:cNvSpPr>
          <p:nvPr/>
        </p:nvSpPr>
        <p:spPr bwMode="auto">
          <a:xfrm>
            <a:off x="2997201" y="6438325"/>
            <a:ext cx="34369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800" u="none" dirty="0" err="1"/>
              <a:t>Siren</a:t>
            </a:r>
            <a:r>
              <a:rPr lang="fr-FR" altLang="fr-FR" sz="800" u="none" dirty="0"/>
              <a:t> n° 000 000 000  RCS XXXX– code </a:t>
            </a:r>
            <a:r>
              <a:rPr lang="fr-FR" altLang="fr-FR" sz="800" u="none" dirty="0" err="1"/>
              <a:t>nafa</a:t>
            </a:r>
            <a:r>
              <a:rPr lang="fr-FR" altLang="fr-FR" sz="800" u="none" dirty="0"/>
              <a:t> 0000XX – Type société et </a:t>
            </a:r>
            <a:r>
              <a:rPr lang="fr-FR" altLang="fr-FR" sz="800" u="none" dirty="0" smtClean="0"/>
              <a:t>capital</a:t>
            </a:r>
            <a:endParaRPr lang="fr-FR" altLang="fr-FR" sz="800" u="none" dirty="0"/>
          </a:p>
          <a:p>
            <a:pPr algn="ctr" eaLnBrk="1" hangingPunct="1"/>
            <a:r>
              <a:rPr lang="fr-FR" altLang="fr-FR" sz="800" u="none" dirty="0"/>
              <a:t>Tel : 00 00 00 00 00 –  Portable : 00 00 00 00 00 – mail : </a:t>
            </a:r>
            <a:r>
              <a:rPr lang="fr-FR" altLang="fr-FR" sz="800" u="none" dirty="0" err="1"/>
              <a:t>xxxxxx@xxxx</a:t>
            </a:r>
            <a:endParaRPr lang="fr-FR" altLang="fr-FR" sz="800" u="none" dirty="0"/>
          </a:p>
        </p:txBody>
      </p:sp>
      <p:sp>
        <p:nvSpPr>
          <p:cNvPr id="26" name="Rectangle 17"/>
          <p:cNvSpPr>
            <a:spLocks noChangeArrowheads="1"/>
          </p:cNvSpPr>
          <p:nvPr/>
        </p:nvSpPr>
        <p:spPr bwMode="auto">
          <a:xfrm>
            <a:off x="2335213" y="1978025"/>
            <a:ext cx="1792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3151188" algn="l"/>
              </a:tabLst>
              <a:defRPr sz="2400" b="1">
                <a:solidFill>
                  <a:schemeClr val="tx1"/>
                </a:solidFill>
                <a:latin typeface="Calibri" pitchFamily="34" charset="0"/>
                <a:ea typeface="MS PGothic" pitchFamily="34" charset="-128"/>
              </a:defRPr>
            </a:lvl1pPr>
            <a:lvl2pPr marL="742950" indent="-285750" eaLnBrk="0" hangingPunct="0">
              <a:tabLst>
                <a:tab pos="3151188" algn="l"/>
              </a:tabLst>
              <a:defRPr sz="2400" b="1">
                <a:solidFill>
                  <a:schemeClr val="tx1"/>
                </a:solidFill>
                <a:latin typeface="Calibri" pitchFamily="34" charset="0"/>
                <a:ea typeface="MS PGothic" pitchFamily="34" charset="-128"/>
              </a:defRPr>
            </a:lvl2pPr>
            <a:lvl3pPr marL="1143000" indent="-228600" eaLnBrk="0" hangingPunct="0">
              <a:tabLst>
                <a:tab pos="3151188" algn="l"/>
              </a:tabLst>
              <a:defRPr sz="2400" b="1">
                <a:solidFill>
                  <a:schemeClr val="tx1"/>
                </a:solidFill>
                <a:latin typeface="Calibri" pitchFamily="34" charset="0"/>
                <a:ea typeface="MS PGothic" pitchFamily="34" charset="-128"/>
              </a:defRPr>
            </a:lvl3pPr>
            <a:lvl4pPr marL="1600200" indent="-228600" eaLnBrk="0" hangingPunct="0">
              <a:tabLst>
                <a:tab pos="3151188" algn="l"/>
              </a:tabLst>
              <a:defRPr sz="2400" b="1">
                <a:solidFill>
                  <a:schemeClr val="tx1"/>
                </a:solidFill>
                <a:latin typeface="Calibri" pitchFamily="34" charset="0"/>
                <a:ea typeface="MS PGothic" pitchFamily="34" charset="-128"/>
              </a:defRPr>
            </a:lvl4pPr>
            <a:lvl5pPr marL="2057400" indent="-228600" eaLnBrk="0" hangingPunct="0">
              <a:tabLst>
                <a:tab pos="3151188" algn="l"/>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9pPr>
          </a:lstStyle>
          <a:p>
            <a:r>
              <a:rPr lang="fr-FR" altLang="fr-FR" sz="700" u="none" dirty="0">
                <a:latin typeface="Verdana" pitchFamily="34" charset="0"/>
                <a:cs typeface="Times New Roman" pitchFamily="18" charset="0"/>
              </a:rPr>
              <a:t>Devis </a:t>
            </a:r>
            <a:r>
              <a:rPr lang="fr-FR" altLang="fr-FR" sz="700" u="none" dirty="0" err="1">
                <a:latin typeface="Verdana" pitchFamily="34" charset="0"/>
                <a:cs typeface="Times New Roman" pitchFamily="18" charset="0"/>
              </a:rPr>
              <a:t>n°XXXXXX</a:t>
            </a:r>
            <a:endParaRPr lang="fr-FR" altLang="fr-FR" sz="700" u="none" dirty="0">
              <a:latin typeface="Arial" pitchFamily="34" charset="0"/>
            </a:endParaRPr>
          </a:p>
          <a:p>
            <a:r>
              <a:rPr lang="fr-FR" altLang="fr-FR" sz="700" u="none" dirty="0">
                <a:latin typeface="Verdana" pitchFamily="34" charset="0"/>
                <a:cs typeface="Times New Roman" pitchFamily="18" charset="0"/>
              </a:rPr>
              <a:t>Durée de validité du devis : XXXX</a:t>
            </a:r>
            <a:endParaRPr lang="fr-FR" altLang="fr-FR" sz="700" u="none" dirty="0">
              <a:latin typeface="Arial" pitchFamily="34" charset="0"/>
            </a:endParaRPr>
          </a:p>
          <a:p>
            <a:r>
              <a:rPr lang="fr-FR" altLang="fr-FR" sz="700" u="none" dirty="0">
                <a:latin typeface="Verdana" pitchFamily="34" charset="0"/>
                <a:cs typeface="Times New Roman" pitchFamily="18" charset="0"/>
              </a:rPr>
              <a:t>Devis gratuit ou devis payant</a:t>
            </a:r>
            <a:endParaRPr lang="fr-FR" altLang="fr-FR" sz="700" u="none" dirty="0">
              <a:latin typeface="Arial" pitchFamily="34" charset="0"/>
            </a:endParaRPr>
          </a:p>
        </p:txBody>
      </p:sp>
      <p:sp>
        <p:nvSpPr>
          <p:cNvPr id="27" name="ZoneTexte 26"/>
          <p:cNvSpPr txBox="1"/>
          <p:nvPr/>
        </p:nvSpPr>
        <p:spPr>
          <a:xfrm>
            <a:off x="4631348" y="2143253"/>
            <a:ext cx="1802790" cy="215444"/>
          </a:xfrm>
          <a:prstGeom prst="rect">
            <a:avLst/>
          </a:prstGeom>
          <a:noFill/>
        </p:spPr>
        <p:txBody>
          <a:bodyPr wrap="square" rtlCol="0">
            <a:spAutoFit/>
          </a:bodyPr>
          <a:lstStyle/>
          <a:p>
            <a:pPr lvl="0" eaLnBrk="0" hangingPunct="0">
              <a:defRPr/>
            </a:pPr>
            <a:r>
              <a:rPr lang="fr-FR" altLang="fr-FR" sz="800" dirty="0">
                <a:solidFill>
                  <a:prstClr val="black"/>
                </a:solidFill>
                <a:latin typeface="Verdana" pitchFamily="34" charset="0"/>
                <a:ea typeface="+mn-ea"/>
                <a:cs typeface="Times New Roman" pitchFamily="18" charset="0"/>
              </a:rPr>
              <a:t>A XXXXXXXX, le XX/XX/XXXX</a:t>
            </a:r>
            <a:endParaRPr lang="fr-FR" altLang="fr-FR" sz="800" dirty="0">
              <a:solidFill>
                <a:prstClr val="black"/>
              </a:solidFill>
              <a:latin typeface="Calibri"/>
              <a:ea typeface="+mn-ea"/>
              <a:cs typeface="+mn-cs"/>
            </a:endParaRPr>
          </a:p>
        </p:txBody>
      </p:sp>
      <p:graphicFrame>
        <p:nvGraphicFramePr>
          <p:cNvPr id="28" name="Group 19"/>
          <p:cNvGraphicFramePr>
            <a:graphicFrameLocks noGrp="1"/>
          </p:cNvGraphicFramePr>
          <p:nvPr>
            <p:extLst>
              <p:ext uri="{D42A27DB-BD31-4B8C-83A1-F6EECF244321}">
                <p14:modId xmlns:p14="http://schemas.microsoft.com/office/powerpoint/2010/main" val="268349401"/>
              </p:ext>
            </p:extLst>
          </p:nvPr>
        </p:nvGraphicFramePr>
        <p:xfrm>
          <a:off x="2532184" y="2688238"/>
          <a:ext cx="4193605" cy="1395841"/>
        </p:xfrm>
        <a:graphic>
          <a:graphicData uri="http://schemas.openxmlformats.org/drawingml/2006/table">
            <a:tbl>
              <a:tblPr/>
              <a:tblGrid>
                <a:gridCol w="1932447"/>
                <a:gridCol w="582220"/>
                <a:gridCol w="434353"/>
                <a:gridCol w="450323"/>
                <a:gridCol w="794262"/>
              </a:tblGrid>
              <a:tr h="217645">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Description</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Quantité</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P.U.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err="1" smtClean="0">
                          <a:ln>
                            <a:noFill/>
                          </a:ln>
                          <a:solidFill>
                            <a:schemeClr val="tx1"/>
                          </a:solidFill>
                          <a:effectLst/>
                          <a:latin typeface="Verdana" pitchFamily="34" charset="0"/>
                          <a:cs typeface="Arial" pitchFamily="34" charset="0"/>
                        </a:rPr>
                        <a:t>Tx</a:t>
                      </a: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 TVA</a:t>
                      </a:r>
                    </a:p>
                  </a:txBody>
                  <a:tcPr marL="91464" marR="91464" marT="45745" marB="4574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511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11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821">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Frais de déplacement</a:t>
                      </a:r>
                      <a:endParaRPr kumimoji="0" lang="fr-FR" altLang="fr-FR" sz="600" b="0"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110">
                <a:tc gridSpan="4">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511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TVA</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511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TOTAL TTC</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30" name="ZoneTexte 2"/>
          <p:cNvSpPr txBox="1">
            <a:spLocks noChangeArrowheads="1"/>
          </p:cNvSpPr>
          <p:nvPr/>
        </p:nvSpPr>
        <p:spPr bwMode="auto">
          <a:xfrm>
            <a:off x="2634670" y="6154618"/>
            <a:ext cx="1502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800" u="none" dirty="0">
                <a:latin typeface="Arial" pitchFamily="34" charset="0"/>
              </a:rPr>
              <a:t>Assurance professionnelle</a:t>
            </a:r>
          </a:p>
        </p:txBody>
      </p:sp>
    </p:spTree>
    <p:extLst>
      <p:ext uri="{BB962C8B-B14F-4D97-AF65-F5344CB8AC3E}">
        <p14:creationId xmlns:p14="http://schemas.microsoft.com/office/powerpoint/2010/main" val="413325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18"/>
          <p:cNvSpPr>
            <a:spLocks noChangeArrowheads="1"/>
          </p:cNvSpPr>
          <p:nvPr/>
        </p:nvSpPr>
        <p:spPr bwMode="auto">
          <a:xfrm>
            <a:off x="2289175" y="633046"/>
            <a:ext cx="4625975" cy="6149592"/>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grpSp>
        <p:nvGrpSpPr>
          <p:cNvPr id="6" name="Group 102"/>
          <p:cNvGrpSpPr>
            <a:grpSpLocks/>
          </p:cNvGrpSpPr>
          <p:nvPr/>
        </p:nvGrpSpPr>
        <p:grpSpPr bwMode="auto">
          <a:xfrm>
            <a:off x="54591" y="862013"/>
            <a:ext cx="3978276" cy="495300"/>
            <a:chOff x="11" y="88"/>
            <a:chExt cx="2506" cy="312"/>
          </a:xfrm>
        </p:grpSpPr>
        <p:sp>
          <p:nvSpPr>
            <p:cNvPr id="7" name="AutoShape 4"/>
            <p:cNvSpPr>
              <a:spLocks/>
            </p:cNvSpPr>
            <p:nvPr/>
          </p:nvSpPr>
          <p:spPr bwMode="auto">
            <a:xfrm>
              <a:off x="11" y="222"/>
              <a:ext cx="1227" cy="178"/>
            </a:xfrm>
            <a:prstGeom prst="borderCallout1">
              <a:avLst>
                <a:gd name="adj1" fmla="val -26968"/>
                <a:gd name="adj2" fmla="val 5866"/>
                <a:gd name="adj3" fmla="val -26968"/>
                <a:gd name="adj4" fmla="val 110759"/>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ln w="19050">
              <a:solidFill>
                <a:schemeClr val="folHlink"/>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1000" b="1" dirty="0">
                  <a:solidFill>
                    <a:schemeClr val="accent4">
                      <a:lumMod val="50000"/>
                    </a:schemeClr>
                  </a:solidFill>
                  <a:latin typeface="Calibri" pitchFamily="34" charset="0"/>
                  <a:ea typeface="MS PGothic" pitchFamily="34" charset="-128"/>
                  <a:cs typeface="ＭＳ Ｐゴシック" charset="0"/>
                </a:rPr>
                <a:t>Coordonnées de l’entreprise</a:t>
              </a:r>
            </a:p>
          </p:txBody>
        </p:sp>
        <p:sp>
          <p:nvSpPr>
            <p:cNvPr id="8" name="AutoShape 5"/>
            <p:cNvSpPr>
              <a:spLocks noChangeArrowheads="1"/>
            </p:cNvSpPr>
            <p:nvPr/>
          </p:nvSpPr>
          <p:spPr bwMode="auto">
            <a:xfrm>
              <a:off x="1451" y="88"/>
              <a:ext cx="1066" cy="279"/>
            </a:xfrm>
            <a:prstGeom prst="roundRect">
              <a:avLst>
                <a:gd name="adj" fmla="val 16667"/>
              </a:avLst>
            </a:prstGeom>
            <a:noFill/>
            <a:ln w="19050">
              <a:solidFill>
                <a:schemeClr val="folHlink"/>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altLang="fr-FR" sz="1000" b="1">
                <a:solidFill>
                  <a:schemeClr val="accent4">
                    <a:lumMod val="50000"/>
                  </a:schemeClr>
                </a:solidFill>
                <a:latin typeface="Calibri" pitchFamily="34" charset="0"/>
                <a:ea typeface="MS PGothic" pitchFamily="34" charset="-128"/>
                <a:cs typeface="ＭＳ Ｐゴシック" charset="0"/>
              </a:endParaRPr>
            </a:p>
          </p:txBody>
        </p:sp>
      </p:grpSp>
      <p:sp>
        <p:nvSpPr>
          <p:cNvPr id="9" name="Rectangle 16"/>
          <p:cNvSpPr>
            <a:spLocks noChangeArrowheads="1"/>
          </p:cNvSpPr>
          <p:nvPr/>
        </p:nvSpPr>
        <p:spPr bwMode="auto">
          <a:xfrm>
            <a:off x="2411413" y="805669"/>
            <a:ext cx="16922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900" u="none" dirty="0">
                <a:latin typeface="Arial" pitchFamily="34" charset="0"/>
              </a:rPr>
              <a:t>M. XXXX </a:t>
            </a:r>
            <a:r>
              <a:rPr lang="fr-FR" altLang="fr-FR" sz="900" u="none" dirty="0" err="1">
                <a:latin typeface="Arial" pitchFamily="34" charset="0"/>
              </a:rPr>
              <a:t>XXXX</a:t>
            </a:r>
            <a:endParaRPr lang="fr-FR" altLang="fr-FR" sz="900" u="none" dirty="0">
              <a:latin typeface="Arial" pitchFamily="34" charset="0"/>
            </a:endParaRPr>
          </a:p>
          <a:p>
            <a:r>
              <a:rPr lang="fr-FR" altLang="fr-FR" sz="900" u="none" dirty="0">
                <a:latin typeface="Arial" pitchFamily="34" charset="0"/>
              </a:rPr>
              <a:t>XXXXXXXX</a:t>
            </a:r>
          </a:p>
          <a:p>
            <a:r>
              <a:rPr lang="fr-FR" altLang="fr-FR" sz="900" u="none" dirty="0">
                <a:latin typeface="Arial" pitchFamily="34" charset="0"/>
              </a:rPr>
              <a:t>69XXX XXXXXXXXXXXXXX</a:t>
            </a:r>
          </a:p>
        </p:txBody>
      </p:sp>
      <p:grpSp>
        <p:nvGrpSpPr>
          <p:cNvPr id="10" name="Group 13"/>
          <p:cNvGrpSpPr>
            <a:grpSpLocks/>
          </p:cNvGrpSpPr>
          <p:nvPr/>
        </p:nvGrpSpPr>
        <p:grpSpPr bwMode="auto">
          <a:xfrm>
            <a:off x="4386261" y="1038900"/>
            <a:ext cx="2371725" cy="933718"/>
            <a:chOff x="3762" y="582"/>
            <a:chExt cx="1242" cy="605"/>
          </a:xfrm>
        </p:grpSpPr>
        <p:sp>
          <p:nvSpPr>
            <p:cNvPr id="11" name="Rectangle 14"/>
            <p:cNvSpPr>
              <a:spLocks noChangeArrowheads="1"/>
            </p:cNvSpPr>
            <p:nvPr/>
          </p:nvSpPr>
          <p:spPr bwMode="auto">
            <a:xfrm>
              <a:off x="3762" y="760"/>
              <a:ext cx="1242" cy="4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12" name="Text Box 15"/>
            <p:cNvSpPr txBox="1">
              <a:spLocks noChangeArrowheads="1"/>
            </p:cNvSpPr>
            <p:nvPr/>
          </p:nvSpPr>
          <p:spPr bwMode="auto">
            <a:xfrm>
              <a:off x="4095" y="582"/>
              <a:ext cx="576" cy="1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1200" u="none" dirty="0">
                  <a:solidFill>
                    <a:srgbClr val="FFFFFF"/>
                  </a:solidFill>
                  <a:latin typeface="Verdana" pitchFamily="34" charset="0"/>
                  <a:cs typeface="Times New Roman" pitchFamily="18" charset="0"/>
                </a:rPr>
                <a:t>CLIENT</a:t>
              </a:r>
              <a:endParaRPr lang="fr-FR" altLang="fr-FR" sz="1200" u="none" dirty="0"/>
            </a:p>
          </p:txBody>
        </p:sp>
      </p:grpSp>
      <p:grpSp>
        <p:nvGrpSpPr>
          <p:cNvPr id="13" name="Group 104"/>
          <p:cNvGrpSpPr>
            <a:grpSpLocks/>
          </p:cNvGrpSpPr>
          <p:nvPr/>
        </p:nvGrpSpPr>
        <p:grpSpPr bwMode="auto">
          <a:xfrm>
            <a:off x="30162" y="933316"/>
            <a:ext cx="6784975" cy="1147762"/>
            <a:chOff x="90" y="313"/>
            <a:chExt cx="4274" cy="723"/>
          </a:xfrm>
        </p:grpSpPr>
        <p:sp>
          <p:nvSpPr>
            <p:cNvPr id="14" name="AutoShape 6"/>
            <p:cNvSpPr>
              <a:spLocks/>
            </p:cNvSpPr>
            <p:nvPr/>
          </p:nvSpPr>
          <p:spPr bwMode="auto">
            <a:xfrm>
              <a:off x="90" y="623"/>
              <a:ext cx="1227" cy="178"/>
            </a:xfrm>
            <a:prstGeom prst="borderCallout1">
              <a:avLst>
                <a:gd name="adj1" fmla="val 126968"/>
                <a:gd name="adj2" fmla="val 6046"/>
                <a:gd name="adj3" fmla="val 123827"/>
                <a:gd name="adj4" fmla="val 218207"/>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19050">
              <a:headEnd type="stealth" w="med" len="med"/>
              <a:tailEnd/>
            </a:ln>
            <a:extLst/>
          </p:spPr>
          <p:style>
            <a:lnRef idx="2">
              <a:schemeClr val="accent2"/>
            </a:lnRef>
            <a:fillRef idx="1">
              <a:schemeClr val="lt1"/>
            </a:fillRef>
            <a:effectRef idx="0">
              <a:schemeClr val="accent2"/>
            </a:effectRef>
            <a:fontRef idx="minor">
              <a:schemeClr val="dk1"/>
            </a:fontRef>
          </p:style>
          <p:txBody>
            <a:bodyPr/>
            <a:lstStyle/>
            <a:p>
              <a:pPr algn="ctr"/>
              <a:r>
                <a:rPr lang="fr-FR" altLang="fr-FR" sz="1000" b="1">
                  <a:solidFill>
                    <a:srgbClr val="C00000"/>
                  </a:solidFill>
                  <a:latin typeface="Calibri" pitchFamily="34" charset="0"/>
                  <a:ea typeface="MS PGothic" pitchFamily="34" charset="-128"/>
                  <a:cs typeface="+mn-cs"/>
                </a:rPr>
                <a:t>Coordonnées du client</a:t>
              </a:r>
            </a:p>
          </p:txBody>
        </p:sp>
        <p:sp>
          <p:nvSpPr>
            <p:cNvPr id="15" name="AutoShape 103"/>
            <p:cNvSpPr>
              <a:spLocks noChangeArrowheads="1"/>
            </p:cNvSpPr>
            <p:nvPr/>
          </p:nvSpPr>
          <p:spPr bwMode="auto">
            <a:xfrm>
              <a:off x="2798" y="313"/>
              <a:ext cx="1566" cy="723"/>
            </a:xfrm>
            <a:prstGeom prst="roundRect">
              <a:avLst>
                <a:gd name="adj" fmla="val 16667"/>
              </a:avLst>
            </a:prstGeom>
            <a:noFill/>
            <a:ln w="19050">
              <a:headEnd type="stealth" w="med" len="med"/>
              <a:tailEnd/>
            </a:ln>
            <a:extLst/>
          </p:spPr>
          <p:style>
            <a:lnRef idx="2">
              <a:schemeClr val="accent2"/>
            </a:lnRef>
            <a:fillRef idx="1">
              <a:schemeClr val="lt1"/>
            </a:fillRef>
            <a:effectRef idx="0">
              <a:schemeClr val="accent2"/>
            </a:effectRef>
            <a:fontRef idx="minor">
              <a:schemeClr val="dk1"/>
            </a:fontRef>
          </p:style>
          <p:txBody>
            <a:bodyPr/>
            <a:lstStyle/>
            <a:p>
              <a:pPr algn="ctr"/>
              <a:endParaRPr lang="fr-FR" altLang="fr-FR" sz="1000" b="1">
                <a:solidFill>
                  <a:srgbClr val="C00000"/>
                </a:solidFill>
                <a:latin typeface="Calibri" pitchFamily="34" charset="0"/>
                <a:ea typeface="MS PGothic" pitchFamily="34" charset="-128"/>
                <a:cs typeface="+mn-cs"/>
              </a:endParaRPr>
            </a:p>
          </p:txBody>
        </p:sp>
      </p:grpSp>
      <p:grpSp>
        <p:nvGrpSpPr>
          <p:cNvPr id="16" name="Group 105"/>
          <p:cNvGrpSpPr>
            <a:grpSpLocks/>
          </p:cNvGrpSpPr>
          <p:nvPr/>
        </p:nvGrpSpPr>
        <p:grpSpPr bwMode="auto">
          <a:xfrm>
            <a:off x="2379663" y="862013"/>
            <a:ext cx="6675437" cy="1592263"/>
            <a:chOff x="1443" y="283"/>
            <a:chExt cx="4205" cy="1003"/>
          </a:xfrm>
        </p:grpSpPr>
        <p:sp>
          <p:nvSpPr>
            <p:cNvPr id="17" name="AutoShape 7"/>
            <p:cNvSpPr>
              <a:spLocks noChangeArrowheads="1"/>
            </p:cNvSpPr>
            <p:nvPr/>
          </p:nvSpPr>
          <p:spPr bwMode="auto">
            <a:xfrm>
              <a:off x="1443" y="1019"/>
              <a:ext cx="1031" cy="267"/>
            </a:xfrm>
            <a:prstGeom prst="roundRect">
              <a:avLst>
                <a:gd name="adj" fmla="val 16667"/>
              </a:avLst>
            </a:prstGeom>
            <a:noFill/>
            <a:ln w="1905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18" name="AutoShape 9"/>
            <p:cNvSpPr>
              <a:spLocks/>
            </p:cNvSpPr>
            <p:nvPr/>
          </p:nvSpPr>
          <p:spPr bwMode="auto">
            <a:xfrm>
              <a:off x="4454" y="283"/>
              <a:ext cx="1194" cy="972"/>
            </a:xfrm>
            <a:prstGeom prst="borderCallout1">
              <a:avLst>
                <a:gd name="adj1" fmla="val 104940"/>
                <a:gd name="adj2" fmla="val 94301"/>
                <a:gd name="adj3" fmla="val 104940"/>
                <a:gd name="adj4" fmla="val -166123"/>
              </a:avLst>
            </a:prstGeom>
            <a:gradFill>
              <a:gsLst>
                <a:gs pos="87000">
                  <a:schemeClr val="accent6">
                    <a:lumMod val="20000"/>
                    <a:lumOff val="80000"/>
                  </a:schemeClr>
                </a:gs>
                <a:gs pos="100000">
                  <a:srgbClr val="E8EEFC"/>
                </a:gs>
                <a:gs pos="100000">
                  <a:srgbClr val="3F80CD">
                    <a:tint val="23500"/>
                    <a:satMod val="160000"/>
                  </a:srgbClr>
                </a:gs>
              </a:gsLst>
              <a:lin ang="8100000" scaled="1"/>
            </a:gradFill>
            <a:ln>
              <a:headEnd type="stealth" w="med" len="med"/>
              <a:tailEnd/>
            </a:ln>
            <a:extLst/>
          </p:spPr>
          <p:style>
            <a:lnRef idx="2">
              <a:schemeClr val="accent6"/>
            </a:lnRef>
            <a:fillRef idx="1">
              <a:schemeClr val="lt1"/>
            </a:fillRef>
            <a:effectRef idx="0">
              <a:schemeClr val="accent6"/>
            </a:effectRef>
            <a:fontRef idx="minor">
              <a:schemeClr val="dk1"/>
            </a:fontRef>
          </p:style>
          <p:txBody>
            <a:bodyPr/>
            <a:lstStyle/>
            <a:p>
              <a:r>
                <a:rPr lang="fr-FR" altLang="fr-FR" sz="1000" b="1" dirty="0">
                  <a:latin typeface="Calibri" pitchFamily="34" charset="0"/>
                  <a:ea typeface="MS PGothic" pitchFamily="34" charset="-128"/>
                  <a:cs typeface="+mn-cs"/>
                </a:rPr>
                <a:t>Un numéro chronologique unique d’identification.</a:t>
              </a:r>
            </a:p>
            <a:p>
              <a:r>
                <a:rPr lang="fr-FR" altLang="fr-FR" sz="1000" b="1" dirty="0" smtClean="0">
                  <a:latin typeface="Calibri" pitchFamily="34" charset="0"/>
                  <a:ea typeface="MS PGothic" pitchFamily="34" charset="-128"/>
                  <a:cs typeface="+mn-cs"/>
                </a:rPr>
                <a:t>Penser à </a:t>
              </a:r>
              <a:r>
                <a:rPr lang="fr-FR" altLang="fr-FR" sz="1000" b="1" dirty="0">
                  <a:latin typeface="Calibri" pitchFamily="34" charset="0"/>
                  <a:ea typeface="MS PGothic" pitchFamily="34" charset="-128"/>
                  <a:cs typeface="+mn-cs"/>
                </a:rPr>
                <a:t>indiquer la durée de validité de l’offre (prix en vigueur à la date du XXXX ou autres) et les conditions de révision du prix.</a:t>
              </a:r>
            </a:p>
            <a:p>
              <a:r>
                <a:rPr lang="fr-FR" altLang="fr-FR" sz="1000" b="1" dirty="0" smtClean="0">
                  <a:latin typeface="Calibri" pitchFamily="34" charset="0"/>
                  <a:ea typeface="MS PGothic" pitchFamily="34" charset="-128"/>
                  <a:cs typeface="+mn-cs"/>
                </a:rPr>
                <a:t>Mentionner  </a:t>
              </a:r>
              <a:r>
                <a:rPr lang="fr-FR" altLang="fr-FR" sz="1000" b="1" dirty="0">
                  <a:latin typeface="Calibri" pitchFamily="34" charset="0"/>
                  <a:ea typeface="MS PGothic" pitchFamily="34" charset="-128"/>
                  <a:cs typeface="+mn-cs"/>
                </a:rPr>
                <a:t>si le devis est payant ou gratuit.</a:t>
              </a:r>
            </a:p>
          </p:txBody>
        </p:sp>
      </p:grpSp>
      <p:sp>
        <p:nvSpPr>
          <p:cNvPr id="19" name="Rectangle 19"/>
          <p:cNvSpPr>
            <a:spLocks noChangeArrowheads="1"/>
          </p:cNvSpPr>
          <p:nvPr/>
        </p:nvSpPr>
        <p:spPr bwMode="auto">
          <a:xfrm>
            <a:off x="4546599" y="2134622"/>
            <a:ext cx="2099341" cy="215444"/>
          </a:xfrm>
          <a:prstGeom prst="rect">
            <a:avLst/>
          </a:prstGeom>
          <a:ln/>
        </p:spPr>
        <p:style>
          <a:lnRef idx="2">
            <a:schemeClr val="accent6"/>
          </a:lnRef>
          <a:fillRef idx="1">
            <a:schemeClr val="lt1"/>
          </a:fillRef>
          <a:effectRef idx="0">
            <a:schemeClr val="accent6"/>
          </a:effectRef>
          <a:fontRef idx="minor">
            <a:schemeClr val="dk1"/>
          </a:fontRef>
        </p:style>
        <p:txBody>
          <a:bodyPr wrap="square" anchor="ctr">
            <a:spAutoFit/>
          </a:bodyPr>
          <a:lstStyle>
            <a:lvl1pPr>
              <a:tabLst>
                <a:tab pos="3151188" algn="l"/>
              </a:tabLst>
              <a:defRPr>
                <a:solidFill>
                  <a:schemeClr val="tx1"/>
                </a:solidFill>
                <a:latin typeface="Arial" pitchFamily="34" charset="0"/>
              </a:defRPr>
            </a:lvl1pPr>
            <a:lvl2pPr>
              <a:tabLst>
                <a:tab pos="3151188" algn="l"/>
              </a:tabLst>
              <a:defRPr>
                <a:solidFill>
                  <a:schemeClr val="tx1"/>
                </a:solidFill>
                <a:latin typeface="Arial" pitchFamily="34" charset="0"/>
              </a:defRPr>
            </a:lvl2pPr>
            <a:lvl3pPr>
              <a:tabLst>
                <a:tab pos="3151188" algn="l"/>
              </a:tabLst>
              <a:defRPr>
                <a:solidFill>
                  <a:schemeClr val="tx1"/>
                </a:solidFill>
                <a:latin typeface="Arial" pitchFamily="34" charset="0"/>
              </a:defRPr>
            </a:lvl3pPr>
            <a:lvl4pPr>
              <a:tabLst>
                <a:tab pos="3151188" algn="l"/>
              </a:tabLst>
              <a:defRPr>
                <a:solidFill>
                  <a:schemeClr val="tx1"/>
                </a:solidFill>
                <a:latin typeface="Arial" pitchFamily="34" charset="0"/>
              </a:defRPr>
            </a:lvl4pPr>
            <a:lvl5pPr>
              <a:tabLst>
                <a:tab pos="3151188" algn="l"/>
              </a:tabLst>
              <a:defRPr>
                <a:solidFill>
                  <a:schemeClr val="tx1"/>
                </a:solidFill>
                <a:latin typeface="Arial" pitchFamily="34" charset="0"/>
              </a:defRPr>
            </a:lvl5pPr>
            <a:lvl6pPr fontAlgn="base">
              <a:spcBef>
                <a:spcPct val="0"/>
              </a:spcBef>
              <a:spcAft>
                <a:spcPct val="0"/>
              </a:spcAft>
              <a:tabLst>
                <a:tab pos="3151188" algn="l"/>
              </a:tabLst>
              <a:defRPr>
                <a:solidFill>
                  <a:schemeClr val="tx1"/>
                </a:solidFill>
                <a:latin typeface="Arial" pitchFamily="34" charset="0"/>
              </a:defRPr>
            </a:lvl6pPr>
            <a:lvl7pPr fontAlgn="base">
              <a:spcBef>
                <a:spcPct val="0"/>
              </a:spcBef>
              <a:spcAft>
                <a:spcPct val="0"/>
              </a:spcAft>
              <a:tabLst>
                <a:tab pos="3151188" algn="l"/>
              </a:tabLst>
              <a:defRPr>
                <a:solidFill>
                  <a:schemeClr val="tx1"/>
                </a:solidFill>
                <a:latin typeface="Arial" pitchFamily="34" charset="0"/>
              </a:defRPr>
            </a:lvl7pPr>
            <a:lvl8pPr fontAlgn="base">
              <a:spcBef>
                <a:spcPct val="0"/>
              </a:spcBef>
              <a:spcAft>
                <a:spcPct val="0"/>
              </a:spcAft>
              <a:tabLst>
                <a:tab pos="3151188" algn="l"/>
              </a:tabLst>
              <a:defRPr>
                <a:solidFill>
                  <a:schemeClr val="tx1"/>
                </a:solidFill>
                <a:latin typeface="Arial" pitchFamily="34" charset="0"/>
              </a:defRPr>
            </a:lvl8pPr>
            <a:lvl9pPr fontAlgn="base">
              <a:spcBef>
                <a:spcPct val="0"/>
              </a:spcBef>
              <a:spcAft>
                <a:spcPct val="0"/>
              </a:spcAft>
              <a:tabLst>
                <a:tab pos="3151188" algn="l"/>
              </a:tabLst>
              <a:defRPr>
                <a:solidFill>
                  <a:schemeClr val="tx1"/>
                </a:solidFill>
                <a:latin typeface="Arial" pitchFamily="34" charset="0"/>
              </a:defRPr>
            </a:lvl9pPr>
          </a:lstStyle>
          <a:p>
            <a:pPr eaLnBrk="0" hangingPunct="0">
              <a:defRPr/>
            </a:pPr>
            <a:endParaRPr lang="fr-FR" altLang="fr-FR" sz="800" u="none" dirty="0" smtClean="0"/>
          </a:p>
        </p:txBody>
      </p:sp>
      <p:grpSp>
        <p:nvGrpSpPr>
          <p:cNvPr id="20" name="Group 112"/>
          <p:cNvGrpSpPr>
            <a:grpSpLocks/>
          </p:cNvGrpSpPr>
          <p:nvPr/>
        </p:nvGrpSpPr>
        <p:grpSpPr bwMode="auto">
          <a:xfrm>
            <a:off x="55097" y="1844410"/>
            <a:ext cx="6860053" cy="2365919"/>
            <a:chOff x="-22" y="1057"/>
            <a:chExt cx="4396" cy="1243"/>
          </a:xfrm>
        </p:grpSpPr>
        <p:sp>
          <p:nvSpPr>
            <p:cNvPr id="21" name="AutoShape 8"/>
            <p:cNvSpPr>
              <a:spLocks/>
            </p:cNvSpPr>
            <p:nvPr/>
          </p:nvSpPr>
          <p:spPr bwMode="auto">
            <a:xfrm>
              <a:off x="-22" y="1057"/>
              <a:ext cx="1227" cy="603"/>
            </a:xfrm>
            <a:prstGeom prst="borderCallout1">
              <a:avLst>
                <a:gd name="adj1" fmla="val 115398"/>
                <a:gd name="adj2" fmla="val 204"/>
                <a:gd name="adj3" fmla="val 115425"/>
                <a:gd name="adj4" fmla="val 112890"/>
              </a:avLst>
            </a:prstGeom>
            <a:gradFill>
              <a:gsLst>
                <a:gs pos="0">
                  <a:srgbClr val="FFDDEC"/>
                </a:gs>
                <a:gs pos="61000">
                  <a:srgbClr val="FF3399">
                    <a:tint val="44500"/>
                    <a:satMod val="160000"/>
                  </a:srgbClr>
                </a:gs>
                <a:gs pos="72000">
                  <a:srgbClr val="FF3399">
                    <a:tint val="23500"/>
                    <a:satMod val="160000"/>
                  </a:srgbClr>
                </a:gs>
              </a:gsLst>
              <a:path path="circle">
                <a:fillToRect l="100000" b="100000"/>
              </a:path>
            </a:gradFill>
            <a:ln w="19050">
              <a:solidFill>
                <a:srgbClr val="FF3399"/>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b="1" dirty="0">
                  <a:solidFill>
                    <a:srgbClr val="FF3399"/>
                  </a:solidFill>
                  <a:latin typeface="Calibri" pitchFamily="34" charset="0"/>
                  <a:ea typeface="MS PGothic" pitchFamily="34" charset="-128"/>
                </a:rPr>
                <a:t>Le décompte détaillé, en quantité et en prix de chaque prestation, produit nécessaire (taux de main d’œuvre, prix du mètre linéaire ou du m²…). </a:t>
              </a:r>
              <a:r>
                <a:rPr lang="fr-FR" altLang="fr-FR" sz="1000" b="1" dirty="0" smtClean="0">
                  <a:solidFill>
                    <a:srgbClr val="FF3399"/>
                  </a:solidFill>
                  <a:latin typeface="Calibri" pitchFamily="34" charset="0"/>
                  <a:ea typeface="MS PGothic" pitchFamily="34" charset="-128"/>
                </a:rPr>
                <a:t>Préciser </a:t>
              </a:r>
              <a:r>
                <a:rPr lang="fr-FR" altLang="fr-FR" sz="1000" b="1" dirty="0">
                  <a:solidFill>
                    <a:srgbClr val="FF3399"/>
                  </a:solidFill>
                  <a:latin typeface="Calibri" pitchFamily="34" charset="0"/>
                  <a:ea typeface="MS PGothic" pitchFamily="34" charset="-128"/>
                </a:rPr>
                <a:t>le cas échéant les frais de déplacement. </a:t>
              </a:r>
            </a:p>
          </p:txBody>
        </p:sp>
        <p:sp>
          <p:nvSpPr>
            <p:cNvPr id="22" name="AutoShape 11"/>
            <p:cNvSpPr>
              <a:spLocks noChangeArrowheads="1"/>
            </p:cNvSpPr>
            <p:nvPr/>
          </p:nvSpPr>
          <p:spPr bwMode="auto">
            <a:xfrm>
              <a:off x="1405" y="1434"/>
              <a:ext cx="2969" cy="866"/>
            </a:xfrm>
            <a:prstGeom prst="roundRect">
              <a:avLst>
                <a:gd name="adj" fmla="val 16667"/>
              </a:avLst>
            </a:prstGeom>
            <a:noFill/>
            <a:ln w="19050">
              <a:solidFill>
                <a:srgbClr val="FF3399"/>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sz="1000" b="1">
                <a:solidFill>
                  <a:srgbClr val="FF3399"/>
                </a:solidFill>
                <a:latin typeface="Calibri" pitchFamily="34" charset="0"/>
                <a:ea typeface="MS PGothic" pitchFamily="34" charset="-128"/>
              </a:endParaRPr>
            </a:p>
          </p:txBody>
        </p:sp>
      </p:grpSp>
      <p:sp>
        <p:nvSpPr>
          <p:cNvPr id="27" name="AutoShape 89"/>
          <p:cNvSpPr>
            <a:spLocks/>
          </p:cNvSpPr>
          <p:nvPr/>
        </p:nvSpPr>
        <p:spPr bwMode="auto">
          <a:xfrm>
            <a:off x="30163" y="3271003"/>
            <a:ext cx="1947862" cy="2094414"/>
          </a:xfrm>
          <a:prstGeom prst="borderCallout1">
            <a:avLst>
              <a:gd name="adj1" fmla="val 104116"/>
              <a:gd name="adj2" fmla="val 5292"/>
              <a:gd name="adj3" fmla="val 104116"/>
              <a:gd name="adj4" fmla="val 116830"/>
            </a:avLst>
          </a:prstGeom>
          <a:gradFill flip="none" rotWithShape="1">
            <a:gsLst>
              <a:gs pos="0">
                <a:srgbClr val="3F80CD">
                  <a:tint val="66000"/>
                  <a:satMod val="160000"/>
                </a:srgbClr>
              </a:gs>
              <a:gs pos="78000">
                <a:srgbClr val="E8EEFC"/>
              </a:gs>
              <a:gs pos="100000">
                <a:srgbClr val="3F80CD">
                  <a:tint val="23500"/>
                  <a:satMod val="160000"/>
                </a:srgbClr>
              </a:gs>
            </a:gsLst>
            <a:lin ang="8100000" scaled="1"/>
            <a:tileRect/>
          </a:gradFill>
          <a:ln>
            <a:headEnd type="stealth" w="med" len="med"/>
            <a:tailEnd/>
          </a:ln>
          <a:extLst/>
        </p:spPr>
        <p:style>
          <a:lnRef idx="2">
            <a:schemeClr val="accent1"/>
          </a:lnRef>
          <a:fillRef idx="1">
            <a:schemeClr val="lt1"/>
          </a:fillRef>
          <a:effectRef idx="0">
            <a:schemeClr val="accent1"/>
          </a:effectRef>
          <a:fontRef idx="minor">
            <a:schemeClr val="dk1"/>
          </a:fontRef>
        </p:style>
        <p:txBody>
          <a:bodyPr/>
          <a:lstStyle/>
          <a:p>
            <a:r>
              <a:rPr lang="fr-FR" altLang="fr-FR" sz="900" b="1" dirty="0">
                <a:latin typeface="Calibri" pitchFamily="34" charset="0"/>
                <a:ea typeface="MS PGothic" pitchFamily="34" charset="-128"/>
                <a:cs typeface="+mn-cs"/>
              </a:rPr>
              <a:t>Les modalités et délais de règlement (montant de l’acompte et les dates de règlements)</a:t>
            </a:r>
          </a:p>
          <a:p>
            <a:r>
              <a:rPr lang="fr-FR" altLang="fr-FR" sz="900" b="1" dirty="0" smtClean="0">
                <a:latin typeface="Calibri" pitchFamily="34" charset="0"/>
                <a:ea typeface="MS PGothic" pitchFamily="34" charset="-128"/>
                <a:cs typeface="+mn-cs"/>
              </a:rPr>
              <a:t>Préciser si </a:t>
            </a:r>
            <a:r>
              <a:rPr lang="fr-FR" altLang="fr-FR" sz="900" b="1" dirty="0">
                <a:latin typeface="Calibri" pitchFamily="34" charset="0"/>
                <a:ea typeface="MS PGothic" pitchFamily="34" charset="-128"/>
                <a:cs typeface="+mn-cs"/>
              </a:rPr>
              <a:t>un escompte est possible en cas de règlement anticipé sinon </a:t>
            </a:r>
            <a:r>
              <a:rPr lang="fr-FR" altLang="fr-FR" sz="900" b="1" dirty="0" smtClean="0">
                <a:latin typeface="Calibri" pitchFamily="34" charset="0"/>
                <a:ea typeface="MS PGothic" pitchFamily="34" charset="-128"/>
                <a:cs typeface="+mn-cs"/>
              </a:rPr>
              <a:t>indiquer </a:t>
            </a:r>
            <a:r>
              <a:rPr lang="fr-FR" altLang="fr-FR" sz="900" b="1" dirty="0">
                <a:latin typeface="Calibri" pitchFamily="34" charset="0"/>
                <a:ea typeface="MS PGothic" pitchFamily="34" charset="-128"/>
                <a:cs typeface="+mn-cs"/>
              </a:rPr>
              <a:t>« Aucun escompte pour paiement anticipé »</a:t>
            </a:r>
          </a:p>
          <a:p>
            <a:r>
              <a:rPr lang="fr-FR" altLang="fr-FR" sz="900" b="1" dirty="0">
                <a:latin typeface="Calibri" pitchFamily="34" charset="0"/>
                <a:ea typeface="MS PGothic" pitchFamily="34" charset="-128"/>
                <a:cs typeface="+mn-cs"/>
              </a:rPr>
              <a:t>Les pénalités de retard ne peuvent être inférieures à 3 fois le taux d’intérêt légal (valable entre professionnel)</a:t>
            </a:r>
          </a:p>
          <a:p>
            <a:r>
              <a:rPr lang="fr-FR" altLang="fr-FR" sz="900" b="1" dirty="0">
                <a:latin typeface="Calibri" pitchFamily="34" charset="0"/>
                <a:ea typeface="MS PGothic" pitchFamily="34" charset="-128"/>
                <a:cs typeface="+mn-cs"/>
              </a:rPr>
              <a:t>Frais de recouvrement forfaitaire de 40 € (entre professionnel uniquement)</a:t>
            </a:r>
          </a:p>
          <a:p>
            <a:endParaRPr lang="fr-FR" altLang="fr-FR" sz="900" b="1" dirty="0">
              <a:latin typeface="Calibri" pitchFamily="34" charset="0"/>
              <a:ea typeface="MS PGothic" pitchFamily="34" charset="-128"/>
              <a:cs typeface="+mn-cs"/>
            </a:endParaRPr>
          </a:p>
        </p:txBody>
      </p:sp>
      <p:graphicFrame>
        <p:nvGraphicFramePr>
          <p:cNvPr id="29" name="Group 165"/>
          <p:cNvGraphicFramePr>
            <a:graphicFrameLocks noGrp="1"/>
          </p:cNvGraphicFramePr>
          <p:nvPr>
            <p:extLst>
              <p:ext uri="{D42A27DB-BD31-4B8C-83A1-F6EECF244321}">
                <p14:modId xmlns:p14="http://schemas.microsoft.com/office/powerpoint/2010/main" val="2807456954"/>
              </p:ext>
            </p:extLst>
          </p:nvPr>
        </p:nvGraphicFramePr>
        <p:xfrm>
          <a:off x="2532184" y="4351338"/>
          <a:ext cx="4243265" cy="1767540"/>
        </p:xfrm>
        <a:graphic>
          <a:graphicData uri="http://schemas.openxmlformats.org/drawingml/2006/table">
            <a:tbl>
              <a:tblPr/>
              <a:tblGrid>
                <a:gridCol w="2324571"/>
                <a:gridCol w="1918694"/>
              </a:tblGrid>
              <a:tr h="166423">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Conditions de règlement</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Date prévisible de réalisation </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r>
              <a:tr h="333617">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marL="820738" indent="-285750">
                        <a:spcBef>
                          <a:spcPct val="20000"/>
                        </a:spcBef>
                        <a:tabLst>
                          <a:tab pos="3151188" algn="l"/>
                        </a:tabLst>
                        <a:defRPr>
                          <a:solidFill>
                            <a:schemeClr val="tx1"/>
                          </a:solidFill>
                          <a:latin typeface="Verdana" pitchFamily="34" charset="0"/>
                          <a:cs typeface="Arial" pitchFamily="34" charset="0"/>
                        </a:defRPr>
                      </a:lvl2pPr>
                      <a:lvl3pPr marL="1228725" indent="-228600">
                        <a:spcBef>
                          <a:spcPct val="20000"/>
                        </a:spcBef>
                        <a:tabLst>
                          <a:tab pos="3151188" algn="l"/>
                        </a:tabLst>
                        <a:defRPr sz="1600">
                          <a:solidFill>
                            <a:schemeClr val="tx1"/>
                          </a:solidFill>
                          <a:latin typeface="Verdana" pitchFamily="34" charset="0"/>
                          <a:cs typeface="Arial" pitchFamily="34" charset="0"/>
                        </a:defRPr>
                      </a:lvl3pPr>
                      <a:lvl4pPr marL="1636713" indent="-228600">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1" i="0" u="none" strike="noStrike" cap="none" normalizeH="0" baseline="0" dirty="0" smtClean="0">
                          <a:ln>
                            <a:noFill/>
                          </a:ln>
                          <a:solidFill>
                            <a:srgbClr val="A8131D"/>
                          </a:solidFill>
                          <a:effectLst/>
                          <a:latin typeface="Verdana" pitchFamily="34" charset="0"/>
                          <a:cs typeface="Times New Roman" pitchFamily="18" charset="0"/>
                        </a:rPr>
                        <a:t>XX% acompte à la signature du devis, XX% sur une situation intermédiaire, le solde sur présentation de la facture</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66423">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Escompte</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Durée des travaux</a:t>
                      </a:r>
                      <a:endParaRPr kumimoji="0" lang="fr-FR" altLang="fr-FR" sz="8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r>
              <a:tr h="18053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053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800" b="0" i="0" u="none" strike="noStrike" cap="none" normalizeH="0" baseline="0" dirty="0" smtClean="0">
                          <a:ln>
                            <a:noFill/>
                          </a:ln>
                          <a:solidFill>
                            <a:srgbClr val="FFFFFF"/>
                          </a:solidFill>
                          <a:effectLst/>
                          <a:latin typeface="Verdana" pitchFamily="34" charset="0"/>
                          <a:cs typeface="Times New Roman" pitchFamily="18" charset="0"/>
                        </a:rPr>
                        <a:t>Pénalité de retard – Frais de recouvrement</a:t>
                      </a:r>
                    </a:p>
                  </a:txBody>
                  <a:tcPr marT="45695" marB="4569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chemeClr val="tx1"/>
                    </a:solidFill>
                  </a:tcPr>
                </a:tc>
                <a:tc rowSpan="2">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0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28575" cap="flat" cmpd="sng" algn="ctr">
                      <a:solidFill>
                        <a:schemeClr val="bg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r h="18053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8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r>
            </a:tbl>
          </a:graphicData>
        </a:graphic>
      </p:graphicFrame>
      <p:sp>
        <p:nvSpPr>
          <p:cNvPr id="32" name="AutoShape 93"/>
          <p:cNvSpPr>
            <a:spLocks noChangeArrowheads="1"/>
          </p:cNvSpPr>
          <p:nvPr/>
        </p:nvSpPr>
        <p:spPr bwMode="auto">
          <a:xfrm>
            <a:off x="4845023" y="4351339"/>
            <a:ext cx="1977535" cy="1347380"/>
          </a:xfrm>
          <a:prstGeom prst="roundRect">
            <a:avLst>
              <a:gd name="adj" fmla="val 16667"/>
            </a:avLst>
          </a:prstGeom>
          <a:noFill/>
          <a:ln w="19050">
            <a:solidFill>
              <a:schemeClr val="accent3">
                <a:lumMod val="75000"/>
              </a:schemeClr>
            </a:solidFill>
            <a:round/>
            <a:headEnd/>
            <a:tailEnd/>
          </a:ln>
          <a:effectLst/>
          <a:extLst>
            <a:ext uri="{909E8E84-426E-40DD-AFC4-6F175D3DCCD1}">
              <a14:hiddenFill xmlns:a14="http://schemas.microsoft.com/office/drawing/2010/main">
                <a:solidFill>
                  <a:srgbClr val="66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33" name="AutoShape 97"/>
          <p:cNvSpPr>
            <a:spLocks/>
          </p:cNvSpPr>
          <p:nvPr/>
        </p:nvSpPr>
        <p:spPr bwMode="auto">
          <a:xfrm>
            <a:off x="7159891" y="4789705"/>
            <a:ext cx="1895209" cy="575711"/>
          </a:xfrm>
          <a:prstGeom prst="borderCallout1">
            <a:avLst>
              <a:gd name="adj1" fmla="val 113875"/>
              <a:gd name="adj2" fmla="val 93912"/>
              <a:gd name="adj3" fmla="val 115763"/>
              <a:gd name="adj4" fmla="val -16719"/>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a:ln>
            <a:headEnd type="stealth" w="med" len="med"/>
            <a:tailEnd/>
          </a:ln>
          <a:extLst/>
        </p:spPr>
        <p:style>
          <a:lnRef idx="2">
            <a:schemeClr val="accent3"/>
          </a:lnRef>
          <a:fillRef idx="1">
            <a:schemeClr val="lt1"/>
          </a:fillRef>
          <a:effectRef idx="0">
            <a:schemeClr val="accent3"/>
          </a:effectRef>
          <a:fontRef idx="minor">
            <a:schemeClr val="dk1"/>
          </a:fontRef>
        </p:style>
        <p:txBody>
          <a:bodyPr/>
          <a:lstStyle/>
          <a:p>
            <a:r>
              <a:rPr lang="fr-FR" altLang="fr-FR" sz="1000" b="1" dirty="0">
                <a:solidFill>
                  <a:srgbClr val="339966"/>
                </a:solidFill>
                <a:latin typeface="Calibri" pitchFamily="34" charset="0"/>
                <a:ea typeface="MS PGothic" pitchFamily="34" charset="-128"/>
                <a:cs typeface="+mn-cs"/>
              </a:rPr>
              <a:t>Les délais de livraison / fabrication à prévoir à titre indicatif</a:t>
            </a:r>
          </a:p>
        </p:txBody>
      </p:sp>
      <p:sp>
        <p:nvSpPr>
          <p:cNvPr id="34" name="AutoShape 96"/>
          <p:cNvSpPr>
            <a:spLocks/>
          </p:cNvSpPr>
          <p:nvPr/>
        </p:nvSpPr>
        <p:spPr bwMode="auto">
          <a:xfrm>
            <a:off x="7159891" y="5687595"/>
            <a:ext cx="1895209" cy="663575"/>
          </a:xfrm>
          <a:prstGeom prst="borderCallout1">
            <a:avLst>
              <a:gd name="adj1" fmla="val 111481"/>
              <a:gd name="adj2" fmla="val 93912"/>
              <a:gd name="adj3" fmla="val 110143"/>
              <a:gd name="adj4" fmla="val -14744"/>
            </a:avLst>
          </a:prstGeom>
          <a:gradFill flip="none" rotWithShape="1">
            <a:gsLst>
              <a:gs pos="0">
                <a:srgbClr val="6600CC">
                  <a:tint val="66000"/>
                  <a:satMod val="160000"/>
                </a:srgbClr>
              </a:gs>
              <a:gs pos="50000">
                <a:srgbClr val="6600CC">
                  <a:tint val="44500"/>
                  <a:satMod val="160000"/>
                </a:srgbClr>
              </a:gs>
              <a:gs pos="100000">
                <a:srgbClr val="6600CC">
                  <a:tint val="23500"/>
                  <a:satMod val="160000"/>
                </a:srgbClr>
              </a:gs>
            </a:gsLst>
            <a:lin ang="16200000" scaled="1"/>
            <a:tileRect/>
          </a:gradFill>
          <a:ln w="19050">
            <a:solidFill>
              <a:srgbClr val="6600CC"/>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b="1" dirty="0" smtClean="0">
                <a:solidFill>
                  <a:schemeClr val="accent4">
                    <a:lumMod val="50000"/>
                  </a:schemeClr>
                </a:solidFill>
                <a:latin typeface="Calibri" pitchFamily="34" charset="0"/>
                <a:ea typeface="MS PGothic" pitchFamily="34" charset="-128"/>
              </a:rPr>
              <a:t>Etablir en </a:t>
            </a:r>
            <a:r>
              <a:rPr lang="fr-FR" altLang="fr-FR" sz="1000" b="1" dirty="0">
                <a:solidFill>
                  <a:schemeClr val="accent4">
                    <a:lumMod val="50000"/>
                  </a:schemeClr>
                </a:solidFill>
                <a:latin typeface="Calibri" pitchFamily="34" charset="0"/>
                <a:ea typeface="MS PGothic" pitchFamily="34" charset="-128"/>
              </a:rPr>
              <a:t>2 exemplaires.</a:t>
            </a:r>
          </a:p>
          <a:p>
            <a:r>
              <a:rPr lang="fr-FR" altLang="fr-FR" sz="1000" b="1" dirty="0">
                <a:solidFill>
                  <a:schemeClr val="accent4">
                    <a:lumMod val="50000"/>
                  </a:schemeClr>
                </a:solidFill>
                <a:latin typeface="Calibri" pitchFamily="34" charset="0"/>
                <a:ea typeface="MS PGothic" pitchFamily="34" charset="-128"/>
              </a:rPr>
              <a:t>Date et signature du client obligatoire pour valider la proposition</a:t>
            </a:r>
          </a:p>
        </p:txBody>
      </p:sp>
      <p:sp>
        <p:nvSpPr>
          <p:cNvPr id="35" name="AutoShape 95"/>
          <p:cNvSpPr>
            <a:spLocks noChangeArrowheads="1"/>
          </p:cNvSpPr>
          <p:nvPr/>
        </p:nvSpPr>
        <p:spPr bwMode="auto">
          <a:xfrm>
            <a:off x="4845024" y="5840710"/>
            <a:ext cx="2033587" cy="576263"/>
          </a:xfrm>
          <a:prstGeom prst="roundRect">
            <a:avLst>
              <a:gd name="adj" fmla="val 16667"/>
            </a:avLst>
          </a:prstGeom>
          <a:noFill/>
          <a:ln w="19050">
            <a:solidFill>
              <a:srgbClr val="6600CC"/>
            </a:solidFill>
            <a:round/>
            <a:headEnd/>
            <a:tailEnd/>
          </a:ln>
          <a:effectLst/>
          <a:extLst>
            <a:ext uri="{909E8E84-426E-40DD-AFC4-6F175D3DCCD1}">
              <a14:hiddenFill xmlns:a14="http://schemas.microsoft.com/office/drawing/2010/main">
                <a:solidFill>
                  <a:srgbClr val="66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36" name="Rectangle 94"/>
          <p:cNvSpPr>
            <a:spLocks noChangeArrowheads="1"/>
          </p:cNvSpPr>
          <p:nvPr/>
        </p:nvSpPr>
        <p:spPr bwMode="auto">
          <a:xfrm>
            <a:off x="4857750" y="5952009"/>
            <a:ext cx="6647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6300788" algn="r"/>
              </a:tabLst>
              <a:defRPr sz="2400" b="1">
                <a:solidFill>
                  <a:schemeClr val="tx1"/>
                </a:solidFill>
                <a:latin typeface="Calibri" pitchFamily="34" charset="0"/>
                <a:ea typeface="MS PGothic" pitchFamily="34" charset="-128"/>
              </a:defRPr>
            </a:lvl1pPr>
            <a:lvl2pPr marL="742950" indent="-285750" eaLnBrk="0" hangingPunct="0">
              <a:tabLst>
                <a:tab pos="6300788" algn="r"/>
              </a:tabLst>
              <a:defRPr sz="2400" b="1">
                <a:solidFill>
                  <a:schemeClr val="tx1"/>
                </a:solidFill>
                <a:latin typeface="Calibri" pitchFamily="34" charset="0"/>
                <a:ea typeface="MS PGothic" pitchFamily="34" charset="-128"/>
              </a:defRPr>
            </a:lvl2pPr>
            <a:lvl3pPr marL="1143000" indent="-228600" eaLnBrk="0" hangingPunct="0">
              <a:tabLst>
                <a:tab pos="6300788" algn="r"/>
              </a:tabLst>
              <a:defRPr sz="2400" b="1">
                <a:solidFill>
                  <a:schemeClr val="tx1"/>
                </a:solidFill>
                <a:latin typeface="Calibri" pitchFamily="34" charset="0"/>
                <a:ea typeface="MS PGothic" pitchFamily="34" charset="-128"/>
              </a:defRPr>
            </a:lvl3pPr>
            <a:lvl4pPr marL="1600200" indent="-228600" eaLnBrk="0" hangingPunct="0">
              <a:tabLst>
                <a:tab pos="6300788" algn="r"/>
              </a:tabLst>
              <a:defRPr sz="2400" b="1">
                <a:solidFill>
                  <a:schemeClr val="tx1"/>
                </a:solidFill>
                <a:latin typeface="Calibri" pitchFamily="34" charset="0"/>
                <a:ea typeface="MS PGothic" pitchFamily="34" charset="-128"/>
              </a:defRPr>
            </a:lvl4pPr>
            <a:lvl5pPr marL="2057400" indent="-228600" eaLnBrk="0" hangingPunct="0">
              <a:tabLst>
                <a:tab pos="6300788" algn="r"/>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6300788" algn="r"/>
              </a:tabLst>
              <a:defRPr sz="2400" b="1">
                <a:solidFill>
                  <a:schemeClr val="tx1"/>
                </a:solidFill>
                <a:latin typeface="Calibri" pitchFamily="34" charset="0"/>
                <a:ea typeface="MS PGothic" pitchFamily="34" charset="-128"/>
              </a:defRPr>
            </a:lvl9pPr>
          </a:lstStyle>
          <a:p>
            <a:pPr eaLnBrk="1" hangingPunct="1"/>
            <a:r>
              <a:rPr lang="fr-FR" altLang="fr-FR" sz="800" u="none" dirty="0">
                <a:latin typeface="Arial" pitchFamily="34" charset="0"/>
              </a:rPr>
              <a:t>A XXXXXXXXX		</a:t>
            </a:r>
          </a:p>
          <a:p>
            <a:pPr eaLnBrk="1" hangingPunct="1"/>
            <a:r>
              <a:rPr lang="fr-FR" altLang="fr-FR" sz="800" u="none" dirty="0">
                <a:latin typeface="Arial" pitchFamily="34" charset="0"/>
              </a:rPr>
              <a:t>Le client :.XXXXXXXXXX	</a:t>
            </a:r>
          </a:p>
          <a:p>
            <a:pPr eaLnBrk="1" hangingPunct="1"/>
            <a:r>
              <a:rPr lang="fr-FR" altLang="fr-FR" sz="800" u="none" dirty="0">
                <a:latin typeface="Arial" pitchFamily="34" charset="0"/>
              </a:rPr>
              <a:t>Bon pour accord + signature client</a:t>
            </a:r>
          </a:p>
        </p:txBody>
      </p:sp>
      <p:sp>
        <p:nvSpPr>
          <p:cNvPr id="37" name="AutoShape 96"/>
          <p:cNvSpPr>
            <a:spLocks/>
          </p:cNvSpPr>
          <p:nvPr/>
        </p:nvSpPr>
        <p:spPr bwMode="auto">
          <a:xfrm>
            <a:off x="30163" y="5563961"/>
            <a:ext cx="1947862" cy="663575"/>
          </a:xfrm>
          <a:prstGeom prst="borderCallout1">
            <a:avLst>
              <a:gd name="adj1" fmla="val 108629"/>
              <a:gd name="adj2" fmla="val 118316"/>
              <a:gd name="adj3" fmla="val 111481"/>
              <a:gd name="adj4" fmla="val -3106"/>
            </a:avLst>
          </a:prstGeom>
          <a:gradFill>
            <a:gsLst>
              <a:gs pos="0">
                <a:schemeClr val="accent4">
                  <a:lumMod val="20000"/>
                  <a:lumOff val="80000"/>
                </a:schemeClr>
              </a:gs>
              <a:gs pos="78000">
                <a:srgbClr val="E8EEFC"/>
              </a:gs>
              <a:gs pos="100000">
                <a:srgbClr val="3F80CD">
                  <a:tint val="23500"/>
                  <a:satMod val="160000"/>
                </a:srgbClr>
              </a:gs>
            </a:gsLst>
            <a:lin ang="8100000" scaled="1"/>
          </a:gradFill>
          <a:ln>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r>
              <a:rPr lang="fr-FR" altLang="fr-FR" sz="1000" b="1" dirty="0">
                <a:solidFill>
                  <a:schemeClr val="accent4">
                    <a:lumMod val="75000"/>
                  </a:schemeClr>
                </a:solidFill>
                <a:latin typeface="Calibri" pitchFamily="34" charset="0"/>
                <a:ea typeface="MS PGothic" pitchFamily="34" charset="-128"/>
                <a:cs typeface="+mn-cs"/>
              </a:rPr>
              <a:t>Si obligatoire : </a:t>
            </a:r>
            <a:r>
              <a:rPr lang="fr-FR" altLang="fr-FR" sz="1000" b="1" dirty="0" smtClean="0">
                <a:solidFill>
                  <a:schemeClr val="accent4">
                    <a:lumMod val="75000"/>
                  </a:schemeClr>
                </a:solidFill>
                <a:latin typeface="Calibri" pitchFamily="34" charset="0"/>
                <a:ea typeface="MS PGothic" pitchFamily="34" charset="-128"/>
                <a:cs typeface="+mn-cs"/>
              </a:rPr>
              <a:t>indiquer </a:t>
            </a:r>
            <a:r>
              <a:rPr lang="fr-FR" altLang="fr-FR" sz="1000" b="1" dirty="0">
                <a:solidFill>
                  <a:schemeClr val="accent4">
                    <a:lumMod val="75000"/>
                  </a:schemeClr>
                </a:solidFill>
                <a:latin typeface="Calibri" pitchFamily="34" charset="0"/>
                <a:ea typeface="MS PGothic" pitchFamily="34" charset="-128"/>
                <a:cs typeface="+mn-cs"/>
              </a:rPr>
              <a:t>les coordonnées de l’assureur ou du garant ainsi que la couverture géographique</a:t>
            </a:r>
          </a:p>
        </p:txBody>
      </p:sp>
      <p:sp>
        <p:nvSpPr>
          <p:cNvPr id="38" name="AutoShape 95"/>
          <p:cNvSpPr>
            <a:spLocks noChangeArrowheads="1"/>
          </p:cNvSpPr>
          <p:nvPr/>
        </p:nvSpPr>
        <p:spPr bwMode="auto">
          <a:xfrm>
            <a:off x="2411413" y="6137449"/>
            <a:ext cx="2033588" cy="276225"/>
          </a:xfrm>
          <a:prstGeom prst="roundRect">
            <a:avLst>
              <a:gd name="adj" fmla="val 16667"/>
            </a:avLst>
          </a:prstGeom>
          <a:noFill/>
          <a:ln w="19050">
            <a:solidFill>
              <a:srgbClr val="CC99FF"/>
            </a:solidFill>
            <a:round/>
            <a:headEnd/>
            <a:tailEnd/>
          </a:ln>
          <a:effectLst/>
          <a:extLst>
            <a:ext uri="{909E8E84-426E-40DD-AFC4-6F175D3DCCD1}">
              <a14:hiddenFill xmlns:a14="http://schemas.microsoft.com/office/drawing/2010/main">
                <a:solidFill>
                  <a:srgbClr val="66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39" name="ZoneTexte 2"/>
          <p:cNvSpPr txBox="1">
            <a:spLocks noChangeArrowheads="1"/>
          </p:cNvSpPr>
          <p:nvPr/>
        </p:nvSpPr>
        <p:spPr bwMode="auto">
          <a:xfrm>
            <a:off x="2634670" y="6154618"/>
            <a:ext cx="1502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800" u="none" dirty="0">
                <a:latin typeface="Arial" pitchFamily="34" charset="0"/>
              </a:rPr>
              <a:t>Assurance professionnelle</a:t>
            </a:r>
          </a:p>
        </p:txBody>
      </p:sp>
      <p:sp>
        <p:nvSpPr>
          <p:cNvPr id="40" name="Rectangle 90"/>
          <p:cNvSpPr>
            <a:spLocks noChangeArrowheads="1"/>
          </p:cNvSpPr>
          <p:nvPr/>
        </p:nvSpPr>
        <p:spPr bwMode="auto">
          <a:xfrm>
            <a:off x="2997201" y="6438325"/>
            <a:ext cx="34369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800" u="none" dirty="0" err="1"/>
              <a:t>Siren</a:t>
            </a:r>
            <a:r>
              <a:rPr lang="fr-FR" altLang="fr-FR" sz="800" u="none" dirty="0"/>
              <a:t> n° 000 000 000  RCS XXXX– code </a:t>
            </a:r>
            <a:r>
              <a:rPr lang="fr-FR" altLang="fr-FR" sz="800" u="none" dirty="0" err="1"/>
              <a:t>nafa</a:t>
            </a:r>
            <a:r>
              <a:rPr lang="fr-FR" altLang="fr-FR" sz="800" u="none" dirty="0"/>
              <a:t> 0000XX – Type société et </a:t>
            </a:r>
            <a:r>
              <a:rPr lang="fr-FR" altLang="fr-FR" sz="800" u="none" dirty="0" err="1"/>
              <a:t>captial</a:t>
            </a:r>
            <a:endParaRPr lang="fr-FR" altLang="fr-FR" sz="800" u="none" dirty="0"/>
          </a:p>
          <a:p>
            <a:pPr algn="ctr" eaLnBrk="1" hangingPunct="1"/>
            <a:r>
              <a:rPr lang="fr-FR" altLang="fr-FR" sz="800" u="none" dirty="0"/>
              <a:t>Tel : 00 00 00 00 00 –  Portable : 00 00 00 00 00 – mail : </a:t>
            </a:r>
            <a:r>
              <a:rPr lang="fr-FR" altLang="fr-FR" sz="800" u="none" dirty="0" err="1"/>
              <a:t>xxxxxx@xxxx</a:t>
            </a:r>
            <a:endParaRPr lang="fr-FR" altLang="fr-FR" sz="800" u="none" dirty="0"/>
          </a:p>
        </p:txBody>
      </p:sp>
      <p:grpSp>
        <p:nvGrpSpPr>
          <p:cNvPr id="41" name="Group 101"/>
          <p:cNvGrpSpPr>
            <a:grpSpLocks/>
          </p:cNvGrpSpPr>
          <p:nvPr/>
        </p:nvGrpSpPr>
        <p:grpSpPr bwMode="auto">
          <a:xfrm>
            <a:off x="30162" y="6370062"/>
            <a:ext cx="6403975" cy="407987"/>
            <a:chOff x="145" y="3943"/>
            <a:chExt cx="4034" cy="257"/>
          </a:xfrm>
        </p:grpSpPr>
        <p:sp>
          <p:nvSpPr>
            <p:cNvPr id="42" name="AutoShape 91"/>
            <p:cNvSpPr>
              <a:spLocks/>
            </p:cNvSpPr>
            <p:nvPr/>
          </p:nvSpPr>
          <p:spPr bwMode="auto">
            <a:xfrm>
              <a:off x="145" y="3943"/>
              <a:ext cx="1227" cy="178"/>
            </a:xfrm>
            <a:prstGeom prst="borderCallout1">
              <a:avLst>
                <a:gd name="adj1" fmla="val 126968"/>
                <a:gd name="adj2" fmla="val 5829"/>
                <a:gd name="adj3" fmla="val 126968"/>
                <a:gd name="adj4" fmla="val 145102"/>
              </a:avLst>
            </a:prstGeom>
            <a:gradFill>
              <a:gsLst>
                <a:gs pos="0">
                  <a:schemeClr val="accent4">
                    <a:lumMod val="40000"/>
                    <a:lumOff val="60000"/>
                  </a:schemeClr>
                </a:gs>
                <a:gs pos="78000">
                  <a:srgbClr val="E8EEFC"/>
                </a:gs>
                <a:gs pos="100000">
                  <a:srgbClr val="3F80CD">
                    <a:tint val="23500"/>
                    <a:satMod val="160000"/>
                  </a:srgbClr>
                </a:gs>
              </a:gsLst>
              <a:lin ang="8100000" scaled="1"/>
            </a:gradFill>
            <a:ln w="25400">
              <a:solidFill>
                <a:srgbClr val="9900CC"/>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1000" b="1" dirty="0">
                  <a:solidFill>
                    <a:srgbClr val="9900CC"/>
                  </a:solidFill>
                  <a:latin typeface="Calibri" pitchFamily="34" charset="0"/>
                  <a:ea typeface="MS PGothic" pitchFamily="34" charset="-128"/>
                </a:rPr>
                <a:t>Coordonnées de l’entreprise</a:t>
              </a:r>
            </a:p>
          </p:txBody>
        </p:sp>
        <p:sp>
          <p:nvSpPr>
            <p:cNvPr id="43" name="AutoShape 92"/>
            <p:cNvSpPr>
              <a:spLocks noChangeArrowheads="1"/>
            </p:cNvSpPr>
            <p:nvPr/>
          </p:nvSpPr>
          <p:spPr bwMode="auto">
            <a:xfrm>
              <a:off x="1947" y="4009"/>
              <a:ext cx="2232" cy="191"/>
            </a:xfrm>
            <a:prstGeom prst="roundRect">
              <a:avLst>
                <a:gd name="adj" fmla="val 16667"/>
              </a:avLst>
            </a:prstGeom>
            <a:noFill/>
            <a:ln w="190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grpSp>
      <p:sp>
        <p:nvSpPr>
          <p:cNvPr id="44" name="Rectangle 17"/>
          <p:cNvSpPr>
            <a:spLocks noChangeArrowheads="1"/>
          </p:cNvSpPr>
          <p:nvPr/>
        </p:nvSpPr>
        <p:spPr bwMode="auto">
          <a:xfrm>
            <a:off x="2335213" y="1978025"/>
            <a:ext cx="1792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3151188" algn="l"/>
              </a:tabLst>
              <a:defRPr sz="2400" b="1">
                <a:solidFill>
                  <a:schemeClr val="tx1"/>
                </a:solidFill>
                <a:latin typeface="Calibri" pitchFamily="34" charset="0"/>
                <a:ea typeface="MS PGothic" pitchFamily="34" charset="-128"/>
              </a:defRPr>
            </a:lvl1pPr>
            <a:lvl2pPr marL="742950" indent="-285750" eaLnBrk="0" hangingPunct="0">
              <a:tabLst>
                <a:tab pos="3151188" algn="l"/>
              </a:tabLst>
              <a:defRPr sz="2400" b="1">
                <a:solidFill>
                  <a:schemeClr val="tx1"/>
                </a:solidFill>
                <a:latin typeface="Calibri" pitchFamily="34" charset="0"/>
                <a:ea typeface="MS PGothic" pitchFamily="34" charset="-128"/>
              </a:defRPr>
            </a:lvl2pPr>
            <a:lvl3pPr marL="1143000" indent="-228600" eaLnBrk="0" hangingPunct="0">
              <a:tabLst>
                <a:tab pos="3151188" algn="l"/>
              </a:tabLst>
              <a:defRPr sz="2400" b="1">
                <a:solidFill>
                  <a:schemeClr val="tx1"/>
                </a:solidFill>
                <a:latin typeface="Calibri" pitchFamily="34" charset="0"/>
                <a:ea typeface="MS PGothic" pitchFamily="34" charset="-128"/>
              </a:defRPr>
            </a:lvl3pPr>
            <a:lvl4pPr marL="1600200" indent="-228600" eaLnBrk="0" hangingPunct="0">
              <a:tabLst>
                <a:tab pos="3151188" algn="l"/>
              </a:tabLst>
              <a:defRPr sz="2400" b="1">
                <a:solidFill>
                  <a:schemeClr val="tx1"/>
                </a:solidFill>
                <a:latin typeface="Calibri" pitchFamily="34" charset="0"/>
                <a:ea typeface="MS PGothic" pitchFamily="34" charset="-128"/>
              </a:defRPr>
            </a:lvl4pPr>
            <a:lvl5pPr marL="2057400" indent="-228600" eaLnBrk="0" hangingPunct="0">
              <a:tabLst>
                <a:tab pos="3151188" algn="l"/>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9pPr>
          </a:lstStyle>
          <a:p>
            <a:r>
              <a:rPr lang="fr-FR" altLang="fr-FR" sz="700" u="none" dirty="0">
                <a:latin typeface="Verdana" pitchFamily="34" charset="0"/>
                <a:cs typeface="Times New Roman" pitchFamily="18" charset="0"/>
              </a:rPr>
              <a:t>Devis </a:t>
            </a:r>
            <a:r>
              <a:rPr lang="fr-FR" altLang="fr-FR" sz="700" u="none" dirty="0" err="1">
                <a:latin typeface="Verdana" pitchFamily="34" charset="0"/>
                <a:cs typeface="Times New Roman" pitchFamily="18" charset="0"/>
              </a:rPr>
              <a:t>n°XXXXXX</a:t>
            </a:r>
            <a:endParaRPr lang="fr-FR" altLang="fr-FR" sz="700" u="none" dirty="0">
              <a:latin typeface="Arial" pitchFamily="34" charset="0"/>
            </a:endParaRPr>
          </a:p>
          <a:p>
            <a:r>
              <a:rPr lang="fr-FR" altLang="fr-FR" sz="700" u="none" dirty="0">
                <a:latin typeface="Verdana" pitchFamily="34" charset="0"/>
                <a:cs typeface="Times New Roman" pitchFamily="18" charset="0"/>
              </a:rPr>
              <a:t>Durée de validité du devis : XXXX</a:t>
            </a:r>
            <a:endParaRPr lang="fr-FR" altLang="fr-FR" sz="700" u="none" dirty="0">
              <a:latin typeface="Arial" pitchFamily="34" charset="0"/>
            </a:endParaRPr>
          </a:p>
          <a:p>
            <a:r>
              <a:rPr lang="fr-FR" altLang="fr-FR" sz="700" u="none" dirty="0">
                <a:latin typeface="Verdana" pitchFamily="34" charset="0"/>
                <a:cs typeface="Times New Roman" pitchFamily="18" charset="0"/>
              </a:rPr>
              <a:t>Devis gratuit ou devis payant</a:t>
            </a:r>
            <a:endParaRPr lang="fr-FR" altLang="fr-FR" sz="700" u="none" dirty="0">
              <a:latin typeface="Arial" pitchFamily="34" charset="0"/>
            </a:endParaRPr>
          </a:p>
        </p:txBody>
      </p:sp>
      <p:sp>
        <p:nvSpPr>
          <p:cNvPr id="45" name="ZoneTexte 44"/>
          <p:cNvSpPr txBox="1"/>
          <p:nvPr/>
        </p:nvSpPr>
        <p:spPr>
          <a:xfrm>
            <a:off x="522514" y="100484"/>
            <a:ext cx="3235570" cy="400110"/>
          </a:xfrm>
          <a:prstGeom prst="rect">
            <a:avLst/>
          </a:prstGeom>
          <a:noFill/>
        </p:spPr>
        <p:txBody>
          <a:bodyPr wrap="square" rtlCol="0">
            <a:spAutoFit/>
          </a:bodyPr>
          <a:lstStyle/>
          <a:p>
            <a:r>
              <a:rPr lang="fr-FR" sz="2000" b="1" u="sng" dirty="0" smtClean="0"/>
              <a:t>Le devis – détails</a:t>
            </a:r>
            <a:r>
              <a:rPr lang="fr-FR" sz="2000" b="1" u="sng" dirty="0" smtClean="0">
                <a:solidFill>
                  <a:srgbClr val="E99417"/>
                </a:solidFill>
              </a:rPr>
              <a:t> </a:t>
            </a:r>
            <a:endParaRPr lang="fr-FR" sz="2000" b="1" u="sng" dirty="0">
              <a:solidFill>
                <a:srgbClr val="E99417"/>
              </a:solidFill>
            </a:endParaRPr>
          </a:p>
        </p:txBody>
      </p:sp>
      <p:sp>
        <p:nvSpPr>
          <p:cNvPr id="2" name="ZoneTexte 1"/>
          <p:cNvSpPr txBox="1"/>
          <p:nvPr/>
        </p:nvSpPr>
        <p:spPr>
          <a:xfrm>
            <a:off x="4631348" y="2143253"/>
            <a:ext cx="1802790" cy="215444"/>
          </a:xfrm>
          <a:prstGeom prst="rect">
            <a:avLst/>
          </a:prstGeom>
          <a:noFill/>
        </p:spPr>
        <p:txBody>
          <a:bodyPr wrap="square" rtlCol="0">
            <a:spAutoFit/>
          </a:bodyPr>
          <a:lstStyle/>
          <a:p>
            <a:pPr lvl="0" eaLnBrk="0" hangingPunct="0">
              <a:defRPr/>
            </a:pPr>
            <a:r>
              <a:rPr lang="fr-FR" altLang="fr-FR" sz="800" dirty="0">
                <a:solidFill>
                  <a:prstClr val="black"/>
                </a:solidFill>
                <a:latin typeface="Verdana" pitchFamily="34" charset="0"/>
                <a:ea typeface="+mn-ea"/>
                <a:cs typeface="Times New Roman" pitchFamily="18" charset="0"/>
              </a:rPr>
              <a:t>A XXXXXXXX, le XX/XX/XXXX</a:t>
            </a:r>
            <a:endParaRPr lang="fr-FR" altLang="fr-FR" sz="800" dirty="0">
              <a:solidFill>
                <a:prstClr val="black"/>
              </a:solidFill>
              <a:latin typeface="Calibri"/>
              <a:ea typeface="+mn-ea"/>
              <a:cs typeface="+mn-cs"/>
            </a:endParaRPr>
          </a:p>
        </p:txBody>
      </p:sp>
      <p:sp>
        <p:nvSpPr>
          <p:cNvPr id="28" name="AutoShape 88"/>
          <p:cNvSpPr>
            <a:spLocks noChangeArrowheads="1"/>
          </p:cNvSpPr>
          <p:nvPr/>
        </p:nvSpPr>
        <p:spPr bwMode="auto">
          <a:xfrm>
            <a:off x="2379663" y="4351338"/>
            <a:ext cx="2414587" cy="1767540"/>
          </a:xfrm>
          <a:prstGeom prst="roundRect">
            <a:avLst>
              <a:gd name="adj" fmla="val 16667"/>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aphicFrame>
        <p:nvGraphicFramePr>
          <p:cNvPr id="46" name="Group 19"/>
          <p:cNvGraphicFramePr>
            <a:graphicFrameLocks noGrp="1"/>
          </p:cNvGraphicFramePr>
          <p:nvPr>
            <p:extLst>
              <p:ext uri="{D42A27DB-BD31-4B8C-83A1-F6EECF244321}">
                <p14:modId xmlns:p14="http://schemas.microsoft.com/office/powerpoint/2010/main" val="268349401"/>
              </p:ext>
            </p:extLst>
          </p:nvPr>
        </p:nvGraphicFramePr>
        <p:xfrm>
          <a:off x="2532184" y="2688238"/>
          <a:ext cx="4193605" cy="1395841"/>
        </p:xfrm>
        <a:graphic>
          <a:graphicData uri="http://schemas.openxmlformats.org/drawingml/2006/table">
            <a:tbl>
              <a:tblPr/>
              <a:tblGrid>
                <a:gridCol w="1932447"/>
                <a:gridCol w="582220"/>
                <a:gridCol w="434353"/>
                <a:gridCol w="450323"/>
                <a:gridCol w="794262"/>
              </a:tblGrid>
              <a:tr h="217645">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Description</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Quantité</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P.U.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err="1" smtClean="0">
                          <a:ln>
                            <a:noFill/>
                          </a:ln>
                          <a:solidFill>
                            <a:schemeClr val="tx1"/>
                          </a:solidFill>
                          <a:effectLst/>
                          <a:latin typeface="Verdana" pitchFamily="34" charset="0"/>
                          <a:cs typeface="Arial" pitchFamily="34" charset="0"/>
                        </a:rPr>
                        <a:t>Tx</a:t>
                      </a: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 TVA</a:t>
                      </a:r>
                    </a:p>
                  </a:txBody>
                  <a:tcPr marL="91464" marR="91464" marT="45745" marB="4574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511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110">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821">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Frais de déplacement</a:t>
                      </a:r>
                      <a:endParaRPr kumimoji="0" lang="fr-FR" altLang="fr-FR" sz="600" b="0"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110">
                <a:tc gridSpan="4">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511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TVA</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511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TOTAL TTC</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pic>
        <p:nvPicPr>
          <p:cNvPr id="47"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325" y="146582"/>
            <a:ext cx="715431" cy="71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2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0.70"/>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par>
                                <p:cTn id="28" presetID="55"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strVal val="#ppt_w*0.70"/>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strVal val="#ppt_w*0.70"/>
                                          </p:val>
                                        </p:tav>
                                        <p:tav tm="100000">
                                          <p:val>
                                            <p:strVal val="#ppt_w"/>
                                          </p:val>
                                        </p:tav>
                                      </p:tavLst>
                                    </p:anim>
                                    <p:anim calcmode="lin" valueType="num">
                                      <p:cBhvr>
                                        <p:cTn id="45" dur="1000" fill="hold"/>
                                        <p:tgtEl>
                                          <p:spTgt spid="28"/>
                                        </p:tgtEl>
                                        <p:attrNameLst>
                                          <p:attrName>ppt_h</p:attrName>
                                        </p:attrNameLst>
                                      </p:cBhvr>
                                      <p:tavLst>
                                        <p:tav tm="0">
                                          <p:val>
                                            <p:strVal val="#ppt_h"/>
                                          </p:val>
                                        </p:tav>
                                        <p:tav tm="100000">
                                          <p:val>
                                            <p:strVal val="#ppt_h"/>
                                          </p:val>
                                        </p:tav>
                                      </p:tavLst>
                                    </p:anim>
                                    <p:animEffect transition="in" filter="fade">
                                      <p:cBhvr>
                                        <p:cTn id="46" dur="1000"/>
                                        <p:tgtEl>
                                          <p:spTgt spid="28"/>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strVal val="#ppt_w*0.70"/>
                                          </p:val>
                                        </p:tav>
                                        <p:tav tm="100000">
                                          <p:val>
                                            <p:strVal val="#ppt_w"/>
                                          </p:val>
                                        </p:tav>
                                      </p:tavLst>
                                    </p:anim>
                                    <p:anim calcmode="lin" valueType="num">
                                      <p:cBhvr>
                                        <p:cTn id="50" dur="1000" fill="hold"/>
                                        <p:tgtEl>
                                          <p:spTgt spid="27"/>
                                        </p:tgtEl>
                                        <p:attrNameLst>
                                          <p:attrName>ppt_h</p:attrName>
                                        </p:attrNameLst>
                                      </p:cBhvr>
                                      <p:tavLst>
                                        <p:tav tm="0">
                                          <p:val>
                                            <p:strVal val="#ppt_h"/>
                                          </p:val>
                                        </p:tav>
                                        <p:tav tm="100000">
                                          <p:val>
                                            <p:strVal val="#ppt_h"/>
                                          </p:val>
                                        </p:tav>
                                      </p:tavLst>
                                    </p:anim>
                                    <p:animEffect transition="in" filter="fade">
                                      <p:cBhvr>
                                        <p:cTn id="51" dur="1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0.70"/>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strVal val="#ppt_w*0.70"/>
                                          </p:val>
                                        </p:tav>
                                        <p:tav tm="100000">
                                          <p:val>
                                            <p:strVal val="#ppt_w"/>
                                          </p:val>
                                        </p:tav>
                                      </p:tavLst>
                                    </p:anim>
                                    <p:anim calcmode="lin" valueType="num">
                                      <p:cBhvr>
                                        <p:cTn id="62" dur="1000" fill="hold"/>
                                        <p:tgtEl>
                                          <p:spTgt spid="33"/>
                                        </p:tgtEl>
                                        <p:attrNameLst>
                                          <p:attrName>ppt_h</p:attrName>
                                        </p:attrNameLst>
                                      </p:cBhvr>
                                      <p:tavLst>
                                        <p:tav tm="0">
                                          <p:val>
                                            <p:strVal val="#ppt_h"/>
                                          </p:val>
                                        </p:tav>
                                        <p:tav tm="100000">
                                          <p:val>
                                            <p:strVal val="#ppt_h"/>
                                          </p:val>
                                        </p:tav>
                                      </p:tavLst>
                                    </p:anim>
                                    <p:animEffect transition="in" filter="fade">
                                      <p:cBhvr>
                                        <p:cTn id="63" dur="10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1000" fill="hold"/>
                                        <p:tgtEl>
                                          <p:spTgt spid="34"/>
                                        </p:tgtEl>
                                        <p:attrNameLst>
                                          <p:attrName>ppt_w</p:attrName>
                                        </p:attrNameLst>
                                      </p:cBhvr>
                                      <p:tavLst>
                                        <p:tav tm="0">
                                          <p:val>
                                            <p:strVal val="#ppt_w*0.70"/>
                                          </p:val>
                                        </p:tav>
                                        <p:tav tm="100000">
                                          <p:val>
                                            <p:strVal val="#ppt_w"/>
                                          </p:val>
                                        </p:tav>
                                      </p:tavLst>
                                    </p:anim>
                                    <p:anim calcmode="lin" valueType="num">
                                      <p:cBhvr>
                                        <p:cTn id="69" dur="1000" fill="hold"/>
                                        <p:tgtEl>
                                          <p:spTgt spid="34"/>
                                        </p:tgtEl>
                                        <p:attrNameLst>
                                          <p:attrName>ppt_h</p:attrName>
                                        </p:attrNameLst>
                                      </p:cBhvr>
                                      <p:tavLst>
                                        <p:tav tm="0">
                                          <p:val>
                                            <p:strVal val="#ppt_h"/>
                                          </p:val>
                                        </p:tav>
                                        <p:tav tm="100000">
                                          <p:val>
                                            <p:strVal val="#ppt_h"/>
                                          </p:val>
                                        </p:tav>
                                      </p:tavLst>
                                    </p:anim>
                                    <p:animEffect transition="in" filter="fade">
                                      <p:cBhvr>
                                        <p:cTn id="70" dur="1000"/>
                                        <p:tgtEl>
                                          <p:spTgt spid="34"/>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1000" fill="hold"/>
                                        <p:tgtEl>
                                          <p:spTgt spid="35"/>
                                        </p:tgtEl>
                                        <p:attrNameLst>
                                          <p:attrName>ppt_w</p:attrName>
                                        </p:attrNameLst>
                                      </p:cBhvr>
                                      <p:tavLst>
                                        <p:tav tm="0">
                                          <p:val>
                                            <p:strVal val="#ppt_w*0.70"/>
                                          </p:val>
                                        </p:tav>
                                        <p:tav tm="100000">
                                          <p:val>
                                            <p:strVal val="#ppt_w"/>
                                          </p:val>
                                        </p:tav>
                                      </p:tavLst>
                                    </p:anim>
                                    <p:anim calcmode="lin" valueType="num">
                                      <p:cBhvr>
                                        <p:cTn id="74" dur="1000" fill="hold"/>
                                        <p:tgtEl>
                                          <p:spTgt spid="35"/>
                                        </p:tgtEl>
                                        <p:attrNameLst>
                                          <p:attrName>ppt_h</p:attrName>
                                        </p:attrNameLst>
                                      </p:cBhvr>
                                      <p:tavLst>
                                        <p:tav tm="0">
                                          <p:val>
                                            <p:strVal val="#ppt_h"/>
                                          </p:val>
                                        </p:tav>
                                        <p:tav tm="100000">
                                          <p:val>
                                            <p:strVal val="#ppt_h"/>
                                          </p:val>
                                        </p:tav>
                                      </p:tavLst>
                                    </p:anim>
                                    <p:animEffect transition="in" filter="fade">
                                      <p:cBhvr>
                                        <p:cTn id="75" dur="10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1000" fill="hold"/>
                                        <p:tgtEl>
                                          <p:spTgt spid="37"/>
                                        </p:tgtEl>
                                        <p:attrNameLst>
                                          <p:attrName>ppt_w</p:attrName>
                                        </p:attrNameLst>
                                      </p:cBhvr>
                                      <p:tavLst>
                                        <p:tav tm="0">
                                          <p:val>
                                            <p:strVal val="#ppt_w*0.70"/>
                                          </p:val>
                                        </p:tav>
                                        <p:tav tm="100000">
                                          <p:val>
                                            <p:strVal val="#ppt_w"/>
                                          </p:val>
                                        </p:tav>
                                      </p:tavLst>
                                    </p:anim>
                                    <p:anim calcmode="lin" valueType="num">
                                      <p:cBhvr>
                                        <p:cTn id="81" dur="1000" fill="hold"/>
                                        <p:tgtEl>
                                          <p:spTgt spid="37"/>
                                        </p:tgtEl>
                                        <p:attrNameLst>
                                          <p:attrName>ppt_h</p:attrName>
                                        </p:attrNameLst>
                                      </p:cBhvr>
                                      <p:tavLst>
                                        <p:tav tm="0">
                                          <p:val>
                                            <p:strVal val="#ppt_h"/>
                                          </p:val>
                                        </p:tav>
                                        <p:tav tm="100000">
                                          <p:val>
                                            <p:strVal val="#ppt_h"/>
                                          </p:val>
                                        </p:tav>
                                      </p:tavLst>
                                    </p:anim>
                                    <p:animEffect transition="in" filter="fade">
                                      <p:cBhvr>
                                        <p:cTn id="82" dur="1000"/>
                                        <p:tgtEl>
                                          <p:spTgt spid="37"/>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1000" fill="hold"/>
                                        <p:tgtEl>
                                          <p:spTgt spid="38"/>
                                        </p:tgtEl>
                                        <p:attrNameLst>
                                          <p:attrName>ppt_w</p:attrName>
                                        </p:attrNameLst>
                                      </p:cBhvr>
                                      <p:tavLst>
                                        <p:tav tm="0">
                                          <p:val>
                                            <p:strVal val="#ppt_w*0.70"/>
                                          </p:val>
                                        </p:tav>
                                        <p:tav tm="100000">
                                          <p:val>
                                            <p:strVal val="#ppt_w"/>
                                          </p:val>
                                        </p:tav>
                                      </p:tavLst>
                                    </p:anim>
                                    <p:anim calcmode="lin" valueType="num">
                                      <p:cBhvr>
                                        <p:cTn id="86" dur="1000" fill="hold"/>
                                        <p:tgtEl>
                                          <p:spTgt spid="38"/>
                                        </p:tgtEl>
                                        <p:attrNameLst>
                                          <p:attrName>ppt_h</p:attrName>
                                        </p:attrNameLst>
                                      </p:cBhvr>
                                      <p:tavLst>
                                        <p:tav tm="0">
                                          <p:val>
                                            <p:strVal val="#ppt_h"/>
                                          </p:val>
                                        </p:tav>
                                        <p:tav tm="100000">
                                          <p:val>
                                            <p:strVal val="#ppt_h"/>
                                          </p:val>
                                        </p:tav>
                                      </p:tavLst>
                                    </p:anim>
                                    <p:animEffect transition="in" filter="fade">
                                      <p:cBhvr>
                                        <p:cTn id="87" dur="10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1000" fill="hold"/>
                                        <p:tgtEl>
                                          <p:spTgt spid="41"/>
                                        </p:tgtEl>
                                        <p:attrNameLst>
                                          <p:attrName>ppt_w</p:attrName>
                                        </p:attrNameLst>
                                      </p:cBhvr>
                                      <p:tavLst>
                                        <p:tav tm="0">
                                          <p:val>
                                            <p:strVal val="#ppt_w*0.70"/>
                                          </p:val>
                                        </p:tav>
                                        <p:tav tm="100000">
                                          <p:val>
                                            <p:strVal val="#ppt_w"/>
                                          </p:val>
                                        </p:tav>
                                      </p:tavLst>
                                    </p:anim>
                                    <p:anim calcmode="lin" valueType="num">
                                      <p:cBhvr>
                                        <p:cTn id="93" dur="1000" fill="hold"/>
                                        <p:tgtEl>
                                          <p:spTgt spid="41"/>
                                        </p:tgtEl>
                                        <p:attrNameLst>
                                          <p:attrName>ppt_h</p:attrName>
                                        </p:attrNameLst>
                                      </p:cBhvr>
                                      <p:tavLst>
                                        <p:tav tm="0">
                                          <p:val>
                                            <p:strVal val="#ppt_h"/>
                                          </p:val>
                                        </p:tav>
                                        <p:tav tm="100000">
                                          <p:val>
                                            <p:strVal val="#ppt_h"/>
                                          </p:val>
                                        </p:tav>
                                      </p:tavLst>
                                    </p:anim>
                                    <p:animEffect transition="in" filter="fade">
                                      <p:cBhvr>
                                        <p:cTn id="9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7" grpId="0" animBg="1"/>
      <p:bldP spid="32" grpId="0" animBg="1"/>
      <p:bldP spid="33" grpId="0" animBg="1"/>
      <p:bldP spid="34" grpId="0" animBg="1"/>
      <p:bldP spid="35" grpId="0" animBg="1"/>
      <p:bldP spid="37" grpId="0" animBg="1"/>
      <p:bldP spid="38"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nvPr>
        </p:nvSpPr>
        <p:spPr>
          <a:xfrm>
            <a:off x="1453770" y="109952"/>
            <a:ext cx="8229600" cy="1143000"/>
          </a:xfrm>
        </p:spPr>
        <p:txBody>
          <a:bodyPr/>
          <a:lstStyle/>
          <a:p>
            <a:r>
              <a:rPr lang="fr-FR" dirty="0">
                <a:ea typeface="MS PGothic" pitchFamily="34" charset="-128"/>
              </a:rPr>
              <a:t>La facture</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48</a:t>
            </a:fld>
            <a:endParaRPr lang="fr-FR" dirty="0"/>
          </a:p>
        </p:txBody>
      </p:sp>
      <p:pic>
        <p:nvPicPr>
          <p:cNvPr id="19" name="Image 18"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6" name="Picture 2" descr="http://cliparts.tout-images.com/bureautique/livres/003.gif">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3" y="417296"/>
            <a:ext cx="842933" cy="721434"/>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contenu 1"/>
          <p:cNvSpPr>
            <a:spLocks noGrp="1"/>
          </p:cNvSpPr>
          <p:nvPr>
            <p:ph idx="1"/>
          </p:nvPr>
        </p:nvSpPr>
        <p:spPr>
          <a:xfrm>
            <a:off x="217524" y="1252952"/>
            <a:ext cx="8561585" cy="2716774"/>
          </a:xfrm>
        </p:spPr>
        <p:txBody>
          <a:bodyPr/>
          <a:lstStyle/>
          <a:p>
            <a:pPr marL="285750" indent="-285750">
              <a:buFont typeface="Wingdings" panose="05000000000000000000" pitchFamily="2" charset="2"/>
              <a:buChar char="o"/>
              <a:defRPr/>
            </a:pPr>
            <a:r>
              <a:rPr dirty="0">
                <a:latin typeface="+mn-lt"/>
              </a:rPr>
              <a:t>La facture est obligatoire lors </a:t>
            </a:r>
            <a:r>
              <a:rPr dirty="0" smtClean="0">
                <a:latin typeface="+mn-lt"/>
              </a:rPr>
              <a:t>:</a:t>
            </a:r>
          </a:p>
          <a:p>
            <a:pPr marL="712788" lvl="1" indent="-260350" algn="just">
              <a:buFont typeface="Wingdings" panose="05000000000000000000" pitchFamily="2" charset="2"/>
              <a:buChar char="§"/>
              <a:defRPr/>
            </a:pPr>
            <a:r>
              <a:rPr lang="fr-FR" altLang="fr-FR" dirty="0">
                <a:latin typeface="Calibri" pitchFamily="34" charset="0"/>
              </a:rPr>
              <a:t>De toute prestation de service ou toute vente de marchandises entre professionnels.</a:t>
            </a:r>
          </a:p>
          <a:p>
            <a:pPr marL="712788" lvl="1" indent="-260350" algn="just">
              <a:buFont typeface="Wingdings" panose="05000000000000000000" pitchFamily="2" charset="2"/>
              <a:buChar char="§"/>
              <a:defRPr/>
            </a:pPr>
            <a:r>
              <a:rPr lang="fr-FR" altLang="fr-FR" dirty="0">
                <a:latin typeface="Calibri" pitchFamily="34" charset="0"/>
              </a:rPr>
              <a:t>De la vente d’une marchandise d’un professionnel à un particulier, seulement si celui-ci le demande, ou en cas de vente à distance.</a:t>
            </a:r>
          </a:p>
          <a:p>
            <a:pPr marL="717550" lvl="1" indent="-265113" algn="just">
              <a:buFont typeface="Wingdings" panose="05000000000000000000" pitchFamily="2" charset="2"/>
              <a:buChar char="§"/>
              <a:defRPr/>
            </a:pPr>
            <a:r>
              <a:rPr lang="fr-FR" altLang="fr-FR" dirty="0">
                <a:latin typeface="Calibri" pitchFamily="34" charset="0"/>
              </a:rPr>
              <a:t>De la prestation d’un service entre un professionnel et un particulier lorsque le montant dépasse 25 € TTC, ou si le client le demande, quel que soit le montant.</a:t>
            </a:r>
          </a:p>
          <a:p>
            <a:pPr marL="285750" indent="-285750">
              <a:buFont typeface="Wingdings" panose="05000000000000000000" pitchFamily="2" charset="2"/>
              <a:buChar char="o"/>
              <a:defRPr/>
            </a:pPr>
            <a:r>
              <a:rPr lang="fr-FR" dirty="0" smtClean="0">
                <a:latin typeface="+mn-lt"/>
              </a:rPr>
              <a:t>A savoir  : </a:t>
            </a:r>
            <a:endParaRPr dirty="0">
              <a:latin typeface="+mn-lt"/>
            </a:endParaRPr>
          </a:p>
          <a:p>
            <a:pPr marL="738187" lvl="1" indent="-285750" algn="just">
              <a:buFont typeface="Wingdings" pitchFamily="2" charset="2"/>
              <a:buChar char="§"/>
              <a:defRPr/>
            </a:pPr>
            <a:r>
              <a:rPr dirty="0" smtClean="0">
                <a:latin typeface="+mn-lt"/>
              </a:rPr>
              <a:t>La </a:t>
            </a:r>
            <a:r>
              <a:rPr dirty="0">
                <a:latin typeface="+mn-lt"/>
              </a:rPr>
              <a:t>facture doit être rédigée dans la langue française en deux exemplaires, l’un pour le vendeur et l’autre pour l’acheteur.</a:t>
            </a:r>
          </a:p>
          <a:p>
            <a:pPr marL="717550" lvl="1" indent="-265113" algn="just">
              <a:buFont typeface="Wingdings" panose="05000000000000000000" pitchFamily="2" charset="2"/>
              <a:buChar char="§"/>
              <a:defRPr/>
            </a:pPr>
            <a:r>
              <a:rPr dirty="0" smtClean="0">
                <a:latin typeface="+mn-lt"/>
              </a:rPr>
              <a:t>En </a:t>
            </a:r>
            <a:r>
              <a:rPr dirty="0">
                <a:latin typeface="+mn-lt"/>
              </a:rPr>
              <a:t>principe ce document doit être conservé pendant trois ans, mais du fait des contrôles </a:t>
            </a:r>
            <a:r>
              <a:rPr dirty="0" smtClean="0">
                <a:latin typeface="+mn-lt"/>
              </a:rPr>
              <a:t>fiscaux </a:t>
            </a:r>
            <a:r>
              <a:rPr dirty="0">
                <a:latin typeface="+mn-lt"/>
              </a:rPr>
              <a:t>éventuels, </a:t>
            </a:r>
            <a:r>
              <a:rPr dirty="0" smtClean="0">
                <a:latin typeface="+mn-lt"/>
              </a:rPr>
              <a:t>à conserver </a:t>
            </a:r>
            <a:r>
              <a:rPr dirty="0">
                <a:latin typeface="+mn-lt"/>
              </a:rPr>
              <a:t>durant dix ans.</a:t>
            </a:r>
          </a:p>
        </p:txBody>
      </p:sp>
      <p:sp>
        <p:nvSpPr>
          <p:cNvPr id="24" name="ZoneTexte 6"/>
          <p:cNvSpPr txBox="1">
            <a:spLocks noChangeArrowheads="1"/>
          </p:cNvSpPr>
          <p:nvPr/>
        </p:nvSpPr>
        <p:spPr bwMode="auto">
          <a:xfrm>
            <a:off x="180870" y="4046544"/>
            <a:ext cx="8852987" cy="1815882"/>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rgbClr val="E8B400"/>
              </a:buClr>
              <a:buFont typeface="Wingdings 3" panose="05040102010807070707" pitchFamily="18" charset="2"/>
              <a:buChar char="â"/>
              <a:defRPr sz="1400" b="1">
                <a:solidFill>
                  <a:srgbClr val="00794C"/>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Clr>
                <a:schemeClr val="accent6">
                  <a:lumMod val="50000"/>
                </a:schemeClr>
              </a:buClr>
            </a:pPr>
            <a:r>
              <a:rPr lang="fr-FR" altLang="fr-FR" dirty="0" smtClean="0">
                <a:solidFill>
                  <a:schemeClr val="tx1"/>
                </a:solidFill>
              </a:rPr>
              <a:t>Faire facturation </a:t>
            </a:r>
            <a:r>
              <a:rPr lang="fr-FR" altLang="fr-FR" dirty="0">
                <a:solidFill>
                  <a:schemeClr val="tx1"/>
                </a:solidFill>
              </a:rPr>
              <a:t>régulièrement car une facture non établie ne pourra déclencher le paiement du </a:t>
            </a:r>
            <a:r>
              <a:rPr lang="fr-FR" altLang="fr-FR" dirty="0" smtClean="0">
                <a:solidFill>
                  <a:schemeClr val="tx1"/>
                </a:solidFill>
              </a:rPr>
              <a:t>client et </a:t>
            </a:r>
          </a:p>
          <a:p>
            <a:pPr marL="0" indent="0">
              <a:buClr>
                <a:schemeClr val="accent6">
                  <a:lumMod val="50000"/>
                </a:schemeClr>
              </a:buClr>
              <a:buNone/>
            </a:pPr>
            <a:r>
              <a:rPr lang="fr-FR" altLang="fr-FR" dirty="0">
                <a:solidFill>
                  <a:schemeClr val="tx1"/>
                </a:solidFill>
              </a:rPr>
              <a:t> </a:t>
            </a:r>
            <a:r>
              <a:rPr lang="fr-FR" altLang="fr-FR" dirty="0" smtClean="0">
                <a:solidFill>
                  <a:schemeClr val="tx1"/>
                </a:solidFill>
              </a:rPr>
              <a:t>    suivre régulièrement </a:t>
            </a:r>
            <a:r>
              <a:rPr lang="fr-FR" altLang="fr-FR" dirty="0">
                <a:solidFill>
                  <a:schemeClr val="tx1"/>
                </a:solidFill>
              </a:rPr>
              <a:t>les encaissements effectués.</a:t>
            </a:r>
          </a:p>
          <a:p>
            <a:pPr>
              <a:buClr>
                <a:schemeClr val="accent6">
                  <a:lumMod val="50000"/>
                </a:schemeClr>
              </a:buClr>
            </a:pPr>
            <a:r>
              <a:rPr lang="fr-FR" altLang="fr-FR" dirty="0" smtClean="0">
                <a:solidFill>
                  <a:schemeClr val="tx1"/>
                </a:solidFill>
              </a:rPr>
              <a:t>Relancer </a:t>
            </a:r>
            <a:r>
              <a:rPr lang="fr-FR" altLang="fr-FR" dirty="0">
                <a:solidFill>
                  <a:schemeClr val="tx1"/>
                </a:solidFill>
              </a:rPr>
              <a:t>régulièrement les factures non réglées par une procédure simple et systématique (tel, courrier, mise en demeure,….)</a:t>
            </a:r>
          </a:p>
          <a:p>
            <a:pPr>
              <a:buClr>
                <a:schemeClr val="accent6">
                  <a:lumMod val="50000"/>
                </a:schemeClr>
              </a:buClr>
            </a:pPr>
            <a:r>
              <a:rPr lang="fr-FR" altLang="fr-FR" dirty="0">
                <a:solidFill>
                  <a:schemeClr val="tx1"/>
                </a:solidFill>
              </a:rPr>
              <a:t>En cas d’acompte par un client </a:t>
            </a:r>
            <a:r>
              <a:rPr lang="fr-FR" altLang="fr-FR" dirty="0" smtClean="0">
                <a:solidFill>
                  <a:schemeClr val="tx1"/>
                </a:solidFill>
              </a:rPr>
              <a:t>professionnel, la </a:t>
            </a:r>
            <a:r>
              <a:rPr lang="fr-FR" altLang="fr-FR" dirty="0">
                <a:solidFill>
                  <a:schemeClr val="tx1"/>
                </a:solidFill>
              </a:rPr>
              <a:t>remise d’une facture est obligatoire.</a:t>
            </a:r>
          </a:p>
          <a:p>
            <a:pPr>
              <a:buClr>
                <a:schemeClr val="accent6">
                  <a:lumMod val="50000"/>
                </a:schemeClr>
              </a:buClr>
            </a:pPr>
            <a:r>
              <a:rPr lang="fr-FR" altLang="fr-FR" dirty="0" smtClean="0">
                <a:solidFill>
                  <a:schemeClr val="tx1"/>
                </a:solidFill>
              </a:rPr>
              <a:t>Mention </a:t>
            </a:r>
            <a:r>
              <a:rPr lang="fr-FR" altLang="fr-FR" dirty="0">
                <a:solidFill>
                  <a:schemeClr val="tx1"/>
                </a:solidFill>
              </a:rPr>
              <a:t>particulière pour les activités en sous-traitance (auto-liquidation de la TVA)</a:t>
            </a:r>
          </a:p>
          <a:p>
            <a:pPr>
              <a:buClr>
                <a:schemeClr val="accent6">
                  <a:lumMod val="50000"/>
                </a:schemeClr>
              </a:buClr>
            </a:pPr>
            <a:r>
              <a:rPr lang="fr-FR" altLang="fr-FR" dirty="0">
                <a:solidFill>
                  <a:schemeClr val="tx1"/>
                </a:solidFill>
              </a:rPr>
              <a:t>Les mentions « règlement à 30 jours fin de mois », ou « paiement au comptant » ou « paiement à réception de la facture » sont interdites</a:t>
            </a:r>
            <a:r>
              <a:rPr lang="fr-FR" altLang="fr-FR" dirty="0" smtClean="0">
                <a:solidFill>
                  <a:schemeClr val="tx1"/>
                </a:solidFill>
              </a:rPr>
              <a:t>.</a:t>
            </a:r>
            <a:endParaRPr lang="fr-FR" altLang="fr-FR" dirty="0">
              <a:solidFill>
                <a:schemeClr val="tx1"/>
              </a:solidFill>
            </a:endParaRPr>
          </a:p>
        </p:txBody>
      </p:sp>
      <p:pic>
        <p:nvPicPr>
          <p:cNvPr id="20"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8496463" y="3795770"/>
            <a:ext cx="660948" cy="6609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Franck\AppData\Local\Microsoft\Windows\INetCache\IE\RF6AJJUF\view-refresh[1].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2710" y="5915426"/>
            <a:ext cx="1074653" cy="107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49</a:t>
            </a:fld>
            <a:endParaRPr lang="fr-FR" dirty="0"/>
          </a:p>
        </p:txBody>
      </p:sp>
      <p:sp>
        <p:nvSpPr>
          <p:cNvPr id="19" name="Espace réservé du contenu 1"/>
          <p:cNvSpPr>
            <a:spLocks noGrp="1"/>
          </p:cNvSpPr>
          <p:nvPr>
            <p:ph idx="1"/>
          </p:nvPr>
        </p:nvSpPr>
        <p:spPr>
          <a:xfrm>
            <a:off x="475448" y="651353"/>
            <a:ext cx="7803675" cy="4609931"/>
          </a:xfrm>
        </p:spPr>
        <p:txBody>
          <a:bodyPr>
            <a:normAutofit lnSpcReduction="10000"/>
          </a:bodyPr>
          <a:lstStyle/>
          <a:p>
            <a:pPr marL="285750" indent="-285750" algn="just">
              <a:buFont typeface="Wingdings" panose="05000000000000000000" pitchFamily="2" charset="2"/>
              <a:buChar char=""/>
            </a:pPr>
            <a:r>
              <a:rPr lang="fr-FR" sz="1600" dirty="0">
                <a:latin typeface="+mn-lt"/>
              </a:rPr>
              <a:t>La facture a plusieurs </a:t>
            </a:r>
            <a:r>
              <a:rPr lang="fr-FR" sz="1600" dirty="0" smtClean="0">
                <a:latin typeface="+mn-lt"/>
              </a:rPr>
              <a:t>fonctions : </a:t>
            </a:r>
            <a:endParaRPr lang="fr-FR" sz="1600" dirty="0">
              <a:latin typeface="+mn-lt"/>
            </a:endParaRPr>
          </a:p>
          <a:p>
            <a:pPr marL="715963" lvl="1" indent="-285750" algn="just">
              <a:buFont typeface="Wingdings" panose="05000000000000000000" pitchFamily="2" charset="2"/>
              <a:buChar char="§"/>
            </a:pPr>
            <a:r>
              <a:rPr lang="fr-FR" sz="1600" b="1" dirty="0" smtClean="0">
                <a:solidFill>
                  <a:srgbClr val="D69D1D"/>
                </a:solidFill>
                <a:latin typeface="+mn-lt"/>
              </a:rPr>
              <a:t>Juridique </a:t>
            </a:r>
            <a:r>
              <a:rPr lang="fr-FR" altLang="fr-FR" sz="1600" b="1" dirty="0">
                <a:solidFill>
                  <a:srgbClr val="D69D1D"/>
                </a:solidFill>
                <a:latin typeface="+mn-lt"/>
              </a:rPr>
              <a:t>: </a:t>
            </a:r>
            <a:r>
              <a:rPr lang="fr-FR" sz="1600" b="1" dirty="0">
                <a:latin typeface="+mn-lt"/>
              </a:rPr>
              <a:t>preuve de la réalité de la vente et constate le droit de créance du vendeur</a:t>
            </a:r>
          </a:p>
          <a:p>
            <a:pPr marL="715963" lvl="1" indent="-285750" algn="just">
              <a:buFont typeface="Wingdings" panose="05000000000000000000" pitchFamily="2" charset="2"/>
              <a:buChar char="§"/>
            </a:pPr>
            <a:r>
              <a:rPr lang="fr-FR" altLang="fr-FR" sz="1600" b="1" dirty="0">
                <a:solidFill>
                  <a:srgbClr val="D69D1D"/>
                </a:solidFill>
                <a:latin typeface="+mn-lt"/>
              </a:rPr>
              <a:t>Commerciale : </a:t>
            </a:r>
            <a:r>
              <a:rPr lang="fr-FR" sz="1600" b="1" dirty="0" smtClean="0">
                <a:latin typeface="+mn-lt"/>
              </a:rPr>
              <a:t>elle </a:t>
            </a:r>
            <a:r>
              <a:rPr lang="fr-FR" sz="1600" b="1" dirty="0">
                <a:latin typeface="+mn-lt"/>
              </a:rPr>
              <a:t>détaille les conditions de négociation de la vente</a:t>
            </a:r>
          </a:p>
          <a:p>
            <a:pPr marL="715963" lvl="1" indent="-285750" algn="just">
              <a:buFont typeface="Wingdings" panose="05000000000000000000" pitchFamily="2" charset="2"/>
              <a:buChar char="§"/>
            </a:pPr>
            <a:r>
              <a:rPr lang="fr-FR" altLang="fr-FR" sz="1600" b="1" dirty="0">
                <a:solidFill>
                  <a:srgbClr val="D69D1D"/>
                </a:solidFill>
                <a:latin typeface="+mn-lt"/>
              </a:rPr>
              <a:t>Comptable : </a:t>
            </a:r>
            <a:r>
              <a:rPr lang="fr-FR" sz="1600" b="1" dirty="0">
                <a:latin typeface="+mn-lt"/>
              </a:rPr>
              <a:t>elle sert de justificatif pour l’établissement des comptes annuels</a:t>
            </a:r>
          </a:p>
          <a:p>
            <a:pPr marL="715963" lvl="1" indent="-285750" algn="just">
              <a:buFont typeface="Wingdings" panose="05000000000000000000" pitchFamily="2" charset="2"/>
              <a:buChar char="§"/>
            </a:pPr>
            <a:r>
              <a:rPr lang="fr-FR" altLang="fr-FR" sz="1600" b="1" dirty="0">
                <a:solidFill>
                  <a:srgbClr val="D69D1D"/>
                </a:solidFill>
                <a:latin typeface="+mn-lt"/>
              </a:rPr>
              <a:t>Fiscale : </a:t>
            </a:r>
            <a:r>
              <a:rPr lang="fr-FR" sz="1600" b="1" dirty="0">
                <a:latin typeface="+mn-lt"/>
              </a:rPr>
              <a:t>c’est un justificatif pour la collecte ou la récupération de TVA et pour le  contrôle de l’impôt</a:t>
            </a:r>
          </a:p>
          <a:p>
            <a:pPr marL="285750" indent="-285750" algn="just">
              <a:buFontTx/>
              <a:buChar char="-"/>
            </a:pPr>
            <a:endParaRPr lang="fr-FR" sz="1600" b="1" dirty="0">
              <a:latin typeface="+mn-lt"/>
            </a:endParaRPr>
          </a:p>
          <a:p>
            <a:pPr algn="just"/>
            <a:r>
              <a:rPr lang="fr-FR" sz="1600" dirty="0">
                <a:latin typeface="+mn-lt"/>
              </a:rPr>
              <a:t>La communication des conditions générales de vente (CGV) doit être faite par tout moyen conforme aux usages de la profession.</a:t>
            </a:r>
          </a:p>
          <a:p>
            <a:pPr marL="0" indent="0" algn="just">
              <a:buNone/>
            </a:pPr>
            <a:endParaRPr lang="fr-FR" sz="1600" dirty="0" smtClean="0">
              <a:latin typeface="+mn-lt"/>
            </a:endParaRPr>
          </a:p>
          <a:p>
            <a:pPr algn="just"/>
            <a:r>
              <a:rPr lang="fr-FR" sz="1600" dirty="0">
                <a:latin typeface="+mn-lt"/>
              </a:rPr>
              <a:t>Délai de conservation des factures :</a:t>
            </a:r>
          </a:p>
          <a:p>
            <a:pPr marL="717550" lvl="1" indent="-265113" algn="just">
              <a:buFont typeface="Wingdings" panose="05000000000000000000" pitchFamily="2" charset="2"/>
              <a:buChar char="§"/>
              <a:defRPr/>
            </a:pPr>
            <a:r>
              <a:rPr lang="fr-FR" sz="1600" dirty="0" smtClean="0">
                <a:latin typeface="+mn-lt"/>
              </a:rPr>
              <a:t>Les </a:t>
            </a:r>
            <a:r>
              <a:rPr lang="fr-FR" sz="1600" dirty="0">
                <a:latin typeface="+mn-lt"/>
              </a:rPr>
              <a:t>originaux et les copies de factures doivent être conservés 3 ans (décret 29-12-1986)</a:t>
            </a:r>
          </a:p>
          <a:p>
            <a:pPr marL="717550" lvl="1" indent="-265113" algn="just">
              <a:buFont typeface="Wingdings" panose="05000000000000000000" pitchFamily="2" charset="2"/>
              <a:buChar char="§"/>
              <a:defRPr/>
            </a:pPr>
            <a:r>
              <a:rPr lang="fr-FR" sz="1600" dirty="0" smtClean="0">
                <a:latin typeface="+mn-lt"/>
              </a:rPr>
              <a:t> Il </a:t>
            </a:r>
            <a:r>
              <a:rPr lang="fr-FR" sz="1600" dirty="0">
                <a:latin typeface="+mn-lt"/>
              </a:rPr>
              <a:t>faut noter toutefois que la fiscalité impose la conservation des factures pendant 6 ans (article 102B), et que le code de commerce fait obligation aux commerçants de conserver les pièces justificatives </a:t>
            </a:r>
            <a:r>
              <a:rPr lang="fr-FR" altLang="fr-FR" sz="1600" b="1" dirty="0">
                <a:solidFill>
                  <a:srgbClr val="D69D1D"/>
                </a:solidFill>
                <a:latin typeface="+mn-lt"/>
              </a:rPr>
              <a:t>pendant 10 ans </a:t>
            </a:r>
            <a:r>
              <a:rPr lang="fr-FR" sz="1600" dirty="0">
                <a:latin typeface="+mn-lt"/>
              </a:rPr>
              <a:t>(article L 123-22).</a:t>
            </a:r>
          </a:p>
          <a:p>
            <a:pPr marL="800100" lvl="1" indent="-358775" algn="just">
              <a:tabLst>
                <a:tab pos="0" algn="l"/>
              </a:tabLst>
              <a:defRPr/>
            </a:pPr>
            <a:endParaRPr lang="fr-FR" dirty="0"/>
          </a:p>
        </p:txBody>
      </p:sp>
      <p:pic>
        <p:nvPicPr>
          <p:cNvPr id="21" name="Image 20"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23"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710" y="5612764"/>
            <a:ext cx="1245236" cy="124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3687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ea typeface="MS PGothic" pitchFamily="34" charset="-128"/>
              </a:rPr>
              <a:t>Les différentes formes juridiques</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5</a:t>
            </a:fld>
            <a:endParaRPr lang="fr-FR" dirty="0"/>
          </a:p>
        </p:txBody>
      </p:sp>
      <p:pic>
        <p:nvPicPr>
          <p:cNvPr id="12" name="Image 11"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3" name="Espace réservé du contenu 1"/>
          <p:cNvSpPr txBox="1">
            <a:spLocks/>
          </p:cNvSpPr>
          <p:nvPr/>
        </p:nvSpPr>
        <p:spPr>
          <a:xfrm>
            <a:off x="120580" y="1433821"/>
            <a:ext cx="8812405" cy="3962144"/>
          </a:xfrm>
          <a:prstGeom prst="rect">
            <a:avLst/>
          </a:prstGeom>
        </p:spPr>
        <p:txBody>
          <a:bodyPr>
            <a:normAutofit/>
          </a:bodyPr>
          <a:lstStyle/>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600" b="0" i="0" u="none" strike="noStrike" kern="1200" cap="none" spc="0" normalizeH="0" baseline="0" noProof="0" dirty="0" smtClean="0">
              <a:ln>
                <a:noFill/>
              </a:ln>
              <a:solidFill>
                <a:schemeClr val="tx1"/>
              </a:solidFill>
              <a:effectLst/>
              <a:uLnTx/>
              <a:uFillTx/>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lang="fr-FR" altLang="fr-FR" sz="1600" dirty="0">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0" indent="-360000" algn="just" defTabSz="457200" rtl="0" eaLnBrk="1" fontAlgn="base" latinLnBrk="0" hangingPunct="1">
              <a:lnSpc>
                <a:spcPct val="100000"/>
              </a:lnSpc>
              <a:spcBef>
                <a:spcPct val="20000"/>
              </a:spcBef>
              <a:spcAft>
                <a:spcPct val="0"/>
              </a:spcAft>
              <a:buClr>
                <a:srgbClr val="81171E"/>
              </a:buClr>
              <a:buSzTx/>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3" algn="just" defTabSz="457200" rtl="0" eaLnBrk="0" fontAlgn="base" latinLnBrk="0" hangingPunct="0">
              <a:lnSpc>
                <a:spcPct val="100000"/>
              </a:lnSpc>
              <a:spcBef>
                <a:spcPts val="0"/>
              </a:spcBef>
              <a:spcAft>
                <a:spcPct val="0"/>
              </a:spcAft>
              <a:buClr>
                <a:srgbClr val="81171E"/>
              </a:buClr>
              <a:buSzTx/>
              <a:tabLst/>
              <a:defRPr/>
            </a:pPr>
            <a:endParaRPr kumimoji="0" lang="fr-FR" altLang="fr-FR" b="0" i="0" u="none" strike="noStrike" kern="1200" cap="none" spc="0" normalizeH="0" baseline="0" noProof="0" dirty="0" smtClean="0">
              <a:ln>
                <a:noFill/>
              </a:ln>
              <a:solidFill>
                <a:schemeClr val="tx1"/>
              </a:solidFill>
              <a:effectLst/>
              <a:uLnTx/>
              <a:uFillTx/>
              <a:latin typeface="Arial"/>
              <a:ea typeface="+mn-ea"/>
              <a:cs typeface="Arial"/>
            </a:endParaRPr>
          </a:p>
          <a:p>
            <a:pPr marL="622300" marR="0" lvl="3" indent="-171450" algn="just" defTabSz="457200" rtl="0" eaLnBrk="0" fontAlgn="base" latinLnBrk="0" hangingPunct="0">
              <a:lnSpc>
                <a:spcPct val="100000"/>
              </a:lnSpc>
              <a:spcBef>
                <a:spcPts val="0"/>
              </a:spcBef>
              <a:spcAft>
                <a:spcPct val="0"/>
              </a:spcAft>
              <a:buClr>
                <a:srgbClr val="81171E"/>
              </a:buClr>
              <a:buSzTx/>
              <a:buFont typeface="Wingdings 3" panose="05040102010807070707" pitchFamily="18" charset="2"/>
              <a:buChar char="â"/>
              <a:tabLst/>
              <a:defRPr/>
            </a:pPr>
            <a:endParaRPr kumimoji="0" lang="fr-FR" altLang="fr-FR" sz="14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360000" algn="l" defTabSz="457200" rtl="0" eaLnBrk="1" fontAlgn="base" latinLnBrk="0" hangingPunct="1">
              <a:lnSpc>
                <a:spcPct val="100000"/>
              </a:lnSpc>
              <a:spcBef>
                <a:spcPct val="20000"/>
              </a:spcBef>
              <a:spcAft>
                <a:spcPct val="0"/>
              </a:spcAft>
              <a:buClr>
                <a:srgbClr val="81171E"/>
              </a:buClr>
              <a:buSzTx/>
              <a:tabLst/>
              <a:defRPr/>
            </a:pPr>
            <a:endParaRPr kumimoji="0" lang="fr-FR" altLang="fr-FR" sz="1800" b="0" i="0" u="none" strike="noStrike" kern="1200" cap="none" spc="0" normalizeH="0" baseline="0" noProof="0" dirty="0">
              <a:ln>
                <a:noFill/>
              </a:ln>
              <a:solidFill>
                <a:schemeClr val="tx1"/>
              </a:solidFill>
              <a:effectLst/>
              <a:uLnTx/>
              <a:uFillTx/>
              <a:latin typeface="Arial Black"/>
              <a:ea typeface="+mn-ea"/>
              <a:cs typeface="Arial Black"/>
            </a:endParaRPr>
          </a:p>
        </p:txBody>
      </p:sp>
      <p:pic>
        <p:nvPicPr>
          <p:cNvPr id="20" name="Image 19"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29" name="Espace réservé du texte 9"/>
          <p:cNvSpPr txBox="1">
            <a:spLocks/>
          </p:cNvSpPr>
          <p:nvPr/>
        </p:nvSpPr>
        <p:spPr>
          <a:xfrm>
            <a:off x="536575" y="290822"/>
            <a:ext cx="850900" cy="1142999"/>
          </a:xfrm>
          <a:prstGeom prst="rect">
            <a:avLst/>
          </a:prstGeom>
        </p:spPr>
        <p:txBody>
          <a:bodyPr vert="horz" anchor="ctr"/>
          <a:lstStyle/>
          <a:p>
            <a:pPr marL="342900" marR="0" lvl="0" indent="-342900" algn="ctr" defTabSz="457200" rtl="0" eaLnBrk="1" fontAlgn="base" latinLnBrk="0" hangingPunct="1">
              <a:lnSpc>
                <a:spcPct val="100000"/>
              </a:lnSpc>
              <a:spcBef>
                <a:spcPct val="20000"/>
              </a:spcBef>
              <a:spcAft>
                <a:spcPct val="0"/>
              </a:spcAft>
              <a:buClrTx/>
              <a:buSzTx/>
              <a:buFontTx/>
              <a:buNone/>
              <a:tabLst/>
              <a:defRPr/>
            </a:pPr>
            <a:endParaRPr kumimoji="0" lang="fr-FR" altLang="fr-FR" sz="32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43" name="Titre 8"/>
          <p:cNvSpPr txBox="1">
            <a:spLocks/>
          </p:cNvSpPr>
          <p:nvPr/>
        </p:nvSpPr>
        <p:spPr>
          <a:xfrm>
            <a:off x="709496" y="1702211"/>
            <a:ext cx="8229600" cy="571500"/>
          </a:xfrm>
          <a:prstGeom prst="rect">
            <a:avLst/>
          </a:prstGeom>
        </p:spPr>
        <p:txBody>
          <a:bodyPr anchor="ctr"/>
          <a:lstStyle>
            <a:lvl1pPr algn="l" defTabSz="457200" rtl="0" eaLnBrk="1" fontAlgn="base" hangingPunct="1">
              <a:spcBef>
                <a:spcPct val="0"/>
              </a:spcBef>
              <a:spcAft>
                <a:spcPct val="0"/>
              </a:spcAft>
              <a:defRPr lang="fr-FR" altLang="fr-FR" sz="3200" kern="1200" dirty="0">
                <a:solidFill>
                  <a:srgbClr val="D69D1D"/>
                </a:solidFill>
                <a:latin typeface="Arial Black" pitchFamily="34" charset="0"/>
                <a:ea typeface="Arial Black" pitchFamily="34" charset="0"/>
                <a:cs typeface="Arial Black" pitchFamily="34" charset="0"/>
              </a:defRPr>
            </a:lvl1pPr>
            <a:lvl2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2pPr>
            <a:lvl3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3pPr>
            <a:lvl4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4pPr>
            <a:lvl5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endParaRPr lang="fr-FR" dirty="0">
              <a:ea typeface="MS PGothic" pitchFamily="34" charset="-128"/>
            </a:endParaRPr>
          </a:p>
          <a:p>
            <a:endParaRPr lang="fr-FR" dirty="0"/>
          </a:p>
        </p:txBody>
      </p:sp>
      <p:sp>
        <p:nvSpPr>
          <p:cNvPr id="7" name="ZoneTexte 6"/>
          <p:cNvSpPr txBox="1"/>
          <p:nvPr/>
        </p:nvSpPr>
        <p:spPr>
          <a:xfrm>
            <a:off x="880008" y="5026633"/>
            <a:ext cx="2107095" cy="369332"/>
          </a:xfrm>
          <a:prstGeom prst="rect">
            <a:avLst/>
          </a:prstGeom>
          <a:noFill/>
          <a:ln>
            <a:solidFill>
              <a:schemeClr val="accent2">
                <a:shade val="95000"/>
                <a:satMod val="105000"/>
              </a:schemeClr>
            </a:solidFill>
          </a:ln>
        </p:spPr>
        <p:txBody>
          <a:bodyPr wrap="square" rtlCol="0">
            <a:spAutoFit/>
          </a:bodyPr>
          <a:lstStyle/>
          <a:p>
            <a:pPr algn="ctr"/>
            <a:r>
              <a:rPr lang="fr-FR" dirty="0" smtClean="0"/>
              <a:t>Personne Physique</a:t>
            </a:r>
            <a:endParaRPr lang="fr-FR" dirty="0"/>
          </a:p>
        </p:txBody>
      </p:sp>
      <p:sp>
        <p:nvSpPr>
          <p:cNvPr id="44" name="ZoneTexte 43"/>
          <p:cNvSpPr txBox="1"/>
          <p:nvPr/>
        </p:nvSpPr>
        <p:spPr>
          <a:xfrm>
            <a:off x="4159692" y="5032091"/>
            <a:ext cx="4247708" cy="369332"/>
          </a:xfrm>
          <a:prstGeom prst="rect">
            <a:avLst/>
          </a:prstGeom>
          <a:noFill/>
          <a:ln>
            <a:solidFill>
              <a:srgbClr val="FFC000"/>
            </a:solidFill>
          </a:ln>
        </p:spPr>
        <p:txBody>
          <a:bodyPr wrap="square" rtlCol="0">
            <a:spAutoFit/>
          </a:bodyPr>
          <a:lstStyle/>
          <a:p>
            <a:pPr algn="ctr"/>
            <a:r>
              <a:rPr lang="fr-FR" dirty="0" smtClean="0"/>
              <a:t>Personne Morale</a:t>
            </a:r>
            <a:endParaRPr lang="fr-FR" dirty="0"/>
          </a:p>
        </p:txBody>
      </p:sp>
      <p:pic>
        <p:nvPicPr>
          <p:cNvPr id="45" name="Imag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3798" y="2688598"/>
            <a:ext cx="1447800" cy="1971675"/>
          </a:xfrm>
          <a:prstGeom prst="rect">
            <a:avLst/>
          </a:prstGeom>
        </p:spPr>
      </p:pic>
      <p:sp>
        <p:nvSpPr>
          <p:cNvPr id="46" name="Carré corné 45">
            <a:hlinkClick r:id="rId6" action="ppaction://hlinksldjump"/>
          </p:cNvPr>
          <p:cNvSpPr/>
          <p:nvPr/>
        </p:nvSpPr>
        <p:spPr>
          <a:xfrm>
            <a:off x="4198183" y="2560244"/>
            <a:ext cx="1567836" cy="1711769"/>
          </a:xfrm>
          <a:prstGeom prst="foldedCorner">
            <a:avLst>
              <a:gd name="adj" fmla="val 35334"/>
            </a:avLst>
          </a:prstGeom>
          <a:gradFill>
            <a:gsLst>
              <a:gs pos="0">
                <a:srgbClr val="FFC000"/>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Société</a:t>
            </a:r>
          </a:p>
          <a:p>
            <a:pPr algn="ctr"/>
            <a:r>
              <a:rPr lang="fr-FR" sz="1200" b="1" i="1" dirty="0" smtClean="0"/>
              <a:t>Statuts  </a:t>
            </a:r>
            <a:endParaRPr lang="fr-FR" sz="1200" b="1" i="1" dirty="0"/>
          </a:p>
        </p:txBody>
      </p:sp>
      <p:pic>
        <p:nvPicPr>
          <p:cNvPr id="1026" name="Picture 2" descr="C:\Program Files (x86)\Microsoft Office\MEDIA\CAGCAT10\j01494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9024" y="1797516"/>
            <a:ext cx="1592831" cy="1618612"/>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p:cNvSpPr txBox="1"/>
          <p:nvPr/>
        </p:nvSpPr>
        <p:spPr>
          <a:xfrm>
            <a:off x="5826699" y="1811939"/>
            <a:ext cx="2928704" cy="369332"/>
          </a:xfrm>
          <a:prstGeom prst="rect">
            <a:avLst/>
          </a:prstGeom>
          <a:noFill/>
        </p:spPr>
        <p:txBody>
          <a:bodyPr wrap="square" rtlCol="0">
            <a:spAutoFit/>
          </a:bodyPr>
          <a:lstStyle/>
          <a:p>
            <a:r>
              <a:rPr lang="fr-FR" dirty="0" smtClean="0"/>
              <a:t>Associé/Actionnaire : 1 ou +</a:t>
            </a:r>
            <a:endParaRPr lang="fr-FR"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8845" y="3670996"/>
            <a:ext cx="1173010" cy="11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ZoneTexte 47"/>
          <p:cNvSpPr txBox="1"/>
          <p:nvPr/>
        </p:nvSpPr>
        <p:spPr>
          <a:xfrm>
            <a:off x="7479391" y="4031398"/>
            <a:ext cx="1527105" cy="369332"/>
          </a:xfrm>
          <a:prstGeom prst="rect">
            <a:avLst/>
          </a:prstGeom>
          <a:noFill/>
        </p:spPr>
        <p:txBody>
          <a:bodyPr wrap="square" rtlCol="0">
            <a:spAutoFit/>
          </a:bodyPr>
          <a:lstStyle/>
          <a:p>
            <a:pPr algn="just"/>
            <a:r>
              <a:rPr lang="fr-FR" dirty="0" smtClean="0"/>
              <a:t>Gérance</a:t>
            </a:r>
            <a:endParaRPr lang="fr-FR" dirty="0"/>
          </a:p>
        </p:txBody>
      </p:sp>
      <p:cxnSp>
        <p:nvCxnSpPr>
          <p:cNvPr id="10" name="Connecteur droit 9"/>
          <p:cNvCxnSpPr/>
          <p:nvPr/>
        </p:nvCxnSpPr>
        <p:spPr>
          <a:xfrm flipH="1">
            <a:off x="5766020" y="2491038"/>
            <a:ext cx="578807" cy="3475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a:endCxn id="46" idx="3"/>
          </p:cNvCxnSpPr>
          <p:nvPr/>
        </p:nvCxnSpPr>
        <p:spPr>
          <a:xfrm flipH="1" flipV="1">
            <a:off x="5766019" y="3416129"/>
            <a:ext cx="695329" cy="575350"/>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e 34"/>
          <p:cNvGrpSpPr/>
          <p:nvPr/>
        </p:nvGrpSpPr>
        <p:grpSpPr>
          <a:xfrm>
            <a:off x="969757" y="5842804"/>
            <a:ext cx="5834663" cy="470629"/>
            <a:chOff x="969757" y="5842804"/>
            <a:chExt cx="5834663" cy="470629"/>
          </a:xfrm>
        </p:grpSpPr>
        <p:sp>
          <p:nvSpPr>
            <p:cNvPr id="37" name="ZoneTexte 36"/>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9" action="ppaction://hlinksldjump"/>
                </a:rPr>
                <a:t>Formes</a:t>
              </a:r>
              <a:r>
                <a:rPr lang="fr-FR" altLang="fr-FR" sz="800" b="1" dirty="0" smtClean="0">
                  <a:latin typeface="Arial" pitchFamily="34" charset="0"/>
                  <a:cs typeface="Arial" pitchFamily="34" charset="0"/>
                  <a:hlinkClick r:id="rId9" action="ppaction://hlinksldjump"/>
                </a:rPr>
                <a:t> </a:t>
              </a:r>
              <a:r>
                <a:rPr lang="fr-FR" altLang="fr-FR" sz="800" dirty="0" smtClean="0">
                  <a:latin typeface="Arial" pitchFamily="34" charset="0"/>
                  <a:cs typeface="Arial" pitchFamily="34" charset="0"/>
                  <a:hlinkClick r:id="rId9"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38" name="ZoneTexte 37"/>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Régime fiscal </a:t>
              </a:r>
              <a:endParaRPr lang="fr-FR" altLang="fr-FR" sz="800" dirty="0" smtClean="0">
                <a:latin typeface="Arial" pitchFamily="34" charset="0"/>
                <a:cs typeface="Arial" pitchFamily="34" charset="0"/>
              </a:endParaRPr>
            </a:p>
          </p:txBody>
        </p:sp>
        <p:sp>
          <p:nvSpPr>
            <p:cNvPr id="39" name="ZoneTexte 38"/>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 </a:t>
              </a:r>
              <a:r>
                <a:rPr lang="fr-FR" altLang="fr-FR" sz="800" dirty="0">
                  <a:latin typeface="Arial" pitchFamily="34" charset="0"/>
                  <a:cs typeface="Arial" pitchFamily="34" charset="0"/>
                  <a:hlinkClick r:id="rId11" action="ppaction://hlinksldjump"/>
                </a:rPr>
                <a:t>R</a:t>
              </a:r>
              <a:r>
                <a:rPr lang="fr-FR" altLang="fr-FR" sz="800" dirty="0" smtClean="0">
                  <a:latin typeface="Arial" pitchFamily="34" charset="0"/>
                  <a:cs typeface="Arial" pitchFamily="34" charset="0"/>
                  <a:hlinkClick r:id="rId11" action="ppaction://hlinksldjump"/>
                </a:rPr>
                <a:t>égime social </a:t>
              </a:r>
              <a:endParaRPr lang="fr-FR" altLang="fr-FR" sz="800" dirty="0" smtClean="0">
                <a:latin typeface="Arial" pitchFamily="34" charset="0"/>
                <a:cs typeface="Arial" pitchFamily="34" charset="0"/>
              </a:endParaRPr>
            </a:p>
          </p:txBody>
        </p:sp>
        <p:sp>
          <p:nvSpPr>
            <p:cNvPr id="40" name="ZoneTexte 39"/>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Comparaison </a:t>
              </a:r>
              <a:endParaRPr lang="fr-FR" altLang="fr-FR" sz="800" dirty="0" smtClean="0">
                <a:latin typeface="Arial" pitchFamily="34" charset="0"/>
                <a:cs typeface="Arial" pitchFamily="34" charset="0"/>
              </a:endParaRPr>
            </a:p>
          </p:txBody>
        </p:sp>
        <p:sp>
          <p:nvSpPr>
            <p:cNvPr id="41" name="ZoneTexte 40"/>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3" action="ppaction://hlinksldjump"/>
                </a:rPr>
                <a:t>G</a:t>
              </a:r>
              <a:r>
                <a:rPr lang="fr-FR" altLang="fr-FR" sz="800" dirty="0" smtClean="0">
                  <a:latin typeface="Arial" pitchFamily="34" charset="0"/>
                  <a:cs typeface="Arial" pitchFamily="34" charset="0"/>
                  <a:hlinkClick r:id="rId13" action="ppaction://hlinksldjump"/>
                </a:rPr>
                <a:t>estion </a:t>
              </a:r>
              <a:endParaRPr lang="fr-FR" altLang="fr-FR" sz="800" dirty="0">
                <a:latin typeface="Arial" pitchFamily="34" charset="0"/>
                <a:cs typeface="Arial" pitchFamily="34" charset="0"/>
              </a:endParaRPr>
            </a:p>
          </p:txBody>
        </p:sp>
        <p:sp>
          <p:nvSpPr>
            <p:cNvPr id="42" name="ZoneTexte 41"/>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4" action="ppaction://hlinksldjump"/>
                </a:rPr>
                <a:t>Formalités d’immatriculation </a:t>
              </a:r>
              <a:endParaRPr lang="fr-FR" altLang="fr-FR" sz="800" dirty="0">
                <a:latin typeface="Arial" pitchFamily="34" charset="0"/>
                <a:cs typeface="Arial" pitchFamily="34" charset="0"/>
              </a:endParaRPr>
            </a:p>
          </p:txBody>
        </p:sp>
        <p:sp>
          <p:nvSpPr>
            <p:cNvPr id="49" name="ZoneTexte 48"/>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5" action="ppaction://hlinksldjump"/>
                </a:rPr>
                <a:t> </a:t>
              </a:r>
              <a:r>
                <a:rPr lang="fr-FR" altLang="fr-FR" sz="800" dirty="0">
                  <a:latin typeface="Arial" pitchFamily="34" charset="0"/>
                  <a:cs typeface="Arial" pitchFamily="34" charset="0"/>
                  <a:hlinkClick r:id="rId16" action="ppaction://hlinksldjump"/>
                </a:rPr>
                <a:t>R</a:t>
              </a:r>
              <a:r>
                <a:rPr lang="fr-FR" altLang="fr-FR" sz="800" dirty="0" smtClean="0">
                  <a:latin typeface="Arial" pitchFamily="34" charset="0"/>
                  <a:cs typeface="Arial" pitchFamily="34" charset="0"/>
                  <a:hlinkClick r:id="rId16"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3823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animBg="1"/>
      <p:bldP spid="46" grpId="0" animBg="1"/>
      <p:bldP spid="47"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ZoneTexte 40"/>
          <p:cNvSpPr txBox="1"/>
          <p:nvPr/>
        </p:nvSpPr>
        <p:spPr>
          <a:xfrm>
            <a:off x="628632" y="221064"/>
            <a:ext cx="4973097" cy="400110"/>
          </a:xfrm>
          <a:prstGeom prst="rect">
            <a:avLst/>
          </a:prstGeom>
          <a:noFill/>
        </p:spPr>
        <p:txBody>
          <a:bodyPr wrap="square" rtlCol="0">
            <a:spAutoFit/>
          </a:bodyPr>
          <a:lstStyle/>
          <a:p>
            <a:r>
              <a:rPr lang="fr-FR" sz="2000" b="1" u="sng" dirty="0" smtClean="0"/>
              <a:t>Mentions à mettre sur la </a:t>
            </a:r>
            <a:r>
              <a:rPr lang="fr-FR" sz="2000" b="1" u="sng" dirty="0" smtClean="0">
                <a:hlinkClick r:id="rId3" action="ppaction://hlinksldjump"/>
              </a:rPr>
              <a:t>facture</a:t>
            </a:r>
            <a:endParaRPr lang="fr-FR" sz="2000" b="1" u="sng" dirty="0">
              <a:solidFill>
                <a:srgbClr val="E99417"/>
              </a:solidFill>
            </a:endParaRPr>
          </a:p>
        </p:txBody>
      </p:sp>
      <p:sp>
        <p:nvSpPr>
          <p:cNvPr id="39" name="Espace réservé du numéro de diapositive 2"/>
          <p:cNvSpPr>
            <a:spLocks noGrp="1"/>
          </p:cNvSpPr>
          <p:nvPr>
            <p:ph type="sldNum" sz="quarter" idx="17"/>
          </p:nvPr>
        </p:nvSpPr>
        <p:spPr>
          <a:xfrm>
            <a:off x="8077200" y="6259512"/>
            <a:ext cx="762000" cy="598488"/>
          </a:xfrm>
        </p:spPr>
        <p:txBody>
          <a:bodyPr/>
          <a:lstStyle/>
          <a:p>
            <a:pPr>
              <a:defRPr/>
            </a:pPr>
            <a:fld id="{6FB1357B-4ECE-594C-B396-EDD440BB5D69}" type="slidenum">
              <a:rPr lang="fr-FR" smtClean="0"/>
              <a:pPr>
                <a:defRPr/>
              </a:pPr>
              <a:t>50</a:t>
            </a:fld>
            <a:endParaRPr lang="fr-FR" dirty="0"/>
          </a:p>
        </p:txBody>
      </p:sp>
      <p:pic>
        <p:nvPicPr>
          <p:cNvPr id="42" name="Image 41"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sp>
        <p:nvSpPr>
          <p:cNvPr id="16" name="Rectangle 93"/>
          <p:cNvSpPr>
            <a:spLocks noChangeArrowheads="1"/>
          </p:cNvSpPr>
          <p:nvPr/>
        </p:nvSpPr>
        <p:spPr bwMode="auto">
          <a:xfrm>
            <a:off x="2305555" y="1058054"/>
            <a:ext cx="16922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900" u="none" dirty="0">
                <a:latin typeface="Arial" pitchFamily="34" charset="0"/>
              </a:rPr>
              <a:t>M. XXXXX </a:t>
            </a:r>
            <a:r>
              <a:rPr lang="fr-FR" altLang="fr-FR" sz="900" u="none" dirty="0" err="1">
                <a:latin typeface="Arial" pitchFamily="34" charset="0"/>
              </a:rPr>
              <a:t>XXXXX</a:t>
            </a:r>
            <a:endParaRPr lang="fr-FR" altLang="fr-FR" sz="900" u="none" dirty="0">
              <a:latin typeface="Arial" pitchFamily="34" charset="0"/>
            </a:endParaRPr>
          </a:p>
          <a:p>
            <a:r>
              <a:rPr lang="fr-FR" altLang="fr-FR" sz="900" u="none" dirty="0">
                <a:latin typeface="Arial" pitchFamily="34" charset="0"/>
              </a:rPr>
              <a:t>XXXXXXXX</a:t>
            </a:r>
          </a:p>
          <a:p>
            <a:r>
              <a:rPr lang="fr-FR" altLang="fr-FR" sz="900" u="none" dirty="0">
                <a:latin typeface="Arial" pitchFamily="34" charset="0"/>
              </a:rPr>
              <a:t>69XXX XXXXXXXXXXXXXX</a:t>
            </a:r>
          </a:p>
        </p:txBody>
      </p:sp>
      <p:grpSp>
        <p:nvGrpSpPr>
          <p:cNvPr id="17" name="Group 10"/>
          <p:cNvGrpSpPr>
            <a:grpSpLocks/>
          </p:cNvGrpSpPr>
          <p:nvPr/>
        </p:nvGrpSpPr>
        <p:grpSpPr bwMode="auto">
          <a:xfrm>
            <a:off x="4280694" y="1324858"/>
            <a:ext cx="2371725" cy="998538"/>
            <a:chOff x="3762" y="540"/>
            <a:chExt cx="1242" cy="647"/>
          </a:xfrm>
        </p:grpSpPr>
        <p:sp>
          <p:nvSpPr>
            <p:cNvPr id="18" name="Rectangle 11"/>
            <p:cNvSpPr>
              <a:spLocks noChangeArrowheads="1"/>
            </p:cNvSpPr>
            <p:nvPr/>
          </p:nvSpPr>
          <p:spPr bwMode="auto">
            <a:xfrm>
              <a:off x="3762" y="659"/>
              <a:ext cx="1242" cy="5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20" name="Text Box 12"/>
            <p:cNvSpPr txBox="1">
              <a:spLocks noChangeArrowheads="1"/>
            </p:cNvSpPr>
            <p:nvPr/>
          </p:nvSpPr>
          <p:spPr bwMode="auto">
            <a:xfrm>
              <a:off x="4085" y="540"/>
              <a:ext cx="576" cy="1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900" u="none">
                  <a:solidFill>
                    <a:srgbClr val="FFFFFF"/>
                  </a:solidFill>
                  <a:latin typeface="Verdana" pitchFamily="34" charset="0"/>
                  <a:cs typeface="Times New Roman" pitchFamily="18" charset="0"/>
                </a:rPr>
                <a:t>CLIENT</a:t>
              </a:r>
              <a:endParaRPr lang="fr-FR" altLang="fr-FR" sz="900" u="none"/>
            </a:p>
          </p:txBody>
        </p:sp>
      </p:grpSp>
      <p:sp>
        <p:nvSpPr>
          <p:cNvPr id="21" name="Rectangle 16"/>
          <p:cNvSpPr>
            <a:spLocks noChangeArrowheads="1"/>
          </p:cNvSpPr>
          <p:nvPr/>
        </p:nvSpPr>
        <p:spPr bwMode="auto">
          <a:xfrm>
            <a:off x="2194719" y="2593183"/>
            <a:ext cx="1792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3151188" algn="l"/>
              </a:tabLst>
              <a:defRPr sz="2400" b="1">
                <a:solidFill>
                  <a:schemeClr val="tx1"/>
                </a:solidFill>
                <a:latin typeface="Calibri" pitchFamily="34" charset="0"/>
                <a:ea typeface="MS PGothic" pitchFamily="34" charset="-128"/>
              </a:defRPr>
            </a:lvl1pPr>
            <a:lvl2pPr marL="742950" indent="-285750" eaLnBrk="0" hangingPunct="0">
              <a:tabLst>
                <a:tab pos="3151188" algn="l"/>
              </a:tabLst>
              <a:defRPr sz="2400" b="1">
                <a:solidFill>
                  <a:schemeClr val="tx1"/>
                </a:solidFill>
                <a:latin typeface="Calibri" pitchFamily="34" charset="0"/>
                <a:ea typeface="MS PGothic" pitchFamily="34" charset="-128"/>
              </a:defRPr>
            </a:lvl2pPr>
            <a:lvl3pPr marL="1143000" indent="-228600" eaLnBrk="0" hangingPunct="0">
              <a:tabLst>
                <a:tab pos="3151188" algn="l"/>
              </a:tabLst>
              <a:defRPr sz="2400" b="1">
                <a:solidFill>
                  <a:schemeClr val="tx1"/>
                </a:solidFill>
                <a:latin typeface="Calibri" pitchFamily="34" charset="0"/>
                <a:ea typeface="MS PGothic" pitchFamily="34" charset="-128"/>
              </a:defRPr>
            </a:lvl3pPr>
            <a:lvl4pPr marL="1600200" indent="-228600" eaLnBrk="0" hangingPunct="0">
              <a:tabLst>
                <a:tab pos="3151188" algn="l"/>
              </a:tabLst>
              <a:defRPr sz="2400" b="1">
                <a:solidFill>
                  <a:schemeClr val="tx1"/>
                </a:solidFill>
                <a:latin typeface="Calibri" pitchFamily="34" charset="0"/>
                <a:ea typeface="MS PGothic" pitchFamily="34" charset="-128"/>
              </a:defRPr>
            </a:lvl4pPr>
            <a:lvl5pPr marL="2057400" indent="-228600" eaLnBrk="0" hangingPunct="0">
              <a:tabLst>
                <a:tab pos="3151188" algn="l"/>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9pPr>
          </a:lstStyle>
          <a:p>
            <a:r>
              <a:rPr lang="fr-FR" altLang="fr-FR" sz="1000" u="none" dirty="0">
                <a:latin typeface="Verdana" pitchFamily="34" charset="0"/>
                <a:cs typeface="Times New Roman" pitchFamily="18" charset="0"/>
              </a:rPr>
              <a:t>FACTURE n° XXXXXX</a:t>
            </a:r>
            <a:endParaRPr lang="fr-FR" altLang="fr-FR" sz="700" u="none" dirty="0">
              <a:latin typeface="Arial" pitchFamily="34" charset="0"/>
            </a:endParaRPr>
          </a:p>
        </p:txBody>
      </p:sp>
      <p:graphicFrame>
        <p:nvGraphicFramePr>
          <p:cNvPr id="22" name="Group 129"/>
          <p:cNvGraphicFramePr>
            <a:graphicFrameLocks noGrp="1"/>
          </p:cNvGraphicFramePr>
          <p:nvPr>
            <p:extLst>
              <p:ext uri="{D42A27DB-BD31-4B8C-83A1-F6EECF244321}">
                <p14:modId xmlns:p14="http://schemas.microsoft.com/office/powerpoint/2010/main" val="372881033"/>
              </p:ext>
            </p:extLst>
          </p:nvPr>
        </p:nvGraphicFramePr>
        <p:xfrm>
          <a:off x="2305555" y="5048169"/>
          <a:ext cx="2400300" cy="1327151"/>
        </p:xfrm>
        <a:graphic>
          <a:graphicData uri="http://schemas.openxmlformats.org/drawingml/2006/table">
            <a:tbl>
              <a:tblPr/>
              <a:tblGrid>
                <a:gridCol w="2400300"/>
              </a:tblGrid>
              <a:tr h="18283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rgbClr val="FFFFFF"/>
                          </a:solidFill>
                          <a:effectLst/>
                          <a:latin typeface="Verdana" pitchFamily="34" charset="0"/>
                          <a:cs typeface="Times New Roman" pitchFamily="18" charset="0"/>
                        </a:rPr>
                        <a:t>Modalité de règlement</a:t>
                      </a:r>
                      <a:endParaRPr kumimoji="0" lang="fr-FR" altLang="fr-FR" sz="6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r>
              <a:tr h="366507">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marL="820738" indent="-285750">
                        <a:spcBef>
                          <a:spcPct val="20000"/>
                        </a:spcBef>
                        <a:tabLst>
                          <a:tab pos="3151188" algn="l"/>
                        </a:tabLst>
                        <a:defRPr>
                          <a:solidFill>
                            <a:schemeClr val="tx1"/>
                          </a:solidFill>
                          <a:latin typeface="Verdana" pitchFamily="34" charset="0"/>
                          <a:cs typeface="Arial" pitchFamily="34" charset="0"/>
                        </a:defRPr>
                      </a:lvl2pPr>
                      <a:lvl3pPr marL="1228725" indent="-228600">
                        <a:spcBef>
                          <a:spcPct val="20000"/>
                        </a:spcBef>
                        <a:tabLst>
                          <a:tab pos="3151188" algn="l"/>
                        </a:tabLst>
                        <a:defRPr sz="1600">
                          <a:solidFill>
                            <a:schemeClr val="tx1"/>
                          </a:solidFill>
                          <a:latin typeface="Verdana" pitchFamily="34" charset="0"/>
                          <a:cs typeface="Arial" pitchFamily="34" charset="0"/>
                        </a:defRPr>
                      </a:lvl3pPr>
                      <a:lvl4pPr marL="1636713" indent="-228600">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rgbClr val="A8131D"/>
                          </a:solidFill>
                          <a:effectLst/>
                          <a:latin typeface="Verdana" pitchFamily="34" charset="0"/>
                          <a:cs typeface="Times New Roman" pitchFamily="18" charset="0"/>
                        </a:rPr>
                        <a:t>XXXXXXXXXXXXXXXXXXXX</a:t>
                      </a:r>
                      <a:endParaRPr kumimoji="0" lang="fr-FR" altLang="fr-FR" sz="6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8283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smtClean="0">
                          <a:ln>
                            <a:noFill/>
                          </a:ln>
                          <a:solidFill>
                            <a:srgbClr val="FFFFFF"/>
                          </a:solidFill>
                          <a:effectLst/>
                          <a:latin typeface="Verdana" pitchFamily="34" charset="0"/>
                          <a:cs typeface="Times New Roman" pitchFamily="18" charset="0"/>
                        </a:rPr>
                        <a:t>Escompte</a:t>
                      </a:r>
                      <a:endParaRPr kumimoji="0" lang="fr-FR" altLang="fr-FR" sz="600" b="1" i="0" u="none" strike="noStrike" cap="none" normalizeH="0" baseline="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198328">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600" b="1" i="0" u="none" strike="noStrike" cap="none" normalizeH="0" baseline="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198328">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smtClean="0">
                          <a:ln>
                            <a:noFill/>
                          </a:ln>
                          <a:solidFill>
                            <a:srgbClr val="FFFFFF"/>
                          </a:solidFill>
                          <a:effectLst/>
                          <a:latin typeface="Verdana" pitchFamily="34" charset="0"/>
                          <a:cs typeface="Times New Roman" pitchFamily="18" charset="0"/>
                        </a:rPr>
                        <a:t>Pénalité de retard – frais de recouvrement</a:t>
                      </a:r>
                    </a:p>
                  </a:txBody>
                  <a:tcPr marT="45695" marB="45695"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98328">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6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 name="Rectangle 94"/>
          <p:cNvSpPr>
            <a:spLocks noChangeArrowheads="1"/>
          </p:cNvSpPr>
          <p:nvPr/>
        </p:nvSpPr>
        <p:spPr bwMode="auto">
          <a:xfrm>
            <a:off x="2997201" y="6404765"/>
            <a:ext cx="34369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800" u="none" dirty="0" err="1"/>
              <a:t>Siren</a:t>
            </a:r>
            <a:r>
              <a:rPr lang="fr-FR" altLang="fr-FR" sz="800" u="none" dirty="0"/>
              <a:t> n° 000 000 000  RCS XXXX– code </a:t>
            </a:r>
            <a:r>
              <a:rPr lang="fr-FR" altLang="fr-FR" sz="800" u="none" dirty="0" err="1"/>
              <a:t>nafa</a:t>
            </a:r>
            <a:r>
              <a:rPr lang="fr-FR" altLang="fr-FR" sz="800" u="none" dirty="0"/>
              <a:t> 0000XX – Type société et </a:t>
            </a:r>
            <a:r>
              <a:rPr lang="fr-FR" altLang="fr-FR" sz="800" u="none" dirty="0" smtClean="0"/>
              <a:t>capital</a:t>
            </a:r>
            <a:endParaRPr lang="fr-FR" altLang="fr-FR" sz="800" u="none" dirty="0"/>
          </a:p>
          <a:p>
            <a:pPr algn="ctr" eaLnBrk="1" hangingPunct="1"/>
            <a:r>
              <a:rPr lang="fr-FR" altLang="fr-FR" sz="800" u="none" dirty="0"/>
              <a:t>Tel : 00 00 00 00 00 –  Portable : 00 00 00 00 00 – mail : </a:t>
            </a:r>
            <a:r>
              <a:rPr lang="fr-FR" altLang="fr-FR" sz="800" u="none" dirty="0" err="1"/>
              <a:t>xxxxxx@xxxx</a:t>
            </a:r>
            <a:endParaRPr lang="fr-FR" altLang="fr-FR" sz="800" u="none" dirty="0"/>
          </a:p>
        </p:txBody>
      </p:sp>
      <p:sp>
        <p:nvSpPr>
          <p:cNvPr id="27" name="Rectangle 18"/>
          <p:cNvSpPr>
            <a:spLocks noChangeArrowheads="1"/>
          </p:cNvSpPr>
          <p:nvPr/>
        </p:nvSpPr>
        <p:spPr bwMode="auto">
          <a:xfrm>
            <a:off x="4446710" y="2508698"/>
            <a:ext cx="17922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3151188" algn="l"/>
              </a:tabLst>
              <a:defRPr sz="2400" b="1">
                <a:solidFill>
                  <a:schemeClr val="tx1"/>
                </a:solidFill>
                <a:latin typeface="Calibri" pitchFamily="34" charset="0"/>
                <a:ea typeface="MS PGothic" pitchFamily="34" charset="-128"/>
              </a:defRPr>
            </a:lvl1pPr>
            <a:lvl2pPr marL="742950" indent="-285750" eaLnBrk="0" hangingPunct="0">
              <a:tabLst>
                <a:tab pos="3151188" algn="l"/>
              </a:tabLst>
              <a:defRPr sz="2400" b="1">
                <a:solidFill>
                  <a:schemeClr val="tx1"/>
                </a:solidFill>
                <a:latin typeface="Calibri" pitchFamily="34" charset="0"/>
                <a:ea typeface="MS PGothic" pitchFamily="34" charset="-128"/>
              </a:defRPr>
            </a:lvl2pPr>
            <a:lvl3pPr marL="1143000" indent="-228600" eaLnBrk="0" hangingPunct="0">
              <a:tabLst>
                <a:tab pos="3151188" algn="l"/>
              </a:tabLst>
              <a:defRPr sz="2400" b="1">
                <a:solidFill>
                  <a:schemeClr val="tx1"/>
                </a:solidFill>
                <a:latin typeface="Calibri" pitchFamily="34" charset="0"/>
                <a:ea typeface="MS PGothic" pitchFamily="34" charset="-128"/>
              </a:defRPr>
            </a:lvl3pPr>
            <a:lvl4pPr marL="1600200" indent="-228600" eaLnBrk="0" hangingPunct="0">
              <a:tabLst>
                <a:tab pos="3151188" algn="l"/>
              </a:tabLst>
              <a:defRPr sz="2400" b="1">
                <a:solidFill>
                  <a:schemeClr val="tx1"/>
                </a:solidFill>
                <a:latin typeface="Calibri" pitchFamily="34" charset="0"/>
                <a:ea typeface="MS PGothic" pitchFamily="34" charset="-128"/>
              </a:defRPr>
            </a:lvl4pPr>
            <a:lvl5pPr marL="2057400" indent="-228600" eaLnBrk="0" hangingPunct="0">
              <a:tabLst>
                <a:tab pos="3151188" algn="l"/>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9pPr>
          </a:lstStyle>
          <a:p>
            <a:r>
              <a:rPr lang="fr-FR" altLang="fr-FR" sz="800" u="none" dirty="0">
                <a:latin typeface="Arial" pitchFamily="34" charset="0"/>
              </a:rPr>
              <a:t>A XXXXXXXX, le XX/XX/XXXX</a:t>
            </a:r>
          </a:p>
        </p:txBody>
      </p:sp>
      <p:graphicFrame>
        <p:nvGraphicFramePr>
          <p:cNvPr id="28" name="Group 19"/>
          <p:cNvGraphicFramePr>
            <a:graphicFrameLocks noGrp="1"/>
          </p:cNvGraphicFramePr>
          <p:nvPr>
            <p:extLst>
              <p:ext uri="{D42A27DB-BD31-4B8C-83A1-F6EECF244321}">
                <p14:modId xmlns:p14="http://schemas.microsoft.com/office/powerpoint/2010/main" val="4105260045"/>
              </p:ext>
            </p:extLst>
          </p:nvPr>
        </p:nvGraphicFramePr>
        <p:xfrm>
          <a:off x="2425229" y="3060471"/>
          <a:ext cx="4381283" cy="1815605"/>
        </p:xfrm>
        <a:graphic>
          <a:graphicData uri="http://schemas.openxmlformats.org/drawingml/2006/table">
            <a:tbl>
              <a:tblPr/>
              <a:tblGrid>
                <a:gridCol w="2018931"/>
                <a:gridCol w="608276"/>
                <a:gridCol w="453792"/>
                <a:gridCol w="470476"/>
                <a:gridCol w="829808"/>
              </a:tblGrid>
              <a:tr h="18537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Description</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Quantité</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P.U.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err="1" smtClean="0">
                          <a:ln>
                            <a:noFill/>
                          </a:ln>
                          <a:solidFill>
                            <a:schemeClr val="tx1"/>
                          </a:solidFill>
                          <a:effectLst/>
                          <a:latin typeface="Verdana" pitchFamily="34" charset="0"/>
                          <a:cs typeface="Arial" pitchFamily="34" charset="0"/>
                        </a:rPr>
                        <a:t>Tx</a:t>
                      </a: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 TVA</a:t>
                      </a:r>
                    </a:p>
                  </a:txBody>
                  <a:tcPr marL="91464" marR="91464" marT="45745" marB="4574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725">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Frais de déplacement</a:t>
                      </a:r>
                      <a:endParaRPr kumimoji="0" lang="fr-FR" altLang="fr-FR" sz="600" b="0"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gridSpan="4">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73615">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TVA</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73615">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TOTAL TTC</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29" name="ZoneTexte 37"/>
          <p:cNvSpPr txBox="1">
            <a:spLocks noChangeArrowheads="1"/>
          </p:cNvSpPr>
          <p:nvPr/>
        </p:nvSpPr>
        <p:spPr bwMode="auto">
          <a:xfrm>
            <a:off x="5150085" y="6094640"/>
            <a:ext cx="1502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800" u="none" dirty="0">
                <a:latin typeface="Arial" pitchFamily="34" charset="0"/>
              </a:rPr>
              <a:t>Assurance professionnelle</a:t>
            </a:r>
          </a:p>
        </p:txBody>
      </p:sp>
    </p:spTree>
    <p:extLst>
      <p:ext uri="{BB962C8B-B14F-4D97-AF65-F5344CB8AC3E}">
        <p14:creationId xmlns:p14="http://schemas.microsoft.com/office/powerpoint/2010/main" val="26674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6" grpId="0"/>
      <p:bldP spid="21" grpId="0"/>
      <p:bldP spid="25" grpId="0"/>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utoShape 91"/>
          <p:cNvSpPr>
            <a:spLocks/>
          </p:cNvSpPr>
          <p:nvPr/>
        </p:nvSpPr>
        <p:spPr bwMode="auto">
          <a:xfrm>
            <a:off x="100911" y="1115219"/>
            <a:ext cx="2058988" cy="282575"/>
          </a:xfrm>
          <a:prstGeom prst="borderCallout1">
            <a:avLst>
              <a:gd name="adj1" fmla="val -26968"/>
              <a:gd name="adj2" fmla="val 5866"/>
              <a:gd name="adj3" fmla="val -26968"/>
              <a:gd name="adj4" fmla="val 104415"/>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ln w="19050">
            <a:solidFill>
              <a:schemeClr val="folHlink"/>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1000" b="1" dirty="0">
                <a:solidFill>
                  <a:schemeClr val="accent4">
                    <a:lumMod val="50000"/>
                  </a:schemeClr>
                </a:solidFill>
                <a:latin typeface="Calibri" pitchFamily="34" charset="0"/>
                <a:ea typeface="MS PGothic" pitchFamily="34" charset="-128"/>
              </a:rPr>
              <a:t>Coordonnées de l’entreprise</a:t>
            </a:r>
          </a:p>
        </p:txBody>
      </p:sp>
      <p:sp>
        <p:nvSpPr>
          <p:cNvPr id="5" name="Rectangle 93"/>
          <p:cNvSpPr>
            <a:spLocks noChangeArrowheads="1"/>
          </p:cNvSpPr>
          <p:nvPr/>
        </p:nvSpPr>
        <p:spPr bwMode="auto">
          <a:xfrm>
            <a:off x="2305555" y="1058054"/>
            <a:ext cx="16922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900" u="none" dirty="0">
                <a:latin typeface="Arial" pitchFamily="34" charset="0"/>
              </a:rPr>
              <a:t>M. XXXXX </a:t>
            </a:r>
            <a:r>
              <a:rPr lang="fr-FR" altLang="fr-FR" sz="900" u="none" dirty="0" err="1">
                <a:latin typeface="Arial" pitchFamily="34" charset="0"/>
              </a:rPr>
              <a:t>XXXXX</a:t>
            </a:r>
            <a:endParaRPr lang="fr-FR" altLang="fr-FR" sz="900" u="none" dirty="0">
              <a:latin typeface="Arial" pitchFamily="34" charset="0"/>
            </a:endParaRPr>
          </a:p>
          <a:p>
            <a:r>
              <a:rPr lang="fr-FR" altLang="fr-FR" sz="900" u="none" dirty="0">
                <a:latin typeface="Arial" pitchFamily="34" charset="0"/>
              </a:rPr>
              <a:t>XXXXXXXX</a:t>
            </a:r>
          </a:p>
          <a:p>
            <a:r>
              <a:rPr lang="fr-FR" altLang="fr-FR" sz="900" u="none" dirty="0">
                <a:latin typeface="Arial" pitchFamily="34" charset="0"/>
              </a:rPr>
              <a:t>69XXX XXXXXXXXXXXXXX</a:t>
            </a:r>
          </a:p>
        </p:txBody>
      </p:sp>
      <p:grpSp>
        <p:nvGrpSpPr>
          <p:cNvPr id="6" name="Group 10"/>
          <p:cNvGrpSpPr>
            <a:grpSpLocks/>
          </p:cNvGrpSpPr>
          <p:nvPr/>
        </p:nvGrpSpPr>
        <p:grpSpPr bwMode="auto">
          <a:xfrm>
            <a:off x="4280694" y="1324858"/>
            <a:ext cx="2371725" cy="998538"/>
            <a:chOff x="3762" y="540"/>
            <a:chExt cx="1242" cy="647"/>
          </a:xfrm>
        </p:grpSpPr>
        <p:sp>
          <p:nvSpPr>
            <p:cNvPr id="7" name="Rectangle 11"/>
            <p:cNvSpPr>
              <a:spLocks noChangeArrowheads="1"/>
            </p:cNvSpPr>
            <p:nvPr/>
          </p:nvSpPr>
          <p:spPr bwMode="auto">
            <a:xfrm>
              <a:off x="3762" y="659"/>
              <a:ext cx="1242" cy="5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8" name="Text Box 12"/>
            <p:cNvSpPr txBox="1">
              <a:spLocks noChangeArrowheads="1"/>
            </p:cNvSpPr>
            <p:nvPr/>
          </p:nvSpPr>
          <p:spPr bwMode="auto">
            <a:xfrm>
              <a:off x="4085" y="540"/>
              <a:ext cx="576" cy="1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900" u="none">
                  <a:solidFill>
                    <a:srgbClr val="FFFFFF"/>
                  </a:solidFill>
                  <a:latin typeface="Verdana" pitchFamily="34" charset="0"/>
                  <a:cs typeface="Times New Roman" pitchFamily="18" charset="0"/>
                </a:rPr>
                <a:t>CLIENT</a:t>
              </a:r>
              <a:endParaRPr lang="fr-FR" altLang="fr-FR" sz="900" u="none"/>
            </a:p>
          </p:txBody>
        </p:sp>
      </p:grpSp>
      <p:grpSp>
        <p:nvGrpSpPr>
          <p:cNvPr id="9" name="Group 117"/>
          <p:cNvGrpSpPr>
            <a:grpSpLocks/>
          </p:cNvGrpSpPr>
          <p:nvPr/>
        </p:nvGrpSpPr>
        <p:grpSpPr bwMode="auto">
          <a:xfrm>
            <a:off x="100911" y="1312054"/>
            <a:ext cx="6705600" cy="1147762"/>
            <a:chOff x="140" y="313"/>
            <a:chExt cx="4224" cy="723"/>
          </a:xfrm>
        </p:grpSpPr>
        <p:sp>
          <p:nvSpPr>
            <p:cNvPr id="10" name="AutoShape 106"/>
            <p:cNvSpPr>
              <a:spLocks/>
            </p:cNvSpPr>
            <p:nvPr/>
          </p:nvSpPr>
          <p:spPr bwMode="auto">
            <a:xfrm>
              <a:off x="140" y="468"/>
              <a:ext cx="1297" cy="244"/>
            </a:xfrm>
            <a:prstGeom prst="borderCallout1">
              <a:avLst>
                <a:gd name="adj1" fmla="val 119671"/>
                <a:gd name="adj2" fmla="val 6046"/>
                <a:gd name="adj3" fmla="val 122265"/>
                <a:gd name="adj4" fmla="val 196355"/>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19050">
              <a:headEnd type="stealth" w="med" len="med"/>
              <a:tailEnd/>
            </a:ln>
            <a:extLst/>
          </p:spPr>
          <p:style>
            <a:lnRef idx="2">
              <a:schemeClr val="accent2"/>
            </a:lnRef>
            <a:fillRef idx="1">
              <a:schemeClr val="lt1"/>
            </a:fillRef>
            <a:effectRef idx="0">
              <a:schemeClr val="accent2"/>
            </a:effectRef>
            <a:fontRef idx="minor">
              <a:schemeClr val="dk1"/>
            </a:fontRef>
          </p:style>
          <p:txBody>
            <a:bodyPr/>
            <a:lstStyle/>
            <a:p>
              <a:pPr algn="ctr"/>
              <a:r>
                <a:rPr lang="fr-FR" altLang="fr-FR" sz="1000" b="1">
                  <a:solidFill>
                    <a:srgbClr val="C00000"/>
                  </a:solidFill>
                  <a:latin typeface="Calibri" pitchFamily="34" charset="0"/>
                  <a:ea typeface="MS PGothic" pitchFamily="34" charset="-128"/>
                  <a:cs typeface="+mn-cs"/>
                </a:rPr>
                <a:t>Coordonnées </a:t>
              </a:r>
              <a:r>
                <a:rPr lang="fr-FR" altLang="fr-FR" sz="1000" b="1" smtClean="0">
                  <a:solidFill>
                    <a:srgbClr val="C00000"/>
                  </a:solidFill>
                  <a:latin typeface="Calibri" pitchFamily="34" charset="0"/>
                  <a:ea typeface="MS PGothic" pitchFamily="34" charset="-128"/>
                  <a:cs typeface="+mn-cs"/>
                </a:rPr>
                <a:t>complètes </a:t>
              </a:r>
              <a:r>
                <a:rPr lang="fr-FR" altLang="fr-FR" sz="1000" b="1" dirty="0">
                  <a:solidFill>
                    <a:srgbClr val="C00000"/>
                  </a:solidFill>
                  <a:latin typeface="Calibri" pitchFamily="34" charset="0"/>
                  <a:ea typeface="MS PGothic" pitchFamily="34" charset="-128"/>
                  <a:cs typeface="+mn-cs"/>
                </a:rPr>
                <a:t>du client</a:t>
              </a:r>
            </a:p>
          </p:txBody>
        </p:sp>
        <p:sp>
          <p:nvSpPr>
            <p:cNvPr id="11" name="AutoShape 107"/>
            <p:cNvSpPr>
              <a:spLocks noChangeArrowheads="1"/>
            </p:cNvSpPr>
            <p:nvPr/>
          </p:nvSpPr>
          <p:spPr bwMode="auto">
            <a:xfrm>
              <a:off x="2731" y="313"/>
              <a:ext cx="1633" cy="723"/>
            </a:xfrm>
            <a:prstGeom prst="roundRect">
              <a:avLst>
                <a:gd name="adj" fmla="val 16667"/>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grpSp>
      <p:grpSp>
        <p:nvGrpSpPr>
          <p:cNvPr id="13" name="Group 115"/>
          <p:cNvGrpSpPr>
            <a:grpSpLocks/>
          </p:cNvGrpSpPr>
          <p:nvPr/>
        </p:nvGrpSpPr>
        <p:grpSpPr bwMode="auto">
          <a:xfrm>
            <a:off x="101523" y="2183696"/>
            <a:ext cx="5895975" cy="546100"/>
            <a:chOff x="108" y="912"/>
            <a:chExt cx="3714" cy="344"/>
          </a:xfrm>
        </p:grpSpPr>
        <p:sp>
          <p:nvSpPr>
            <p:cNvPr id="15" name="AutoShape 114"/>
            <p:cNvSpPr>
              <a:spLocks noChangeArrowheads="1"/>
            </p:cNvSpPr>
            <p:nvPr/>
          </p:nvSpPr>
          <p:spPr bwMode="auto">
            <a:xfrm>
              <a:off x="2793" y="1125"/>
              <a:ext cx="1029" cy="131"/>
            </a:xfrm>
            <a:prstGeom prst="roundRect">
              <a:avLst>
                <a:gd name="adj" fmla="val 16667"/>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lin ang="0" scaled="1"/>
              <a:tileRect/>
            </a:gradFill>
            <a:ln w="25400">
              <a:solidFill>
                <a:srgbClr val="CC9900"/>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altLang="fr-FR" sz="1000" b="1">
                <a:latin typeface="Calibri" pitchFamily="34" charset="0"/>
                <a:ea typeface="MS PGothic" pitchFamily="34" charset="-128"/>
              </a:endParaRPr>
            </a:p>
          </p:txBody>
        </p:sp>
        <p:sp>
          <p:nvSpPr>
            <p:cNvPr id="14" name="AutoShape 113"/>
            <p:cNvSpPr>
              <a:spLocks/>
            </p:cNvSpPr>
            <p:nvPr/>
          </p:nvSpPr>
          <p:spPr bwMode="auto">
            <a:xfrm>
              <a:off x="108" y="912"/>
              <a:ext cx="1297" cy="176"/>
            </a:xfrm>
            <a:prstGeom prst="borderCallout1">
              <a:avLst>
                <a:gd name="adj1" fmla="val 127273"/>
                <a:gd name="adj2" fmla="val 6023"/>
                <a:gd name="adj3" fmla="val 121039"/>
                <a:gd name="adj4" fmla="val 205713"/>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lin ang="0" scaled="1"/>
              <a:tileRect/>
            </a:gradFill>
            <a:ln w="25400">
              <a:solidFill>
                <a:srgbClr val="CC9900"/>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1000" b="1">
                  <a:latin typeface="Calibri" pitchFamily="34" charset="0"/>
                  <a:ea typeface="MS PGothic" pitchFamily="34" charset="-128"/>
                </a:rPr>
                <a:t>Date de la facture</a:t>
              </a:r>
            </a:p>
          </p:txBody>
        </p:sp>
      </p:grpSp>
      <p:grpSp>
        <p:nvGrpSpPr>
          <p:cNvPr id="16" name="Group 108"/>
          <p:cNvGrpSpPr>
            <a:grpSpLocks/>
          </p:cNvGrpSpPr>
          <p:nvPr/>
        </p:nvGrpSpPr>
        <p:grpSpPr bwMode="auto">
          <a:xfrm>
            <a:off x="2251075" y="2024857"/>
            <a:ext cx="6727824" cy="812800"/>
            <a:chOff x="1443" y="702"/>
            <a:chExt cx="4238" cy="512"/>
          </a:xfrm>
        </p:grpSpPr>
        <p:sp>
          <p:nvSpPr>
            <p:cNvPr id="17" name="AutoShape 14"/>
            <p:cNvSpPr>
              <a:spLocks noChangeArrowheads="1"/>
            </p:cNvSpPr>
            <p:nvPr/>
          </p:nvSpPr>
          <p:spPr bwMode="auto">
            <a:xfrm>
              <a:off x="1443" y="1081"/>
              <a:ext cx="1031" cy="133"/>
            </a:xfrm>
            <a:prstGeom prst="roundRect">
              <a:avLst>
                <a:gd name="adj" fmla="val 16667"/>
              </a:avLst>
            </a:prstGeom>
            <a:noFill/>
            <a:ln w="1905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18" name="AutoShape 15"/>
            <p:cNvSpPr>
              <a:spLocks/>
            </p:cNvSpPr>
            <p:nvPr/>
          </p:nvSpPr>
          <p:spPr bwMode="auto">
            <a:xfrm>
              <a:off x="4446" y="702"/>
              <a:ext cx="1235" cy="468"/>
            </a:xfrm>
            <a:prstGeom prst="borderCallout1">
              <a:avLst>
                <a:gd name="adj1" fmla="val 110255"/>
                <a:gd name="adj2" fmla="val 94301"/>
                <a:gd name="adj3" fmla="val 111427"/>
                <a:gd name="adj4" fmla="val -157306"/>
              </a:avLst>
            </a:prstGeom>
            <a:gradFill>
              <a:gsLst>
                <a:gs pos="87000">
                  <a:schemeClr val="accent6">
                    <a:lumMod val="20000"/>
                    <a:lumOff val="80000"/>
                  </a:schemeClr>
                </a:gs>
                <a:gs pos="100000">
                  <a:srgbClr val="E8EEFC"/>
                </a:gs>
                <a:gs pos="100000">
                  <a:srgbClr val="3F80CD">
                    <a:tint val="23500"/>
                    <a:satMod val="160000"/>
                  </a:srgbClr>
                </a:gs>
              </a:gsLst>
              <a:lin ang="8100000" scaled="1"/>
            </a:gradFill>
            <a:ln>
              <a:headEnd type="stealth" w="med" len="med"/>
              <a:tailEnd/>
            </a:ln>
            <a:extLst/>
          </p:spPr>
          <p:style>
            <a:lnRef idx="2">
              <a:schemeClr val="accent6"/>
            </a:lnRef>
            <a:fillRef idx="1">
              <a:schemeClr val="lt1"/>
            </a:fillRef>
            <a:effectRef idx="0">
              <a:schemeClr val="accent6"/>
            </a:effectRef>
            <a:fontRef idx="minor">
              <a:schemeClr val="dk1"/>
            </a:fontRef>
          </p:style>
          <p:txBody>
            <a:bodyPr/>
            <a:lstStyle/>
            <a:p>
              <a:r>
                <a:rPr lang="fr-FR" altLang="fr-FR" sz="1000" b="1" dirty="0">
                  <a:solidFill>
                    <a:schemeClr val="dk1"/>
                  </a:solidFill>
                  <a:latin typeface="Calibri" pitchFamily="34" charset="0"/>
                  <a:ea typeface="MS PGothic" pitchFamily="34" charset="-128"/>
                  <a:cs typeface="+mn-cs"/>
                </a:rPr>
                <a:t>Mention du terme « FACTURE » obligatoire ainsi que d’un numéro chronologique unique d’identification.</a:t>
              </a:r>
            </a:p>
          </p:txBody>
        </p:sp>
      </p:grpSp>
      <p:sp>
        <p:nvSpPr>
          <p:cNvPr id="19" name="Rectangle 16"/>
          <p:cNvSpPr>
            <a:spLocks noChangeArrowheads="1"/>
          </p:cNvSpPr>
          <p:nvPr/>
        </p:nvSpPr>
        <p:spPr bwMode="auto">
          <a:xfrm>
            <a:off x="2194719" y="2593183"/>
            <a:ext cx="1792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3151188" algn="l"/>
              </a:tabLst>
              <a:defRPr sz="2400" b="1">
                <a:solidFill>
                  <a:schemeClr val="tx1"/>
                </a:solidFill>
                <a:latin typeface="Calibri" pitchFamily="34" charset="0"/>
                <a:ea typeface="MS PGothic" pitchFamily="34" charset="-128"/>
              </a:defRPr>
            </a:lvl1pPr>
            <a:lvl2pPr marL="742950" indent="-285750" eaLnBrk="0" hangingPunct="0">
              <a:tabLst>
                <a:tab pos="3151188" algn="l"/>
              </a:tabLst>
              <a:defRPr sz="2400" b="1">
                <a:solidFill>
                  <a:schemeClr val="tx1"/>
                </a:solidFill>
                <a:latin typeface="Calibri" pitchFamily="34" charset="0"/>
                <a:ea typeface="MS PGothic" pitchFamily="34" charset="-128"/>
              </a:defRPr>
            </a:lvl2pPr>
            <a:lvl3pPr marL="1143000" indent="-228600" eaLnBrk="0" hangingPunct="0">
              <a:tabLst>
                <a:tab pos="3151188" algn="l"/>
              </a:tabLst>
              <a:defRPr sz="2400" b="1">
                <a:solidFill>
                  <a:schemeClr val="tx1"/>
                </a:solidFill>
                <a:latin typeface="Calibri" pitchFamily="34" charset="0"/>
                <a:ea typeface="MS PGothic" pitchFamily="34" charset="-128"/>
              </a:defRPr>
            </a:lvl3pPr>
            <a:lvl4pPr marL="1600200" indent="-228600" eaLnBrk="0" hangingPunct="0">
              <a:tabLst>
                <a:tab pos="3151188" algn="l"/>
              </a:tabLst>
              <a:defRPr sz="2400" b="1">
                <a:solidFill>
                  <a:schemeClr val="tx1"/>
                </a:solidFill>
                <a:latin typeface="Calibri" pitchFamily="34" charset="0"/>
                <a:ea typeface="MS PGothic" pitchFamily="34" charset="-128"/>
              </a:defRPr>
            </a:lvl4pPr>
            <a:lvl5pPr marL="2057400" indent="-228600" eaLnBrk="0" hangingPunct="0">
              <a:tabLst>
                <a:tab pos="3151188" algn="l"/>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9pPr>
          </a:lstStyle>
          <a:p>
            <a:r>
              <a:rPr lang="fr-FR" altLang="fr-FR" sz="1000" u="none" dirty="0">
                <a:latin typeface="Verdana" pitchFamily="34" charset="0"/>
                <a:cs typeface="Times New Roman" pitchFamily="18" charset="0"/>
              </a:rPr>
              <a:t>FACTURE n° XXXXXX</a:t>
            </a:r>
            <a:endParaRPr lang="fr-FR" altLang="fr-FR" sz="700" u="none" dirty="0">
              <a:latin typeface="Arial" pitchFamily="34" charset="0"/>
            </a:endParaRPr>
          </a:p>
        </p:txBody>
      </p:sp>
      <p:sp>
        <p:nvSpPr>
          <p:cNvPr id="22" name="AutoShape 8"/>
          <p:cNvSpPr>
            <a:spLocks noChangeArrowheads="1"/>
          </p:cNvSpPr>
          <p:nvPr/>
        </p:nvSpPr>
        <p:spPr bwMode="auto">
          <a:xfrm>
            <a:off x="2290763" y="2980182"/>
            <a:ext cx="4679156" cy="1979088"/>
          </a:xfrm>
          <a:prstGeom prst="roundRect">
            <a:avLst>
              <a:gd name="adj" fmla="val 16667"/>
            </a:avLst>
          </a:prstGeom>
          <a:noFill/>
          <a:ln w="19050">
            <a:solidFill>
              <a:srgbClr val="D6009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graphicFrame>
        <p:nvGraphicFramePr>
          <p:cNvPr id="26" name="Group 129"/>
          <p:cNvGraphicFramePr>
            <a:graphicFrameLocks noGrp="1"/>
          </p:cNvGraphicFramePr>
          <p:nvPr>
            <p:extLst>
              <p:ext uri="{D42A27DB-BD31-4B8C-83A1-F6EECF244321}">
                <p14:modId xmlns:p14="http://schemas.microsoft.com/office/powerpoint/2010/main" val="372881033"/>
              </p:ext>
            </p:extLst>
          </p:nvPr>
        </p:nvGraphicFramePr>
        <p:xfrm>
          <a:off x="2305555" y="5048169"/>
          <a:ext cx="2400300" cy="1327151"/>
        </p:xfrm>
        <a:graphic>
          <a:graphicData uri="http://schemas.openxmlformats.org/drawingml/2006/table">
            <a:tbl>
              <a:tblPr/>
              <a:tblGrid>
                <a:gridCol w="2400300"/>
              </a:tblGrid>
              <a:tr h="18283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rgbClr val="FFFFFF"/>
                          </a:solidFill>
                          <a:effectLst/>
                          <a:latin typeface="Verdana" pitchFamily="34" charset="0"/>
                          <a:cs typeface="Times New Roman" pitchFamily="18" charset="0"/>
                        </a:rPr>
                        <a:t>Modalité de règlement</a:t>
                      </a:r>
                      <a:endParaRPr kumimoji="0" lang="fr-FR" altLang="fr-FR" sz="6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r>
              <a:tr h="366507">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marL="820738" indent="-285750">
                        <a:spcBef>
                          <a:spcPct val="20000"/>
                        </a:spcBef>
                        <a:tabLst>
                          <a:tab pos="3151188" algn="l"/>
                        </a:tabLst>
                        <a:defRPr>
                          <a:solidFill>
                            <a:schemeClr val="tx1"/>
                          </a:solidFill>
                          <a:latin typeface="Verdana" pitchFamily="34" charset="0"/>
                          <a:cs typeface="Arial" pitchFamily="34" charset="0"/>
                        </a:defRPr>
                      </a:lvl2pPr>
                      <a:lvl3pPr marL="1228725" indent="-228600">
                        <a:spcBef>
                          <a:spcPct val="20000"/>
                        </a:spcBef>
                        <a:tabLst>
                          <a:tab pos="3151188" algn="l"/>
                        </a:tabLst>
                        <a:defRPr sz="1600">
                          <a:solidFill>
                            <a:schemeClr val="tx1"/>
                          </a:solidFill>
                          <a:latin typeface="Verdana" pitchFamily="34" charset="0"/>
                          <a:cs typeface="Arial" pitchFamily="34" charset="0"/>
                        </a:defRPr>
                      </a:lvl3pPr>
                      <a:lvl4pPr marL="1636713" indent="-228600">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rgbClr val="A8131D"/>
                          </a:solidFill>
                          <a:effectLst/>
                          <a:latin typeface="Verdana" pitchFamily="34" charset="0"/>
                          <a:cs typeface="Times New Roman" pitchFamily="18" charset="0"/>
                        </a:rPr>
                        <a:t>XXXXXXXXXXXXXXXXXXXX</a:t>
                      </a:r>
                      <a:endParaRPr kumimoji="0" lang="fr-FR" altLang="fr-FR" sz="600" b="1" i="0" u="none" strike="noStrike" cap="none" normalizeH="0" baseline="0" dirty="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8283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smtClean="0">
                          <a:ln>
                            <a:noFill/>
                          </a:ln>
                          <a:solidFill>
                            <a:srgbClr val="FFFFFF"/>
                          </a:solidFill>
                          <a:effectLst/>
                          <a:latin typeface="Verdana" pitchFamily="34" charset="0"/>
                          <a:cs typeface="Times New Roman" pitchFamily="18" charset="0"/>
                        </a:rPr>
                        <a:t>Escompte</a:t>
                      </a:r>
                      <a:endParaRPr kumimoji="0" lang="fr-FR" altLang="fr-FR" sz="600" b="1" i="0" u="none" strike="noStrike" cap="none" normalizeH="0" baseline="0" smtClean="0">
                        <a:ln>
                          <a:noFill/>
                        </a:ln>
                        <a:solidFill>
                          <a:srgbClr val="A8131D"/>
                        </a:solidFill>
                        <a:effectLst/>
                        <a:latin typeface="Verdana" pitchFamily="34" charset="0"/>
                        <a:cs typeface="Arial" pitchFamily="34" charset="0"/>
                      </a:endParaRPr>
                    </a:p>
                  </a:txBody>
                  <a:tcPr marT="45695" marB="4569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198328">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600" b="1" i="0" u="none" strike="noStrike" cap="none" normalizeH="0" baseline="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198328">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smtClean="0">
                          <a:ln>
                            <a:noFill/>
                          </a:ln>
                          <a:solidFill>
                            <a:srgbClr val="FFFFFF"/>
                          </a:solidFill>
                          <a:effectLst/>
                          <a:latin typeface="Verdana" pitchFamily="34" charset="0"/>
                          <a:cs typeface="Times New Roman" pitchFamily="18" charset="0"/>
                        </a:rPr>
                        <a:t>Pénalité de retard – frais de recouvrement</a:t>
                      </a:r>
                    </a:p>
                  </a:txBody>
                  <a:tcPr marT="45695" marB="45695"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98328">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600" b="1" i="0" u="none" strike="noStrike" cap="none" normalizeH="0" baseline="0" dirty="0" smtClean="0">
                          <a:ln>
                            <a:noFill/>
                          </a:ln>
                          <a:solidFill>
                            <a:srgbClr val="A8131D"/>
                          </a:solidFill>
                          <a:effectLst/>
                          <a:latin typeface="Verdana" pitchFamily="34" charset="0"/>
                          <a:cs typeface="Arial" pitchFamily="34" charset="0"/>
                        </a:rPr>
                        <a:t>XXXXXXX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 name="AutoShape 88"/>
          <p:cNvSpPr>
            <a:spLocks noChangeArrowheads="1"/>
          </p:cNvSpPr>
          <p:nvPr/>
        </p:nvSpPr>
        <p:spPr bwMode="auto">
          <a:xfrm>
            <a:off x="2278653" y="5025227"/>
            <a:ext cx="2483847" cy="1350093"/>
          </a:xfrm>
          <a:prstGeom prst="roundRect">
            <a:avLst>
              <a:gd name="adj" fmla="val 16667"/>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28" name="AutoShape 89"/>
          <p:cNvSpPr>
            <a:spLocks/>
          </p:cNvSpPr>
          <p:nvPr/>
        </p:nvSpPr>
        <p:spPr bwMode="auto">
          <a:xfrm>
            <a:off x="100118" y="4325937"/>
            <a:ext cx="2060469" cy="1876425"/>
          </a:xfrm>
          <a:prstGeom prst="borderCallout1">
            <a:avLst>
              <a:gd name="adj1" fmla="val 104060"/>
              <a:gd name="adj2" fmla="val 5324"/>
              <a:gd name="adj3" fmla="val 104524"/>
              <a:gd name="adj4" fmla="val 105249"/>
            </a:avLst>
          </a:prstGeom>
          <a:gradFill flip="none" rotWithShape="1">
            <a:gsLst>
              <a:gs pos="0">
                <a:srgbClr val="3F80CD">
                  <a:tint val="66000"/>
                  <a:satMod val="160000"/>
                </a:srgbClr>
              </a:gs>
              <a:gs pos="78000">
                <a:srgbClr val="E8EEFC"/>
              </a:gs>
              <a:gs pos="100000">
                <a:srgbClr val="3F80CD">
                  <a:tint val="23500"/>
                  <a:satMod val="160000"/>
                </a:srgbClr>
              </a:gs>
            </a:gsLst>
            <a:lin ang="8100000" scaled="1"/>
            <a:tileRect/>
          </a:gradFill>
          <a:ln>
            <a:headEnd type="stealth" w="med" len="med"/>
            <a:tailEnd/>
          </a:ln>
          <a:extLst/>
        </p:spPr>
        <p:style>
          <a:lnRef idx="2">
            <a:schemeClr val="accent1"/>
          </a:lnRef>
          <a:fillRef idx="1">
            <a:schemeClr val="lt1"/>
          </a:fillRef>
          <a:effectRef idx="0">
            <a:schemeClr val="accent1"/>
          </a:effectRef>
          <a:fontRef idx="minor">
            <a:schemeClr val="dk1"/>
          </a:fontRef>
        </p:style>
        <p:txBody>
          <a:bodyPr/>
          <a:lstStyle/>
          <a:p>
            <a:r>
              <a:rPr lang="fr-FR" altLang="fr-FR" sz="900" b="1" dirty="0">
                <a:solidFill>
                  <a:schemeClr val="dk1"/>
                </a:solidFill>
                <a:latin typeface="Calibri" pitchFamily="34" charset="0"/>
                <a:ea typeface="MS PGothic" pitchFamily="34" charset="-128"/>
                <a:cs typeface="+mn-cs"/>
              </a:rPr>
              <a:t>La date de règlement : les factures doivent obligatoirement mentionner la date précise à laquelle le paiement doit intervenir . </a:t>
            </a:r>
          </a:p>
          <a:p>
            <a:r>
              <a:rPr lang="fr-FR" altLang="fr-FR" sz="900" b="1" dirty="0" smtClean="0">
                <a:solidFill>
                  <a:schemeClr val="dk1"/>
                </a:solidFill>
                <a:latin typeface="Calibri" pitchFamily="34" charset="0"/>
                <a:ea typeface="MS PGothic" pitchFamily="34" charset="-128"/>
                <a:cs typeface="+mn-cs"/>
              </a:rPr>
              <a:t>Préciser si </a:t>
            </a:r>
            <a:r>
              <a:rPr lang="fr-FR" altLang="fr-FR" sz="900" b="1" dirty="0">
                <a:solidFill>
                  <a:schemeClr val="dk1"/>
                </a:solidFill>
                <a:latin typeface="Calibri" pitchFamily="34" charset="0"/>
                <a:ea typeface="MS PGothic" pitchFamily="34" charset="-128"/>
                <a:cs typeface="+mn-cs"/>
              </a:rPr>
              <a:t>un escompte est possible en cas de règlement anticipé sinon </a:t>
            </a:r>
            <a:r>
              <a:rPr lang="fr-FR" altLang="fr-FR" sz="900" b="1" dirty="0" smtClean="0">
                <a:solidFill>
                  <a:schemeClr val="dk1"/>
                </a:solidFill>
                <a:latin typeface="Calibri" pitchFamily="34" charset="0"/>
                <a:ea typeface="MS PGothic" pitchFamily="34" charset="-128"/>
                <a:cs typeface="+mn-cs"/>
              </a:rPr>
              <a:t>indiquer </a:t>
            </a:r>
            <a:r>
              <a:rPr lang="fr-FR" altLang="fr-FR" sz="900" b="1" dirty="0">
                <a:solidFill>
                  <a:schemeClr val="dk1"/>
                </a:solidFill>
                <a:latin typeface="Calibri" pitchFamily="34" charset="0"/>
                <a:ea typeface="MS PGothic" pitchFamily="34" charset="-128"/>
                <a:cs typeface="+mn-cs"/>
              </a:rPr>
              <a:t>« Aucun escompte pour paiement anticipé »</a:t>
            </a:r>
          </a:p>
          <a:p>
            <a:r>
              <a:rPr lang="fr-FR" altLang="fr-FR" sz="900" b="1" dirty="0" smtClean="0">
                <a:solidFill>
                  <a:schemeClr val="dk1"/>
                </a:solidFill>
                <a:latin typeface="Calibri" pitchFamily="34" charset="0"/>
                <a:ea typeface="MS PGothic" pitchFamily="34" charset="-128"/>
                <a:cs typeface="+mn-cs"/>
              </a:rPr>
              <a:t>Préciser </a:t>
            </a:r>
            <a:r>
              <a:rPr lang="fr-FR" altLang="fr-FR" sz="900" b="1" dirty="0">
                <a:solidFill>
                  <a:schemeClr val="dk1"/>
                </a:solidFill>
                <a:latin typeface="Calibri" pitchFamily="34" charset="0"/>
                <a:ea typeface="MS PGothic" pitchFamily="34" charset="-128"/>
                <a:cs typeface="+mn-cs"/>
              </a:rPr>
              <a:t>le cas échant les pénalités de retard et les frais de recouvrement forfaitaire de 40 € (entre professionnel uniquement)</a:t>
            </a:r>
          </a:p>
          <a:p>
            <a:endParaRPr lang="fr-FR" altLang="fr-FR" sz="900" b="1" dirty="0">
              <a:solidFill>
                <a:schemeClr val="dk1"/>
              </a:solidFill>
              <a:latin typeface="Calibri" pitchFamily="34" charset="0"/>
              <a:ea typeface="MS PGothic" pitchFamily="34" charset="-128"/>
              <a:cs typeface="+mn-cs"/>
            </a:endParaRPr>
          </a:p>
        </p:txBody>
      </p:sp>
      <p:sp>
        <p:nvSpPr>
          <p:cNvPr id="30" name="AutoShape 95"/>
          <p:cNvSpPr>
            <a:spLocks noChangeArrowheads="1"/>
          </p:cNvSpPr>
          <p:nvPr/>
        </p:nvSpPr>
        <p:spPr bwMode="auto">
          <a:xfrm>
            <a:off x="4936331" y="6047466"/>
            <a:ext cx="2033588" cy="276225"/>
          </a:xfrm>
          <a:prstGeom prst="roundRect">
            <a:avLst>
              <a:gd name="adj" fmla="val 16667"/>
            </a:avLst>
          </a:prstGeom>
          <a:noFill/>
          <a:ln w="19050">
            <a:solidFill>
              <a:srgbClr val="CC99FF"/>
            </a:solidFill>
            <a:round/>
            <a:headEnd/>
            <a:tailEnd/>
          </a:ln>
          <a:effectLst/>
          <a:extLst>
            <a:ext uri="{909E8E84-426E-40DD-AFC4-6F175D3DCCD1}">
              <a14:hiddenFill xmlns:a14="http://schemas.microsoft.com/office/drawing/2010/main">
                <a:solidFill>
                  <a:srgbClr val="66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31" name="AutoShape 96"/>
          <p:cNvSpPr>
            <a:spLocks/>
          </p:cNvSpPr>
          <p:nvPr/>
        </p:nvSpPr>
        <p:spPr bwMode="auto">
          <a:xfrm>
            <a:off x="7088007" y="5595937"/>
            <a:ext cx="1960563" cy="663575"/>
          </a:xfrm>
          <a:prstGeom prst="borderCallout1">
            <a:avLst>
              <a:gd name="adj1" fmla="val 111481"/>
              <a:gd name="adj2" fmla="val 94981"/>
              <a:gd name="adj3" fmla="val 108656"/>
              <a:gd name="adj4" fmla="val -4456"/>
            </a:avLst>
          </a:prstGeom>
          <a:gradFill flip="none" rotWithShape="1">
            <a:gsLst>
              <a:gs pos="0">
                <a:srgbClr val="6600CC">
                  <a:tint val="66000"/>
                  <a:satMod val="160000"/>
                </a:srgbClr>
              </a:gs>
              <a:gs pos="50000">
                <a:srgbClr val="6600CC">
                  <a:tint val="44500"/>
                  <a:satMod val="160000"/>
                </a:srgbClr>
              </a:gs>
              <a:gs pos="100000">
                <a:srgbClr val="6600CC">
                  <a:tint val="23500"/>
                  <a:satMod val="160000"/>
                </a:srgbClr>
              </a:gs>
            </a:gsLst>
            <a:lin ang="16200000" scaled="1"/>
            <a:tileRect/>
          </a:gradFill>
          <a:ln w="19050">
            <a:solidFill>
              <a:srgbClr val="6600CC"/>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b="1" dirty="0">
                <a:solidFill>
                  <a:schemeClr val="accent4">
                    <a:lumMod val="50000"/>
                  </a:schemeClr>
                </a:solidFill>
                <a:latin typeface="Calibri" pitchFamily="34" charset="0"/>
                <a:ea typeface="MS PGothic" pitchFamily="34" charset="-128"/>
              </a:rPr>
              <a:t>Si obligatoire : </a:t>
            </a:r>
            <a:r>
              <a:rPr lang="fr-FR" altLang="fr-FR" sz="1000" b="1" dirty="0" smtClean="0">
                <a:solidFill>
                  <a:schemeClr val="accent4">
                    <a:lumMod val="50000"/>
                  </a:schemeClr>
                </a:solidFill>
                <a:latin typeface="Calibri" pitchFamily="34" charset="0"/>
                <a:ea typeface="MS PGothic" pitchFamily="34" charset="-128"/>
              </a:rPr>
              <a:t>indiquer </a:t>
            </a:r>
            <a:r>
              <a:rPr lang="fr-FR" altLang="fr-FR" sz="1000" b="1" dirty="0">
                <a:solidFill>
                  <a:schemeClr val="accent4">
                    <a:lumMod val="50000"/>
                  </a:schemeClr>
                </a:solidFill>
                <a:latin typeface="Calibri" pitchFamily="34" charset="0"/>
                <a:ea typeface="MS PGothic" pitchFamily="34" charset="-128"/>
              </a:rPr>
              <a:t>les coordonnées de l’assureur ou du garant ainsi que la couverture géographique</a:t>
            </a:r>
          </a:p>
        </p:txBody>
      </p:sp>
      <p:sp>
        <p:nvSpPr>
          <p:cNvPr id="32" name="ZoneTexte 37"/>
          <p:cNvSpPr txBox="1">
            <a:spLocks noChangeArrowheads="1"/>
          </p:cNvSpPr>
          <p:nvPr/>
        </p:nvSpPr>
        <p:spPr bwMode="auto">
          <a:xfrm>
            <a:off x="5150085" y="6094640"/>
            <a:ext cx="15023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fr-FR" altLang="fr-FR" sz="800" u="none" dirty="0">
                <a:latin typeface="Arial" pitchFamily="34" charset="0"/>
              </a:rPr>
              <a:t>Assurance professionnelle</a:t>
            </a:r>
          </a:p>
        </p:txBody>
      </p:sp>
      <p:sp>
        <p:nvSpPr>
          <p:cNvPr id="33" name="Rectangle 94"/>
          <p:cNvSpPr>
            <a:spLocks noChangeArrowheads="1"/>
          </p:cNvSpPr>
          <p:nvPr/>
        </p:nvSpPr>
        <p:spPr bwMode="auto">
          <a:xfrm>
            <a:off x="2997201" y="6404765"/>
            <a:ext cx="34369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fr-FR" altLang="fr-FR" sz="800" u="none" dirty="0" err="1"/>
              <a:t>Siren</a:t>
            </a:r>
            <a:r>
              <a:rPr lang="fr-FR" altLang="fr-FR" sz="800" u="none" dirty="0"/>
              <a:t> n° 000 000 000  RCS XXXX– code </a:t>
            </a:r>
            <a:r>
              <a:rPr lang="fr-FR" altLang="fr-FR" sz="800" u="none" dirty="0" err="1"/>
              <a:t>nafa</a:t>
            </a:r>
            <a:r>
              <a:rPr lang="fr-FR" altLang="fr-FR" sz="800" u="none" dirty="0"/>
              <a:t> 0000XX – Type société et </a:t>
            </a:r>
            <a:r>
              <a:rPr lang="fr-FR" altLang="fr-FR" sz="800" u="none" dirty="0" err="1"/>
              <a:t>captial</a:t>
            </a:r>
            <a:endParaRPr lang="fr-FR" altLang="fr-FR" sz="800" u="none" dirty="0"/>
          </a:p>
          <a:p>
            <a:pPr algn="ctr" eaLnBrk="1" hangingPunct="1"/>
            <a:r>
              <a:rPr lang="fr-FR" altLang="fr-FR" sz="800" u="none" dirty="0"/>
              <a:t>Tel : 00 00 00 00 00 –  Portable : 00 00 00 00 00 – mail : </a:t>
            </a:r>
            <a:r>
              <a:rPr lang="fr-FR" altLang="fr-FR" sz="800" u="none" dirty="0" err="1"/>
              <a:t>xxxxxx@xxxx</a:t>
            </a:r>
            <a:endParaRPr lang="fr-FR" altLang="fr-FR" sz="800" u="none" dirty="0"/>
          </a:p>
        </p:txBody>
      </p:sp>
      <p:grpSp>
        <p:nvGrpSpPr>
          <p:cNvPr id="34" name="Group 95"/>
          <p:cNvGrpSpPr>
            <a:grpSpLocks/>
          </p:cNvGrpSpPr>
          <p:nvPr/>
        </p:nvGrpSpPr>
        <p:grpSpPr bwMode="auto">
          <a:xfrm>
            <a:off x="100012" y="6404764"/>
            <a:ext cx="6334126" cy="339725"/>
            <a:chOff x="63" y="3986"/>
            <a:chExt cx="3990" cy="214"/>
          </a:xfrm>
        </p:grpSpPr>
        <p:sp>
          <p:nvSpPr>
            <p:cNvPr id="35" name="AutoShape 96"/>
            <p:cNvSpPr>
              <a:spLocks/>
            </p:cNvSpPr>
            <p:nvPr/>
          </p:nvSpPr>
          <p:spPr bwMode="auto">
            <a:xfrm>
              <a:off x="63" y="3986"/>
              <a:ext cx="1298" cy="178"/>
            </a:xfrm>
            <a:prstGeom prst="borderCallout1">
              <a:avLst>
                <a:gd name="adj1" fmla="val 130110"/>
                <a:gd name="adj2" fmla="val 142834"/>
                <a:gd name="adj3" fmla="val 139594"/>
                <a:gd name="adj4" fmla="val 7477"/>
              </a:avLst>
            </a:prstGeom>
            <a:gradFill>
              <a:gsLst>
                <a:gs pos="0">
                  <a:schemeClr val="accent4">
                    <a:lumMod val="20000"/>
                    <a:lumOff val="80000"/>
                  </a:schemeClr>
                </a:gs>
                <a:gs pos="78000">
                  <a:srgbClr val="E8EEFC"/>
                </a:gs>
                <a:gs pos="100000">
                  <a:srgbClr val="3F80CD">
                    <a:tint val="23500"/>
                    <a:satMod val="160000"/>
                  </a:srgbClr>
                </a:gs>
              </a:gsLst>
              <a:lin ang="8100000" scaled="1"/>
            </a:gradFill>
            <a:ln>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r>
                <a:rPr lang="fr-FR" altLang="fr-FR" sz="1000" b="1" dirty="0">
                  <a:solidFill>
                    <a:schemeClr val="accent4">
                      <a:lumMod val="75000"/>
                    </a:schemeClr>
                  </a:solidFill>
                  <a:latin typeface="Calibri" pitchFamily="34" charset="0"/>
                  <a:ea typeface="MS PGothic" pitchFamily="34" charset="-128"/>
                  <a:cs typeface="+mn-cs"/>
                </a:rPr>
                <a:t>Coordonnées de l’entreprise</a:t>
              </a:r>
            </a:p>
          </p:txBody>
        </p:sp>
        <p:sp>
          <p:nvSpPr>
            <p:cNvPr id="36" name="AutoShape 97"/>
            <p:cNvSpPr>
              <a:spLocks noChangeArrowheads="1"/>
            </p:cNvSpPr>
            <p:nvPr/>
          </p:nvSpPr>
          <p:spPr bwMode="auto">
            <a:xfrm>
              <a:off x="1947" y="4009"/>
              <a:ext cx="2106" cy="191"/>
            </a:xfrm>
            <a:prstGeom prst="roundRect">
              <a:avLst>
                <a:gd name="adj" fmla="val 16667"/>
              </a:avLst>
            </a:prstGeom>
            <a:noFill/>
            <a:ln w="190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grpSp>
      <p:sp>
        <p:nvSpPr>
          <p:cNvPr id="37" name="AutoShape 7"/>
          <p:cNvSpPr>
            <a:spLocks/>
          </p:cNvSpPr>
          <p:nvPr/>
        </p:nvSpPr>
        <p:spPr bwMode="auto">
          <a:xfrm>
            <a:off x="100117" y="3087688"/>
            <a:ext cx="2060469" cy="895672"/>
          </a:xfrm>
          <a:prstGeom prst="borderCallout1">
            <a:avLst>
              <a:gd name="adj1" fmla="val -7315"/>
              <a:gd name="adj2" fmla="val 6227"/>
              <a:gd name="adj3" fmla="val -6343"/>
              <a:gd name="adj4" fmla="val 108751"/>
            </a:avLst>
          </a:prstGeom>
          <a:gradFill>
            <a:gsLst>
              <a:gs pos="0">
                <a:srgbClr val="FFDDEC"/>
              </a:gs>
              <a:gs pos="61000">
                <a:srgbClr val="FF3399">
                  <a:tint val="44500"/>
                  <a:satMod val="160000"/>
                </a:srgbClr>
              </a:gs>
              <a:gs pos="72000">
                <a:srgbClr val="FF3399">
                  <a:tint val="23500"/>
                  <a:satMod val="160000"/>
                </a:srgbClr>
              </a:gs>
            </a:gsLst>
            <a:path path="circle">
              <a:fillToRect l="100000" b="100000"/>
            </a:path>
          </a:gradFill>
          <a:ln w="19050">
            <a:solidFill>
              <a:srgbClr val="FF3399"/>
            </a:solidFill>
            <a:miter lim="800000"/>
            <a:headEnd type="stealth"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b="1" dirty="0">
                <a:solidFill>
                  <a:srgbClr val="FF3399"/>
                </a:solidFill>
                <a:latin typeface="Calibri" pitchFamily="34" charset="0"/>
                <a:ea typeface="MS PGothic" pitchFamily="34" charset="-128"/>
              </a:rPr>
              <a:t>Le décompte détaillé, en quantité et en prix de chaque prestation, produit utilisé. Reprise des éléments du devis et des avenants signés.</a:t>
            </a:r>
          </a:p>
        </p:txBody>
      </p:sp>
      <p:sp>
        <p:nvSpPr>
          <p:cNvPr id="40" name="AutoShape 92"/>
          <p:cNvSpPr>
            <a:spLocks noChangeArrowheads="1"/>
          </p:cNvSpPr>
          <p:nvPr/>
        </p:nvSpPr>
        <p:spPr bwMode="auto">
          <a:xfrm>
            <a:off x="2253892" y="1035049"/>
            <a:ext cx="1692275" cy="523067"/>
          </a:xfrm>
          <a:prstGeom prst="roundRect">
            <a:avLst>
              <a:gd name="adj" fmla="val 16667"/>
            </a:avLst>
          </a:prstGeom>
          <a:noFill/>
          <a:ln w="190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41" name="ZoneTexte 40"/>
          <p:cNvSpPr txBox="1"/>
          <p:nvPr/>
        </p:nvSpPr>
        <p:spPr>
          <a:xfrm>
            <a:off x="628633" y="221064"/>
            <a:ext cx="3235570" cy="400110"/>
          </a:xfrm>
          <a:prstGeom prst="rect">
            <a:avLst/>
          </a:prstGeom>
          <a:noFill/>
        </p:spPr>
        <p:txBody>
          <a:bodyPr wrap="square" rtlCol="0">
            <a:spAutoFit/>
          </a:bodyPr>
          <a:lstStyle/>
          <a:p>
            <a:r>
              <a:rPr lang="fr-FR" sz="2000" b="1" u="sng" dirty="0" smtClean="0"/>
              <a:t>La facture</a:t>
            </a:r>
            <a:r>
              <a:rPr lang="fr-FR" sz="2000" b="1" u="sng" dirty="0" smtClean="0">
                <a:solidFill>
                  <a:srgbClr val="E99417"/>
                </a:solidFill>
              </a:rPr>
              <a:t> </a:t>
            </a:r>
            <a:endParaRPr lang="fr-FR" sz="2000" b="1" u="sng" dirty="0">
              <a:solidFill>
                <a:srgbClr val="E99417"/>
              </a:solidFill>
            </a:endParaRPr>
          </a:p>
        </p:txBody>
      </p:sp>
      <p:sp>
        <p:nvSpPr>
          <p:cNvPr id="38" name="Rectangle 18"/>
          <p:cNvSpPr>
            <a:spLocks noChangeArrowheads="1"/>
          </p:cNvSpPr>
          <p:nvPr/>
        </p:nvSpPr>
        <p:spPr bwMode="auto">
          <a:xfrm>
            <a:off x="2246419" y="621174"/>
            <a:ext cx="4771920" cy="6161464"/>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u="none"/>
          </a:p>
        </p:txBody>
      </p:sp>
      <p:sp>
        <p:nvSpPr>
          <p:cNvPr id="12" name="Rectangle 18"/>
          <p:cNvSpPr>
            <a:spLocks noChangeArrowheads="1"/>
          </p:cNvSpPr>
          <p:nvPr/>
        </p:nvSpPr>
        <p:spPr bwMode="auto">
          <a:xfrm>
            <a:off x="4446710" y="2508698"/>
            <a:ext cx="17922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3151188" algn="l"/>
              </a:tabLst>
              <a:defRPr sz="2400" b="1">
                <a:solidFill>
                  <a:schemeClr val="tx1"/>
                </a:solidFill>
                <a:latin typeface="Calibri" pitchFamily="34" charset="0"/>
                <a:ea typeface="MS PGothic" pitchFamily="34" charset="-128"/>
              </a:defRPr>
            </a:lvl1pPr>
            <a:lvl2pPr marL="742950" indent="-285750" eaLnBrk="0" hangingPunct="0">
              <a:tabLst>
                <a:tab pos="3151188" algn="l"/>
              </a:tabLst>
              <a:defRPr sz="2400" b="1">
                <a:solidFill>
                  <a:schemeClr val="tx1"/>
                </a:solidFill>
                <a:latin typeface="Calibri" pitchFamily="34" charset="0"/>
                <a:ea typeface="MS PGothic" pitchFamily="34" charset="-128"/>
              </a:defRPr>
            </a:lvl2pPr>
            <a:lvl3pPr marL="1143000" indent="-228600" eaLnBrk="0" hangingPunct="0">
              <a:tabLst>
                <a:tab pos="3151188" algn="l"/>
              </a:tabLst>
              <a:defRPr sz="2400" b="1">
                <a:solidFill>
                  <a:schemeClr val="tx1"/>
                </a:solidFill>
                <a:latin typeface="Calibri" pitchFamily="34" charset="0"/>
                <a:ea typeface="MS PGothic" pitchFamily="34" charset="-128"/>
              </a:defRPr>
            </a:lvl3pPr>
            <a:lvl4pPr marL="1600200" indent="-228600" eaLnBrk="0" hangingPunct="0">
              <a:tabLst>
                <a:tab pos="3151188" algn="l"/>
              </a:tabLst>
              <a:defRPr sz="2400" b="1">
                <a:solidFill>
                  <a:schemeClr val="tx1"/>
                </a:solidFill>
                <a:latin typeface="Calibri" pitchFamily="34" charset="0"/>
                <a:ea typeface="MS PGothic" pitchFamily="34" charset="-128"/>
              </a:defRPr>
            </a:lvl4pPr>
            <a:lvl5pPr marL="2057400" indent="-228600" eaLnBrk="0" hangingPunct="0">
              <a:tabLst>
                <a:tab pos="3151188" algn="l"/>
              </a:tabLst>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3151188" algn="l"/>
              </a:tabLst>
              <a:defRPr sz="2400" b="1">
                <a:solidFill>
                  <a:schemeClr val="tx1"/>
                </a:solidFill>
                <a:latin typeface="Calibri" pitchFamily="34" charset="0"/>
                <a:ea typeface="MS PGothic" pitchFamily="34" charset="-128"/>
              </a:defRPr>
            </a:lvl9pPr>
          </a:lstStyle>
          <a:p>
            <a:r>
              <a:rPr lang="fr-FR" altLang="fr-FR" sz="800" u="none" dirty="0">
                <a:latin typeface="Arial" pitchFamily="34" charset="0"/>
              </a:rPr>
              <a:t>A XXXXXXXX, le XX/XX/XXXX</a:t>
            </a:r>
          </a:p>
        </p:txBody>
      </p:sp>
      <p:graphicFrame>
        <p:nvGraphicFramePr>
          <p:cNvPr id="39" name="Group 19"/>
          <p:cNvGraphicFramePr>
            <a:graphicFrameLocks noGrp="1"/>
          </p:cNvGraphicFramePr>
          <p:nvPr>
            <p:extLst>
              <p:ext uri="{D42A27DB-BD31-4B8C-83A1-F6EECF244321}">
                <p14:modId xmlns:p14="http://schemas.microsoft.com/office/powerpoint/2010/main" val="4105260045"/>
              </p:ext>
            </p:extLst>
          </p:nvPr>
        </p:nvGraphicFramePr>
        <p:xfrm>
          <a:off x="2425229" y="3060471"/>
          <a:ext cx="4381283" cy="1815605"/>
        </p:xfrm>
        <a:graphic>
          <a:graphicData uri="http://schemas.openxmlformats.org/drawingml/2006/table">
            <a:tbl>
              <a:tblPr/>
              <a:tblGrid>
                <a:gridCol w="2018931"/>
                <a:gridCol w="608276"/>
                <a:gridCol w="453792"/>
                <a:gridCol w="470476"/>
                <a:gridCol w="829808"/>
              </a:tblGrid>
              <a:tr h="185370">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Description</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Quantité</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P.U.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err="1" smtClean="0">
                          <a:ln>
                            <a:noFill/>
                          </a:ln>
                          <a:solidFill>
                            <a:schemeClr val="tx1"/>
                          </a:solidFill>
                          <a:effectLst/>
                          <a:latin typeface="Verdana" pitchFamily="34" charset="0"/>
                          <a:cs typeface="Arial" pitchFamily="34" charset="0"/>
                        </a:rPr>
                        <a:t>Tx</a:t>
                      </a: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 TVA</a:t>
                      </a:r>
                    </a:p>
                  </a:txBody>
                  <a:tcPr marL="91464" marR="91464" marT="45745" marB="4574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725">
                <a:tc>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Frais de déplacement</a:t>
                      </a:r>
                      <a:endParaRPr kumimoji="0" lang="fr-FR" altLang="fr-FR" sz="600" b="0"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615">
                <a:tc gridSpan="4">
                  <a:txBody>
                    <a:bodyPr/>
                    <a:lstStyle>
                      <a:lvl1pPr>
                        <a:spcBef>
                          <a:spcPct val="20000"/>
                        </a:spcBef>
                        <a:tabLst>
                          <a:tab pos="3151188" algn="l"/>
                        </a:tabLst>
                        <a:defRPr sz="2000" b="1">
                          <a:solidFill>
                            <a:srgbClr val="A8131D"/>
                          </a:solidFill>
                          <a:latin typeface="Verdana" pitchFamily="34" charset="0"/>
                          <a:cs typeface="Arial" pitchFamily="34" charset="0"/>
                        </a:defRPr>
                      </a:lvl1pPr>
                      <a:lvl2pPr>
                        <a:spcBef>
                          <a:spcPct val="20000"/>
                        </a:spcBef>
                        <a:tabLst>
                          <a:tab pos="3151188" algn="l"/>
                        </a:tabLst>
                        <a:defRPr>
                          <a:solidFill>
                            <a:schemeClr val="tx1"/>
                          </a:solidFill>
                          <a:latin typeface="Verdana" pitchFamily="34" charset="0"/>
                          <a:cs typeface="Arial" pitchFamily="34" charset="0"/>
                        </a:defRPr>
                      </a:lvl2pPr>
                      <a:lvl3pPr>
                        <a:spcBef>
                          <a:spcPct val="20000"/>
                        </a:spcBef>
                        <a:tabLst>
                          <a:tab pos="3151188" algn="l"/>
                        </a:tabLst>
                        <a:defRPr sz="1600">
                          <a:solidFill>
                            <a:schemeClr val="tx1"/>
                          </a:solidFill>
                          <a:latin typeface="Verdana" pitchFamily="34" charset="0"/>
                          <a:cs typeface="Arial" pitchFamily="34" charset="0"/>
                        </a:defRPr>
                      </a:lvl3pPr>
                      <a:lvl4pPr>
                        <a:spcBef>
                          <a:spcPct val="20000"/>
                        </a:spcBef>
                        <a:tabLst>
                          <a:tab pos="3151188" algn="l"/>
                        </a:tabLst>
                        <a:defRPr sz="1600">
                          <a:solidFill>
                            <a:schemeClr val="tx1"/>
                          </a:solidFill>
                          <a:latin typeface="Verdana" pitchFamily="34" charset="0"/>
                          <a:cs typeface="Arial" pitchFamily="34" charset="0"/>
                        </a:defRPr>
                      </a:lvl4pPr>
                      <a:lvl5pPr>
                        <a:spcBef>
                          <a:spcPct val="20000"/>
                        </a:spcBef>
                        <a:tabLst>
                          <a:tab pos="3151188" algn="l"/>
                        </a:tabLst>
                        <a:defRPr sz="1600">
                          <a:solidFill>
                            <a:schemeClr val="tx1"/>
                          </a:solidFill>
                          <a:latin typeface="Verdana" pitchFamily="34" charset="0"/>
                          <a:cs typeface="Arial" pitchFamily="34" charset="0"/>
                        </a:defRPr>
                      </a:lvl5pPr>
                      <a:lvl6pPr fontAlgn="base">
                        <a:spcBef>
                          <a:spcPct val="20000"/>
                        </a:spcBef>
                        <a:spcAft>
                          <a:spcPct val="0"/>
                        </a:spcAft>
                        <a:tabLst>
                          <a:tab pos="3151188" algn="l"/>
                        </a:tabLst>
                        <a:defRPr sz="1600">
                          <a:solidFill>
                            <a:schemeClr val="tx1"/>
                          </a:solidFill>
                          <a:latin typeface="Verdana" pitchFamily="34" charset="0"/>
                          <a:cs typeface="Arial" pitchFamily="34" charset="0"/>
                        </a:defRPr>
                      </a:lvl6pPr>
                      <a:lvl7pPr fontAlgn="base">
                        <a:spcBef>
                          <a:spcPct val="20000"/>
                        </a:spcBef>
                        <a:spcAft>
                          <a:spcPct val="0"/>
                        </a:spcAft>
                        <a:tabLst>
                          <a:tab pos="3151188" algn="l"/>
                        </a:tabLst>
                        <a:defRPr sz="1600">
                          <a:solidFill>
                            <a:schemeClr val="tx1"/>
                          </a:solidFill>
                          <a:latin typeface="Verdana" pitchFamily="34" charset="0"/>
                          <a:cs typeface="Arial" pitchFamily="34" charset="0"/>
                        </a:defRPr>
                      </a:lvl7pPr>
                      <a:lvl8pPr fontAlgn="base">
                        <a:spcBef>
                          <a:spcPct val="20000"/>
                        </a:spcBef>
                        <a:spcAft>
                          <a:spcPct val="0"/>
                        </a:spcAft>
                        <a:tabLst>
                          <a:tab pos="3151188" algn="l"/>
                        </a:tabLst>
                        <a:defRPr sz="1600">
                          <a:solidFill>
                            <a:schemeClr val="tx1"/>
                          </a:solidFill>
                          <a:latin typeface="Verdana" pitchFamily="34" charset="0"/>
                          <a:cs typeface="Arial" pitchFamily="34" charset="0"/>
                        </a:defRPr>
                      </a:lvl8pPr>
                      <a:lvl9pPr fontAlgn="base">
                        <a:spcBef>
                          <a:spcPct val="20000"/>
                        </a:spcBef>
                        <a:spcAft>
                          <a:spcPct val="0"/>
                        </a:spcAft>
                        <a:tabLst>
                          <a:tab pos="3151188" algn="l"/>
                        </a:tabLst>
                        <a:defRPr sz="1600">
                          <a:solidFill>
                            <a:schemeClr val="tx1"/>
                          </a:solidFill>
                          <a:latin typeface="Verdana"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0" i="0" u="none" strike="noStrike" cap="none" normalizeH="0" baseline="0" dirty="0" smtClean="0">
                          <a:ln>
                            <a:noFill/>
                          </a:ln>
                          <a:solidFill>
                            <a:schemeClr val="tx1"/>
                          </a:solidFill>
                          <a:effectLst/>
                          <a:latin typeface="Verdana" pitchFamily="34" charset="0"/>
                          <a:cs typeface="Times New Roman" pitchFamily="18" charset="0"/>
                        </a:rPr>
                        <a:t>TOTAL HT</a:t>
                      </a: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lvl1pPr>
                        <a:spcBef>
                          <a:spcPct val="20000"/>
                        </a:spcBef>
                        <a:defRPr sz="2000" b="1">
                          <a:solidFill>
                            <a:srgbClr val="A8131D"/>
                          </a:solidFill>
                          <a:latin typeface="Verdana" pitchFamily="34" charset="0"/>
                          <a:cs typeface="Arial" pitchFamily="34" charset="0"/>
                        </a:defRPr>
                      </a:lvl1pPr>
                      <a:lvl2pPr>
                        <a:spcBef>
                          <a:spcPct val="20000"/>
                        </a:spcBef>
                        <a:defRPr>
                          <a:solidFill>
                            <a:schemeClr val="tx1"/>
                          </a:solidFill>
                          <a:latin typeface="Verdana" pitchFamily="34" charset="0"/>
                          <a:cs typeface="Arial" pitchFamily="34" charset="0"/>
                        </a:defRPr>
                      </a:lvl2pPr>
                      <a:lvl3pPr>
                        <a:spcBef>
                          <a:spcPct val="20000"/>
                        </a:spcBef>
                        <a:defRPr sz="1600">
                          <a:solidFill>
                            <a:schemeClr val="tx1"/>
                          </a:solidFill>
                          <a:latin typeface="Verdana" pitchFamily="34" charset="0"/>
                          <a:cs typeface="Arial" pitchFamily="34" charset="0"/>
                        </a:defRPr>
                      </a:lvl3pPr>
                      <a:lvl4pPr>
                        <a:spcBef>
                          <a:spcPct val="20000"/>
                        </a:spcBef>
                        <a:defRPr sz="1600">
                          <a:solidFill>
                            <a:schemeClr val="tx1"/>
                          </a:solidFill>
                          <a:latin typeface="Verdana" pitchFamily="34" charset="0"/>
                          <a:cs typeface="Arial" pitchFamily="34" charset="0"/>
                        </a:defRPr>
                      </a:lvl4pPr>
                      <a:lvl5pPr>
                        <a:spcBef>
                          <a:spcPct val="20000"/>
                        </a:spcBef>
                        <a:defRPr sz="1600">
                          <a:solidFill>
                            <a:schemeClr val="tx1"/>
                          </a:solidFill>
                          <a:latin typeface="Verdana" pitchFamily="34" charset="0"/>
                          <a:cs typeface="Arial" pitchFamily="34" charset="0"/>
                        </a:defRPr>
                      </a:lvl5pPr>
                      <a:lvl6pPr fontAlgn="base">
                        <a:spcBef>
                          <a:spcPct val="20000"/>
                        </a:spcBef>
                        <a:spcAft>
                          <a:spcPct val="0"/>
                        </a:spcAft>
                        <a:defRPr sz="1600">
                          <a:solidFill>
                            <a:schemeClr val="tx1"/>
                          </a:solidFill>
                          <a:latin typeface="Verdana" pitchFamily="34" charset="0"/>
                          <a:cs typeface="Arial" pitchFamily="34" charset="0"/>
                        </a:defRPr>
                      </a:lvl6pPr>
                      <a:lvl7pPr fontAlgn="base">
                        <a:spcBef>
                          <a:spcPct val="20000"/>
                        </a:spcBef>
                        <a:spcAft>
                          <a:spcPct val="0"/>
                        </a:spcAft>
                        <a:defRPr sz="1600">
                          <a:solidFill>
                            <a:schemeClr val="tx1"/>
                          </a:solidFill>
                          <a:latin typeface="Verdana" pitchFamily="34" charset="0"/>
                          <a:cs typeface="Arial" pitchFamily="34" charset="0"/>
                        </a:defRPr>
                      </a:lvl7pPr>
                      <a:lvl8pPr fontAlgn="base">
                        <a:spcBef>
                          <a:spcPct val="20000"/>
                        </a:spcBef>
                        <a:spcAft>
                          <a:spcPct val="0"/>
                        </a:spcAft>
                        <a:defRPr sz="1600">
                          <a:solidFill>
                            <a:schemeClr val="tx1"/>
                          </a:solidFill>
                          <a:latin typeface="Verdana" pitchFamily="34" charset="0"/>
                          <a:cs typeface="Arial" pitchFamily="34" charset="0"/>
                        </a:defRPr>
                      </a:lvl8pPr>
                      <a:lvl9pPr fontAlgn="base">
                        <a:spcBef>
                          <a:spcPct val="20000"/>
                        </a:spcBef>
                        <a:spcAft>
                          <a:spcPct val="0"/>
                        </a:spcAft>
                        <a:defRPr sz="1600">
                          <a:solidFill>
                            <a:schemeClr val="tx1"/>
                          </a:solidFill>
                          <a:latin typeface="Verdana"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73615">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TVA</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73615">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3151188" algn="l"/>
                        </a:tabLst>
                      </a:pPr>
                      <a:r>
                        <a:rPr kumimoji="0" lang="fr-FR" altLang="fr-FR" sz="600" b="1" i="0" u="none" strike="noStrike" cap="none" normalizeH="0" baseline="0" dirty="0" smtClean="0">
                          <a:ln>
                            <a:noFill/>
                          </a:ln>
                          <a:solidFill>
                            <a:schemeClr val="tx1"/>
                          </a:solidFill>
                          <a:effectLst/>
                          <a:latin typeface="Verdana" pitchFamily="34" charset="0"/>
                          <a:cs typeface="Arial" pitchFamily="34" charset="0"/>
                        </a:rPr>
                        <a:t>TOTAL TTC</a:t>
                      </a: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600" b="1" i="0" u="none" strike="noStrike" cap="none" normalizeH="0" baseline="0" dirty="0" smtClean="0">
                        <a:ln>
                          <a:noFill/>
                        </a:ln>
                        <a:solidFill>
                          <a:schemeClr val="tx1"/>
                        </a:solidFill>
                        <a:effectLst/>
                        <a:latin typeface="Verdana" pitchFamily="34" charset="0"/>
                        <a:cs typeface="Arial" pitchFamily="34" charset="0"/>
                      </a:endParaRPr>
                    </a:p>
                  </a:txBody>
                  <a:tcPr marL="91464" marR="91464" marT="45745" marB="457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pic>
        <p:nvPicPr>
          <p:cNvPr id="42" name="Picture 3" descr="C:\Users\Franck\AppData\Local\Microsoft\Windows\INetCache\IE\RF6AJJUF\view-refresh[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4325" y="146582"/>
            <a:ext cx="715431" cy="71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2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000" fill="hold"/>
                                        <p:tgtEl>
                                          <p:spTgt spid="40"/>
                                        </p:tgtEl>
                                        <p:attrNameLst>
                                          <p:attrName>ppt_w</p:attrName>
                                        </p:attrNameLst>
                                      </p:cBhvr>
                                      <p:tavLst>
                                        <p:tav tm="0">
                                          <p:val>
                                            <p:strVal val="#ppt_w*0.70"/>
                                          </p:val>
                                        </p:tav>
                                        <p:tav tm="100000">
                                          <p:val>
                                            <p:strVal val="#ppt_w"/>
                                          </p:val>
                                        </p:tav>
                                      </p:tavLst>
                                    </p:anim>
                                    <p:anim calcmode="lin" valueType="num">
                                      <p:cBhvr>
                                        <p:cTn id="31" dur="1000" fill="hold"/>
                                        <p:tgtEl>
                                          <p:spTgt spid="40"/>
                                        </p:tgtEl>
                                        <p:attrNameLst>
                                          <p:attrName>ppt_h</p:attrName>
                                        </p:attrNameLst>
                                      </p:cBhvr>
                                      <p:tavLst>
                                        <p:tav tm="0">
                                          <p:val>
                                            <p:strVal val="#ppt_h"/>
                                          </p:val>
                                        </p:tav>
                                        <p:tav tm="100000">
                                          <p:val>
                                            <p:strVal val="#ppt_h"/>
                                          </p:val>
                                        </p:tav>
                                      </p:tavLst>
                                    </p:anim>
                                    <p:animEffect transition="in" filter="fade">
                                      <p:cBhvr>
                                        <p:cTn id="32" dur="1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strVal val="#ppt_w*0.70"/>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0.70"/>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ppt_w</p:attrName>
                                        </p:attrNameLst>
                                      </p:cBhvr>
                                      <p:tavLst>
                                        <p:tav tm="0">
                                          <p:val>
                                            <p:strVal val="#ppt_w*0.70"/>
                                          </p:val>
                                        </p:tav>
                                        <p:tav tm="100000">
                                          <p:val>
                                            <p:strVal val="#ppt_w"/>
                                          </p:val>
                                        </p:tav>
                                      </p:tavLst>
                                    </p:anim>
                                    <p:anim calcmode="lin" valueType="num">
                                      <p:cBhvr>
                                        <p:cTn id="59" dur="1000" fill="hold"/>
                                        <p:tgtEl>
                                          <p:spTgt spid="22"/>
                                        </p:tgtEl>
                                        <p:attrNameLst>
                                          <p:attrName>ppt_h</p:attrName>
                                        </p:attrNameLst>
                                      </p:cBhvr>
                                      <p:tavLst>
                                        <p:tav tm="0">
                                          <p:val>
                                            <p:strVal val="#ppt_h"/>
                                          </p:val>
                                        </p:tav>
                                        <p:tav tm="100000">
                                          <p:val>
                                            <p:strVal val="#ppt_h"/>
                                          </p:val>
                                        </p:tav>
                                      </p:tavLst>
                                    </p:anim>
                                    <p:animEffect transition="in" filter="fade">
                                      <p:cBhvr>
                                        <p:cTn id="60" dur="1000"/>
                                        <p:tgtEl>
                                          <p:spTgt spid="2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strVal val="#ppt_w*0.70"/>
                                          </p:val>
                                        </p:tav>
                                        <p:tav tm="100000">
                                          <p:val>
                                            <p:strVal val="#ppt_w"/>
                                          </p:val>
                                        </p:tav>
                                      </p:tavLst>
                                    </p:anim>
                                    <p:anim calcmode="lin" valueType="num">
                                      <p:cBhvr>
                                        <p:cTn id="64" dur="1000" fill="hold"/>
                                        <p:tgtEl>
                                          <p:spTgt spid="37"/>
                                        </p:tgtEl>
                                        <p:attrNameLst>
                                          <p:attrName>ppt_h</p:attrName>
                                        </p:attrNameLst>
                                      </p:cBhvr>
                                      <p:tavLst>
                                        <p:tav tm="0">
                                          <p:val>
                                            <p:strVal val="#ppt_h"/>
                                          </p:val>
                                        </p:tav>
                                        <p:tav tm="100000">
                                          <p:val>
                                            <p:strVal val="#ppt_h"/>
                                          </p:val>
                                        </p:tav>
                                      </p:tavLst>
                                    </p:anim>
                                    <p:animEffect transition="in" filter="fade">
                                      <p:cBhvr>
                                        <p:cTn id="65" dur="1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1000" fill="hold"/>
                                        <p:tgtEl>
                                          <p:spTgt spid="28"/>
                                        </p:tgtEl>
                                        <p:attrNameLst>
                                          <p:attrName>ppt_w</p:attrName>
                                        </p:attrNameLst>
                                      </p:cBhvr>
                                      <p:tavLst>
                                        <p:tav tm="0">
                                          <p:val>
                                            <p:strVal val="#ppt_w*0.70"/>
                                          </p:val>
                                        </p:tav>
                                        <p:tav tm="100000">
                                          <p:val>
                                            <p:strVal val="#ppt_w"/>
                                          </p:val>
                                        </p:tav>
                                      </p:tavLst>
                                    </p:anim>
                                    <p:anim calcmode="lin" valueType="num">
                                      <p:cBhvr>
                                        <p:cTn id="71" dur="1000" fill="hold"/>
                                        <p:tgtEl>
                                          <p:spTgt spid="28"/>
                                        </p:tgtEl>
                                        <p:attrNameLst>
                                          <p:attrName>ppt_h</p:attrName>
                                        </p:attrNameLst>
                                      </p:cBhvr>
                                      <p:tavLst>
                                        <p:tav tm="0">
                                          <p:val>
                                            <p:strVal val="#ppt_h"/>
                                          </p:val>
                                        </p:tav>
                                        <p:tav tm="100000">
                                          <p:val>
                                            <p:strVal val="#ppt_h"/>
                                          </p:val>
                                        </p:tav>
                                      </p:tavLst>
                                    </p:anim>
                                    <p:animEffect transition="in" filter="fade">
                                      <p:cBhvr>
                                        <p:cTn id="72" dur="1000"/>
                                        <p:tgtEl>
                                          <p:spTgt spid="28"/>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strVal val="#ppt_w*0.70"/>
                                          </p:val>
                                        </p:tav>
                                        <p:tav tm="100000">
                                          <p:val>
                                            <p:strVal val="#ppt_w"/>
                                          </p:val>
                                        </p:tav>
                                      </p:tavLst>
                                    </p:anim>
                                    <p:anim calcmode="lin" valueType="num">
                                      <p:cBhvr>
                                        <p:cTn id="76" dur="1000" fill="hold"/>
                                        <p:tgtEl>
                                          <p:spTgt spid="27"/>
                                        </p:tgtEl>
                                        <p:attrNameLst>
                                          <p:attrName>ppt_h</p:attrName>
                                        </p:attrNameLst>
                                      </p:cBhvr>
                                      <p:tavLst>
                                        <p:tav tm="0">
                                          <p:val>
                                            <p:strVal val="#ppt_h"/>
                                          </p:val>
                                        </p:tav>
                                        <p:tav tm="100000">
                                          <p:val>
                                            <p:strVal val="#ppt_h"/>
                                          </p:val>
                                        </p:tav>
                                      </p:tavLst>
                                    </p:anim>
                                    <p:animEffect transition="in" filter="fade">
                                      <p:cBhvr>
                                        <p:cTn id="77" dur="1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1000" fill="hold"/>
                                        <p:tgtEl>
                                          <p:spTgt spid="30"/>
                                        </p:tgtEl>
                                        <p:attrNameLst>
                                          <p:attrName>ppt_w</p:attrName>
                                        </p:attrNameLst>
                                      </p:cBhvr>
                                      <p:tavLst>
                                        <p:tav tm="0">
                                          <p:val>
                                            <p:strVal val="#ppt_w*0.70"/>
                                          </p:val>
                                        </p:tav>
                                        <p:tav tm="100000">
                                          <p:val>
                                            <p:strVal val="#ppt_w"/>
                                          </p:val>
                                        </p:tav>
                                      </p:tavLst>
                                    </p:anim>
                                    <p:anim calcmode="lin" valueType="num">
                                      <p:cBhvr>
                                        <p:cTn id="83" dur="1000" fill="hold"/>
                                        <p:tgtEl>
                                          <p:spTgt spid="30"/>
                                        </p:tgtEl>
                                        <p:attrNameLst>
                                          <p:attrName>ppt_h</p:attrName>
                                        </p:attrNameLst>
                                      </p:cBhvr>
                                      <p:tavLst>
                                        <p:tav tm="0">
                                          <p:val>
                                            <p:strVal val="#ppt_h"/>
                                          </p:val>
                                        </p:tav>
                                        <p:tav tm="100000">
                                          <p:val>
                                            <p:strVal val="#ppt_h"/>
                                          </p:val>
                                        </p:tav>
                                      </p:tavLst>
                                    </p:anim>
                                    <p:animEffect transition="in" filter="fade">
                                      <p:cBhvr>
                                        <p:cTn id="84" dur="1000"/>
                                        <p:tgtEl>
                                          <p:spTgt spid="30"/>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1000" fill="hold"/>
                                        <p:tgtEl>
                                          <p:spTgt spid="31"/>
                                        </p:tgtEl>
                                        <p:attrNameLst>
                                          <p:attrName>ppt_w</p:attrName>
                                        </p:attrNameLst>
                                      </p:cBhvr>
                                      <p:tavLst>
                                        <p:tav tm="0">
                                          <p:val>
                                            <p:strVal val="#ppt_w*0.70"/>
                                          </p:val>
                                        </p:tav>
                                        <p:tav tm="100000">
                                          <p:val>
                                            <p:strVal val="#ppt_w"/>
                                          </p:val>
                                        </p:tav>
                                      </p:tavLst>
                                    </p:anim>
                                    <p:anim calcmode="lin" valueType="num">
                                      <p:cBhvr>
                                        <p:cTn id="88" dur="1000" fill="hold"/>
                                        <p:tgtEl>
                                          <p:spTgt spid="31"/>
                                        </p:tgtEl>
                                        <p:attrNameLst>
                                          <p:attrName>ppt_h</p:attrName>
                                        </p:attrNameLst>
                                      </p:cBhvr>
                                      <p:tavLst>
                                        <p:tav tm="0">
                                          <p:val>
                                            <p:strVal val="#ppt_h"/>
                                          </p:val>
                                        </p:tav>
                                        <p:tav tm="100000">
                                          <p:val>
                                            <p:strVal val="#ppt_h"/>
                                          </p:val>
                                        </p:tav>
                                      </p:tavLst>
                                    </p:anim>
                                    <p:animEffect transition="in" filter="fade">
                                      <p:cBhvr>
                                        <p:cTn id="89" dur="10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1000" fill="hold"/>
                                        <p:tgtEl>
                                          <p:spTgt spid="34"/>
                                        </p:tgtEl>
                                        <p:attrNameLst>
                                          <p:attrName>ppt_w</p:attrName>
                                        </p:attrNameLst>
                                      </p:cBhvr>
                                      <p:tavLst>
                                        <p:tav tm="0">
                                          <p:val>
                                            <p:strVal val="#ppt_w*0.70"/>
                                          </p:val>
                                        </p:tav>
                                        <p:tav tm="100000">
                                          <p:val>
                                            <p:strVal val="#ppt_w"/>
                                          </p:val>
                                        </p:tav>
                                      </p:tavLst>
                                    </p:anim>
                                    <p:anim calcmode="lin" valueType="num">
                                      <p:cBhvr>
                                        <p:cTn id="95" dur="1000" fill="hold"/>
                                        <p:tgtEl>
                                          <p:spTgt spid="34"/>
                                        </p:tgtEl>
                                        <p:attrNameLst>
                                          <p:attrName>ppt_h</p:attrName>
                                        </p:attrNameLst>
                                      </p:cBhvr>
                                      <p:tavLst>
                                        <p:tav tm="0">
                                          <p:val>
                                            <p:strVal val="#ppt_h"/>
                                          </p:val>
                                        </p:tav>
                                        <p:tav tm="100000">
                                          <p:val>
                                            <p:strVal val="#ppt_h"/>
                                          </p:val>
                                        </p:tav>
                                      </p:tavLst>
                                    </p:anim>
                                    <p:animEffect transition="in" filter="fade">
                                      <p:cBhvr>
                                        <p:cTn id="9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22" grpId="0" animBg="1"/>
      <p:bldP spid="27" grpId="0" animBg="1"/>
      <p:bldP spid="28" grpId="0" animBg="1"/>
      <p:bldP spid="30" grpId="0" animBg="1"/>
      <p:bldP spid="31" grpId="0" animBg="1"/>
      <p:bldP spid="32" grpId="0"/>
      <p:bldP spid="33" grpId="0"/>
      <p:bldP spid="37" grpId="0" animBg="1"/>
      <p:bldP spid="40" grpId="0" animBg="1"/>
      <p:bldP spid="41" grpId="0"/>
      <p:bldP spid="3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418364" y="244929"/>
            <a:ext cx="8229600" cy="1143000"/>
          </a:xfrm>
        </p:spPr>
        <p:txBody>
          <a:bodyPr/>
          <a:lstStyle/>
          <a:p>
            <a:r>
              <a:rPr lang="fr-FR" altLang="fr-FR" dirty="0">
                <a:ea typeface="MS PGothic" pitchFamily="34" charset="-128"/>
              </a:rPr>
              <a:t>NOTE ou ticket de caisse</a:t>
            </a:r>
            <a:br>
              <a:rPr lang="fr-FR" altLang="fr-FR" dirty="0">
                <a:ea typeface="MS PGothic" pitchFamily="34" charset="-128"/>
              </a:rPr>
            </a:b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52</a:t>
            </a:fld>
            <a:endParaRPr lang="fr-FR" dirty="0"/>
          </a:p>
        </p:txBody>
      </p:sp>
      <p:sp>
        <p:nvSpPr>
          <p:cNvPr id="7" name="Espace réservé du contenu 1"/>
          <p:cNvSpPr txBox="1">
            <a:spLocks/>
          </p:cNvSpPr>
          <p:nvPr/>
        </p:nvSpPr>
        <p:spPr>
          <a:xfrm>
            <a:off x="520787" y="1555152"/>
            <a:ext cx="8390375" cy="3001945"/>
          </a:xfrm>
          <a:prstGeom prst="rect">
            <a:avLst/>
          </a:prstGeom>
        </p:spPr>
        <p:txBody>
          <a:bodyPr>
            <a:noAutofit/>
          </a:bodyPr>
          <a:lstStyle>
            <a:lvl1pPr marL="342900" indent="-342900" algn="l" defTabSz="457200" rtl="0" eaLnBrk="1" fontAlgn="base" hangingPunct="1">
              <a:spcBef>
                <a:spcPct val="20000"/>
              </a:spcBef>
              <a:spcAft>
                <a:spcPct val="0"/>
              </a:spcAft>
              <a:defRPr lang="fr-FR" altLang="fr-FR" sz="1400" kern="1200" dirty="0">
                <a:solidFill>
                  <a:srgbClr val="81171E"/>
                </a:solidFill>
                <a:latin typeface="Arial Black"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defRPr lang="fr-FR" altLang="fr-FR" sz="1400" kern="1200" dirty="0">
                <a:solidFill>
                  <a:srgbClr val="81171E"/>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Arial" charset="0"/>
                <a:cs typeface="Arial"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Clr>
                <a:srgbClr val="D69D1D"/>
              </a:buClr>
              <a:buFont typeface="Wingdings" panose="05000000000000000000" pitchFamily="2" charset="2"/>
              <a:buChar char="o"/>
            </a:pPr>
            <a:r>
              <a:rPr lang="fr-FR" b="1" dirty="0" smtClean="0">
                <a:solidFill>
                  <a:schemeClr val="tx1"/>
                </a:solidFill>
                <a:latin typeface="+mj-lt"/>
              </a:rPr>
              <a:t>Particularités des factures émises pour des particuliers : </a:t>
            </a:r>
          </a:p>
          <a:p>
            <a:pPr marL="0" lvl="1" indent="0" algn="just"/>
            <a:r>
              <a:rPr lang="fr-FR" dirty="0" smtClean="0">
                <a:solidFill>
                  <a:schemeClr val="tx1"/>
                </a:solidFill>
                <a:latin typeface="+mj-lt"/>
              </a:rPr>
              <a:t>Les professionnels qui rendent des prestations de services à des particuliers doivent établir une note dès lors que le prix est supérieur à 25 €. (Arrêté du 15 juillet 2010, BOCCRF n°8 du 9 septembre 2010).</a:t>
            </a:r>
          </a:p>
          <a:p>
            <a:pPr marL="0" lvl="1" indent="0" algn="just"/>
            <a:r>
              <a:rPr lang="fr-FR" dirty="0" smtClean="0">
                <a:solidFill>
                  <a:schemeClr val="tx1"/>
                </a:solidFill>
                <a:latin typeface="+mj-lt"/>
              </a:rPr>
              <a:t>Pour un montant inférieur la note n’est pas obligatoire sauf si le client la demande expressément.</a:t>
            </a:r>
          </a:p>
          <a:p>
            <a:pPr marL="0" lvl="1" indent="0" algn="just"/>
            <a:endParaRPr lang="fr-FR" sz="1050" dirty="0" smtClean="0">
              <a:solidFill>
                <a:srgbClr val="E99417"/>
              </a:solidFill>
              <a:latin typeface="+mj-lt"/>
            </a:endParaRPr>
          </a:p>
          <a:p>
            <a:pPr algn="just">
              <a:buClr>
                <a:srgbClr val="D69D1D"/>
              </a:buClr>
              <a:buFont typeface="Wingdings" panose="05000000000000000000" pitchFamily="2" charset="2"/>
              <a:buChar char="o"/>
            </a:pPr>
            <a:r>
              <a:rPr lang="fr-FR" altLang="fr-FR" b="1" dirty="0">
                <a:solidFill>
                  <a:schemeClr val="tx1"/>
                </a:solidFill>
                <a:latin typeface="+mj-lt"/>
              </a:rPr>
              <a:t>La note comporte au minimum les mentions suivantes </a:t>
            </a:r>
            <a:r>
              <a:rPr lang="fr-FR" altLang="fr-FR" b="1" dirty="0" smtClean="0">
                <a:solidFill>
                  <a:schemeClr val="tx1"/>
                </a:solidFill>
                <a:latin typeface="+mj-lt"/>
              </a:rPr>
              <a:t>:</a:t>
            </a:r>
          </a:p>
          <a:p>
            <a:pPr marL="642938" lvl="1" algn="just">
              <a:buClr>
                <a:srgbClr val="D69D1D"/>
              </a:buClr>
              <a:buFont typeface="Wingdings" panose="05000000000000000000" pitchFamily="2" charset="2"/>
              <a:buChar char="§"/>
            </a:pPr>
            <a:r>
              <a:rPr lang="fr-FR" dirty="0" smtClean="0">
                <a:solidFill>
                  <a:schemeClr val="tx1"/>
                </a:solidFill>
                <a:latin typeface="+mj-lt"/>
              </a:rPr>
              <a:t>date de la rédaction de la note</a:t>
            </a:r>
          </a:p>
          <a:p>
            <a:pPr marL="647700" lvl="1" algn="just">
              <a:buClr>
                <a:srgbClr val="D69D1D"/>
              </a:buClr>
              <a:buFont typeface="Wingdings" panose="05000000000000000000" pitchFamily="2" charset="2"/>
              <a:buChar char="§"/>
            </a:pPr>
            <a:r>
              <a:rPr lang="fr-FR" dirty="0" smtClean="0">
                <a:solidFill>
                  <a:schemeClr val="tx1"/>
                </a:solidFill>
                <a:latin typeface="+mj-lt"/>
              </a:rPr>
              <a:t>nom et adresse de l’entreprise</a:t>
            </a:r>
          </a:p>
          <a:p>
            <a:pPr marL="647700" lvl="1" algn="just">
              <a:buClr>
                <a:srgbClr val="D69D1D"/>
              </a:buClr>
              <a:buFont typeface="Wingdings" panose="05000000000000000000" pitchFamily="2" charset="2"/>
              <a:buChar char="§"/>
            </a:pPr>
            <a:r>
              <a:rPr lang="fr-FR" dirty="0" smtClean="0">
                <a:solidFill>
                  <a:schemeClr val="tx1"/>
                </a:solidFill>
                <a:latin typeface="+mj-lt"/>
              </a:rPr>
              <a:t>nom du client (sauf opposition de sa part)</a:t>
            </a:r>
          </a:p>
          <a:p>
            <a:pPr marL="647700" lvl="1" algn="just">
              <a:buClr>
                <a:srgbClr val="D69D1D"/>
              </a:buClr>
              <a:buFont typeface="Wingdings" panose="05000000000000000000" pitchFamily="2" charset="2"/>
              <a:buChar char="§"/>
            </a:pPr>
            <a:r>
              <a:rPr lang="fr-FR" dirty="0" smtClean="0">
                <a:solidFill>
                  <a:schemeClr val="tx1"/>
                </a:solidFill>
                <a:latin typeface="+mj-lt"/>
              </a:rPr>
              <a:t>date et lieu d’exécution de la prestation</a:t>
            </a:r>
          </a:p>
          <a:p>
            <a:pPr marL="647700" lvl="1" algn="just">
              <a:buClr>
                <a:srgbClr val="D69D1D"/>
              </a:buClr>
              <a:buFont typeface="Wingdings" panose="05000000000000000000" pitchFamily="2" charset="2"/>
              <a:buChar char="§"/>
            </a:pPr>
            <a:r>
              <a:rPr lang="fr-FR" dirty="0" smtClean="0">
                <a:solidFill>
                  <a:schemeClr val="tx1"/>
                </a:solidFill>
                <a:latin typeface="+mj-lt"/>
              </a:rPr>
              <a:t>décompte détaillé, en quantité et en prix de chaque prestation fournie</a:t>
            </a:r>
          </a:p>
          <a:p>
            <a:pPr marL="647700" lvl="1" algn="just">
              <a:buClr>
                <a:srgbClr val="D69D1D"/>
              </a:buClr>
              <a:buFont typeface="Wingdings" panose="05000000000000000000" pitchFamily="2" charset="2"/>
              <a:buChar char="§"/>
            </a:pPr>
            <a:r>
              <a:rPr lang="fr-FR" dirty="0" smtClean="0">
                <a:solidFill>
                  <a:schemeClr val="tx1"/>
                </a:solidFill>
                <a:latin typeface="+mj-lt"/>
              </a:rPr>
              <a:t>somme totale à payer HT et TTC</a:t>
            </a:r>
          </a:p>
          <a:p>
            <a:pPr marL="0" lvl="1" indent="0"/>
            <a:endParaRPr lang="fr-FR" dirty="0" smtClean="0">
              <a:solidFill>
                <a:srgbClr val="E99417"/>
              </a:solidFill>
              <a:latin typeface="+mj-lt"/>
            </a:endParaRPr>
          </a:p>
        </p:txBody>
      </p:sp>
      <p:pic>
        <p:nvPicPr>
          <p:cNvPr id="18" name="Image 17"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8" name="ZoneTexte 7"/>
          <p:cNvSpPr txBox="1"/>
          <p:nvPr/>
        </p:nvSpPr>
        <p:spPr>
          <a:xfrm>
            <a:off x="536574" y="4574682"/>
            <a:ext cx="7984427" cy="1169551"/>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chemeClr val="accent6">
                  <a:lumMod val="50000"/>
                </a:schemeClr>
              </a:buClr>
              <a:buFont typeface="Wingdings 3" panose="05040102010807070707" pitchFamily="18" charset="2"/>
              <a:buChar char="â"/>
              <a:defRPr sz="1400" b="1">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lgn="just"/>
            <a:r>
              <a:rPr lang="fr-FR" altLang="fr-FR" sz="1400" dirty="0"/>
              <a:t>La note doit </a:t>
            </a:r>
            <a:r>
              <a:rPr lang="fr-FR" altLang="fr-FR" sz="1400" dirty="0" smtClean="0"/>
              <a:t>être conservée </a:t>
            </a:r>
            <a:r>
              <a:rPr lang="fr-FR" altLang="fr-FR" sz="1400" dirty="0"/>
              <a:t>deux ans par le prestataire et classée par ordre de date de rédaction </a:t>
            </a:r>
          </a:p>
          <a:p>
            <a:pPr lvl="1" algn="just"/>
            <a:r>
              <a:rPr lang="fr-FR" sz="1400" dirty="0"/>
              <a:t>La facture correspond à des critères précis de mentions obligatoires et de numérotation. Ceux qui font des factures, correspondant aux normes comptables, les respecteront.</a:t>
            </a:r>
          </a:p>
          <a:p>
            <a:pPr lvl="1" algn="just"/>
            <a:r>
              <a:rPr lang="fr-FR" sz="1400" dirty="0"/>
              <a:t>La note elle, comme le ticket de caisse, ne respecte pas les mêmes normes ce n’est qu’une preuve de l’achat et de paiement</a:t>
            </a:r>
            <a:r>
              <a:rPr lang="fr-FR" sz="1400" dirty="0" smtClean="0"/>
              <a:t>.</a:t>
            </a:r>
            <a:endParaRPr lang="fr-FR" sz="1400" dirty="0"/>
          </a:p>
        </p:txBody>
      </p:sp>
      <p:pic>
        <p:nvPicPr>
          <p:cNvPr id="17" name="Picture 2" descr="C:\Users\fd.CMA69\AppData\Local\Microsoft\Windows\INetCache\IE\6P5U141P\attention-icon-2332-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1383">
            <a:off x="7995313" y="4030154"/>
            <a:ext cx="796998" cy="796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Franck\AppData\Local\Microsoft\Windows\INetCache\IE\RF6AJJUF\view-refresh[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2710" y="5937242"/>
            <a:ext cx="920757" cy="92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9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fltVal val="0"/>
                                          </p:val>
                                        </p:tav>
                                        <p:tav tm="100000">
                                          <p:val>
                                            <p:strVal val="#ppt_h"/>
                                          </p:val>
                                        </p:tav>
                                      </p:tavLst>
                                    </p:anim>
                                    <p:anim calcmode="lin" valueType="num">
                                      <p:cBhvr>
                                        <p:cTn id="11" dur="1000" fill="hold"/>
                                        <p:tgtEl>
                                          <p:spTgt spid="17"/>
                                        </p:tgtEl>
                                        <p:attrNameLst>
                                          <p:attrName>style.rotation</p:attrName>
                                        </p:attrNameLst>
                                      </p:cBhvr>
                                      <p:tavLst>
                                        <p:tav tm="0">
                                          <p:val>
                                            <p:fltVal val="90"/>
                                          </p:val>
                                        </p:tav>
                                        <p:tav tm="100000">
                                          <p:val>
                                            <p:fltVal val="0"/>
                                          </p:val>
                                        </p:tav>
                                      </p:tavLst>
                                    </p:anim>
                                    <p:animEffect transition="in" filter="fade">
                                      <p:cBhvr>
                                        <p:cTn id="12" dur="1000"/>
                                        <p:tgtEl>
                                          <p:spTgt spid="1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ous-titre 2"/>
          <p:cNvSpPr txBox="1">
            <a:spLocks/>
          </p:cNvSpPr>
          <p:nvPr/>
        </p:nvSpPr>
        <p:spPr>
          <a:xfrm>
            <a:off x="475448" y="1327311"/>
            <a:ext cx="8430557" cy="4320480"/>
          </a:xfrm>
          <a:prstGeom prst="rect">
            <a:avLst/>
          </a:prstGeom>
        </p:spPr>
        <p:txBody>
          <a:bodyPr>
            <a:noAutofit/>
          </a:bodyPr>
          <a:lstStyle/>
          <a:p>
            <a:pPr marL="0" marR="0" lvl="0" indent="-360000" algn="l" defTabSz="457200" rtl="0" eaLnBrk="1" fontAlgn="base" latinLnBrk="0" hangingPunct="1">
              <a:lnSpc>
                <a:spcPct val="100000"/>
              </a:lnSpc>
              <a:spcBef>
                <a:spcPct val="20000"/>
              </a:spcBef>
              <a:spcAft>
                <a:spcPct val="0"/>
              </a:spcAft>
              <a:buClr>
                <a:srgbClr val="D69D1D"/>
              </a:buClr>
              <a:buSzTx/>
              <a:buFont typeface="Wingdings" charset="2"/>
              <a:buChar char=""/>
              <a:tabLst/>
              <a:defRPr/>
            </a:pPr>
            <a:r>
              <a:rPr kumimoji="0" lang="fr-FR" altLang="fr-FR" sz="2400" b="1" i="0" u="none" strike="noStrike" kern="1200" cap="none" spc="0" normalizeH="0" baseline="0" noProof="0" dirty="0" smtClean="0">
                <a:ln>
                  <a:noFill/>
                </a:ln>
                <a:effectLst/>
                <a:uLnTx/>
                <a:uFillTx/>
                <a:latin typeface="+mn-lt"/>
                <a:ea typeface="+mn-ea"/>
                <a:cs typeface="Arial Black"/>
              </a:rPr>
              <a:t>A quoi cela sert-il  ?</a:t>
            </a:r>
          </a:p>
          <a:p>
            <a:pPr marL="715963" marR="0" lvl="0" indent="-358775" algn="l" defTabSz="457200" rtl="0" eaLnBrk="1" fontAlgn="base" latinLnBrk="0" hangingPunct="1">
              <a:lnSpc>
                <a:spcPct val="100000"/>
              </a:lnSpc>
              <a:spcBef>
                <a:spcPct val="20000"/>
              </a:spcBef>
              <a:spcAft>
                <a:spcPct val="0"/>
              </a:spcAft>
              <a:buClr>
                <a:srgbClr val="D69D1D"/>
              </a:buClr>
              <a:buSzTx/>
              <a:buFont typeface="Wingdings" pitchFamily="2" charset="2"/>
              <a:buChar char="§"/>
              <a:tabLst/>
              <a:defRPr/>
            </a:pPr>
            <a:r>
              <a:rPr lang="fr-FR" altLang="fr-FR" sz="2400" dirty="0">
                <a:latin typeface="+mj-lt"/>
                <a:ea typeface="+mn-ea"/>
                <a:cs typeface="Arial Black"/>
              </a:rPr>
              <a:t>A</a:t>
            </a:r>
            <a:r>
              <a:rPr kumimoji="0" lang="fr-FR" altLang="fr-FR" sz="2400" i="0" u="none" strike="noStrike" kern="1200" cap="none" spc="0" normalizeH="0" baseline="0" noProof="0" dirty="0" smtClean="0">
                <a:ln>
                  <a:noFill/>
                </a:ln>
                <a:solidFill>
                  <a:schemeClr val="tx1"/>
                </a:solidFill>
                <a:effectLst/>
                <a:uLnTx/>
                <a:uFillTx/>
                <a:latin typeface="+mj-lt"/>
                <a:ea typeface="+mn-ea"/>
                <a:cs typeface="Arial Black"/>
              </a:rPr>
              <a:t>voir une vision rapide et synthétique de l’activité</a:t>
            </a:r>
          </a:p>
          <a:p>
            <a:pPr marL="715963" marR="0" lvl="0" indent="-358775" algn="l" defTabSz="457200" rtl="0" eaLnBrk="1" fontAlgn="base" latinLnBrk="0" hangingPunct="1">
              <a:lnSpc>
                <a:spcPct val="100000"/>
              </a:lnSpc>
              <a:spcBef>
                <a:spcPct val="20000"/>
              </a:spcBef>
              <a:spcAft>
                <a:spcPct val="0"/>
              </a:spcAft>
              <a:buClr>
                <a:srgbClr val="D69D1D"/>
              </a:buClr>
              <a:buSzTx/>
              <a:buFont typeface="Wingdings" pitchFamily="2" charset="2"/>
              <a:buChar char="§"/>
              <a:tabLst/>
              <a:defRPr/>
            </a:pPr>
            <a:r>
              <a:rPr lang="fr-FR" altLang="fr-FR" sz="2400" dirty="0">
                <a:latin typeface="+mj-lt"/>
                <a:ea typeface="+mn-ea"/>
                <a:cs typeface="Arial Black"/>
              </a:rPr>
              <a:t>V</a:t>
            </a:r>
            <a:r>
              <a:rPr kumimoji="0" lang="fr-FR" altLang="fr-FR" sz="2400" i="0" u="none" strike="noStrike" kern="1200" cap="none" spc="0" normalizeH="0" baseline="0" noProof="0" dirty="0" err="1" smtClean="0">
                <a:ln>
                  <a:noFill/>
                </a:ln>
                <a:solidFill>
                  <a:schemeClr val="tx1"/>
                </a:solidFill>
                <a:effectLst/>
                <a:uLnTx/>
                <a:uFillTx/>
                <a:latin typeface="+mj-lt"/>
                <a:ea typeface="+mn-ea"/>
                <a:cs typeface="Arial Black"/>
              </a:rPr>
              <a:t>érifier</a:t>
            </a:r>
            <a:r>
              <a:rPr kumimoji="0" lang="fr-FR" altLang="fr-FR" sz="2400" i="0" u="none" strike="noStrike" kern="1200" cap="none" spc="0" normalizeH="0" baseline="0" noProof="0" dirty="0" smtClean="0">
                <a:ln>
                  <a:noFill/>
                </a:ln>
                <a:solidFill>
                  <a:schemeClr val="tx1"/>
                </a:solidFill>
                <a:effectLst/>
                <a:uLnTx/>
                <a:uFillTx/>
                <a:latin typeface="+mj-lt"/>
                <a:ea typeface="+mn-ea"/>
                <a:cs typeface="Arial Black"/>
              </a:rPr>
              <a:t> le niveau de réalisation des prévisions et d’anticiper les difficultés</a:t>
            </a:r>
          </a:p>
          <a:p>
            <a:pPr marR="0" lvl="0" algn="l" defTabSz="457200" rtl="0" eaLnBrk="1" fontAlgn="base" latinLnBrk="0" hangingPunct="1">
              <a:lnSpc>
                <a:spcPct val="100000"/>
              </a:lnSpc>
              <a:spcBef>
                <a:spcPct val="20000"/>
              </a:spcBef>
              <a:spcAft>
                <a:spcPct val="0"/>
              </a:spcAft>
              <a:buClr>
                <a:srgbClr val="D69D1D"/>
              </a:buClr>
              <a:buSzTx/>
              <a:tabLst/>
              <a:defRPr/>
            </a:pPr>
            <a:endParaRPr kumimoji="0" lang="fr-FR" altLang="fr-FR" sz="800" i="0" u="none" strike="noStrike" kern="1200" cap="none" spc="0" normalizeH="0" baseline="0" noProof="0" dirty="0" smtClean="0">
              <a:ln>
                <a:noFill/>
              </a:ln>
              <a:solidFill>
                <a:schemeClr val="tx1"/>
              </a:solidFill>
              <a:effectLst/>
              <a:uLnTx/>
              <a:uFillTx/>
              <a:latin typeface="+mj-lt"/>
              <a:ea typeface="+mn-ea"/>
              <a:cs typeface="Arial Black"/>
            </a:endParaRPr>
          </a:p>
          <a:p>
            <a:pPr marL="0" marR="0" lvl="0" indent="-360000" algn="l" defTabSz="457200" rtl="0" eaLnBrk="1" fontAlgn="base" latinLnBrk="0" hangingPunct="1">
              <a:lnSpc>
                <a:spcPct val="100000"/>
              </a:lnSpc>
              <a:spcBef>
                <a:spcPct val="20000"/>
              </a:spcBef>
              <a:spcAft>
                <a:spcPct val="0"/>
              </a:spcAft>
              <a:buClr>
                <a:srgbClr val="D69D1D"/>
              </a:buClr>
              <a:buSzTx/>
              <a:buFont typeface="Wingdings" charset="2"/>
              <a:buChar char=""/>
              <a:tabLst/>
              <a:defRPr/>
            </a:pPr>
            <a:r>
              <a:rPr kumimoji="0" lang="fr-FR" altLang="fr-FR" sz="2400" b="1" i="0" u="none" strike="noStrike" kern="1200" cap="none" spc="0" normalizeH="0" baseline="0" noProof="0" dirty="0" smtClean="0">
                <a:ln>
                  <a:noFill/>
                </a:ln>
                <a:solidFill>
                  <a:schemeClr val="tx1"/>
                </a:solidFill>
                <a:effectLst/>
                <a:uLnTx/>
                <a:uFillTx/>
                <a:latin typeface="+mn-lt"/>
                <a:ea typeface="+mn-ea"/>
                <a:cs typeface="Arial Black"/>
              </a:rPr>
              <a:t>Le </a:t>
            </a:r>
            <a:r>
              <a:rPr kumimoji="0" lang="fr-FR" altLang="fr-FR" sz="2400" b="1" i="0" u="none" strike="noStrike" kern="1200" cap="none" spc="0" normalizeH="0" baseline="0" noProof="0" dirty="0" smtClean="0">
                <a:ln>
                  <a:noFill/>
                </a:ln>
                <a:solidFill>
                  <a:schemeClr val="tx1"/>
                </a:solidFill>
                <a:effectLst/>
                <a:uLnTx/>
                <a:uFillTx/>
                <a:latin typeface="+mn-lt"/>
                <a:ea typeface="+mn-ea"/>
                <a:cs typeface="Arial Black"/>
                <a:hlinkClick r:id="rId2" action="ppaction://hlinksldjump"/>
              </a:rPr>
              <a:t>contenu</a:t>
            </a:r>
            <a:r>
              <a:rPr kumimoji="0" lang="fr-FR" altLang="fr-FR" sz="2400" b="1" i="0" u="none" strike="noStrike" kern="1200" cap="none" spc="0" normalizeH="0" noProof="0" dirty="0" smtClean="0">
                <a:ln>
                  <a:noFill/>
                </a:ln>
                <a:solidFill>
                  <a:schemeClr val="tx1"/>
                </a:solidFill>
                <a:effectLst/>
                <a:uLnTx/>
                <a:uFillTx/>
                <a:latin typeface="+mn-lt"/>
                <a:ea typeface="+mn-ea"/>
                <a:cs typeface="Arial Black"/>
                <a:hlinkClick r:id="rId2" action="ppaction://hlinksldjump"/>
              </a:rPr>
              <a:t> </a:t>
            </a:r>
            <a:r>
              <a:rPr kumimoji="0" lang="fr-FR" altLang="fr-FR" sz="2400" b="1" i="0" u="none" strike="noStrike" kern="1200" cap="none" spc="0" normalizeH="0" noProof="0" dirty="0" smtClean="0">
                <a:ln>
                  <a:noFill/>
                </a:ln>
                <a:solidFill>
                  <a:schemeClr val="tx1"/>
                </a:solidFill>
                <a:effectLst/>
                <a:uLnTx/>
                <a:uFillTx/>
                <a:latin typeface="+mn-lt"/>
                <a:ea typeface="+mn-ea"/>
                <a:cs typeface="Arial Black"/>
              </a:rPr>
              <a:t> : </a:t>
            </a:r>
          </a:p>
          <a:p>
            <a:pPr marL="715963" lvl="0" indent="-358775">
              <a:spcBef>
                <a:spcPct val="20000"/>
              </a:spcBef>
              <a:buClr>
                <a:srgbClr val="D69D1D"/>
              </a:buClr>
              <a:buFont typeface="Wingdings" pitchFamily="2" charset="2"/>
              <a:buChar char="§"/>
              <a:defRPr/>
            </a:pPr>
            <a:r>
              <a:rPr lang="fr-FR" altLang="fr-FR" sz="2400" dirty="0" smtClean="0">
                <a:cs typeface="Arial Black"/>
              </a:rPr>
              <a:t>Forme : Tableaux </a:t>
            </a:r>
            <a:r>
              <a:rPr lang="fr-FR" altLang="fr-FR" sz="2400" dirty="0">
                <a:cs typeface="Arial Black"/>
              </a:rPr>
              <a:t>avec les colonnes « prévu, réalisé, écart »</a:t>
            </a:r>
          </a:p>
          <a:p>
            <a:pPr marL="715963" lvl="0" indent="-358775">
              <a:spcBef>
                <a:spcPct val="20000"/>
              </a:spcBef>
              <a:buClr>
                <a:srgbClr val="D69D1D"/>
              </a:buClr>
              <a:buFont typeface="Wingdings" pitchFamily="2" charset="2"/>
              <a:buChar char="§"/>
              <a:defRPr/>
            </a:pPr>
            <a:r>
              <a:rPr lang="fr-FR" altLang="fr-FR" sz="2400" dirty="0">
                <a:cs typeface="Arial Black"/>
              </a:rPr>
              <a:t>Fréquence </a:t>
            </a:r>
            <a:r>
              <a:rPr lang="fr-FR" altLang="fr-FR" sz="2400" dirty="0" smtClean="0">
                <a:cs typeface="Arial Black"/>
              </a:rPr>
              <a:t>à fixer : jour, mois, semaine, mois, …</a:t>
            </a:r>
            <a:endParaRPr lang="fr-FR" altLang="fr-FR" sz="2400" dirty="0">
              <a:latin typeface="Arial Black"/>
              <a:cs typeface="Arial Black"/>
            </a:endParaRPr>
          </a:p>
          <a:p>
            <a:pPr marR="0" lvl="0" algn="l" defTabSz="457200" rtl="0" eaLnBrk="1" fontAlgn="base" latinLnBrk="0" hangingPunct="1">
              <a:lnSpc>
                <a:spcPct val="100000"/>
              </a:lnSpc>
              <a:spcBef>
                <a:spcPct val="20000"/>
              </a:spcBef>
              <a:spcAft>
                <a:spcPct val="0"/>
              </a:spcAft>
              <a:buClr>
                <a:srgbClr val="D69D1D"/>
              </a:buClr>
              <a:buSzTx/>
              <a:tabLst/>
              <a:defRPr/>
            </a:pPr>
            <a:endParaRPr kumimoji="0" lang="fr-FR" altLang="fr-FR" sz="8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0" indent="-360000" algn="l" defTabSz="457200" rtl="0" eaLnBrk="1" fontAlgn="base" latinLnBrk="0" hangingPunct="1">
              <a:lnSpc>
                <a:spcPct val="100000"/>
              </a:lnSpc>
              <a:spcBef>
                <a:spcPct val="20000"/>
              </a:spcBef>
              <a:spcAft>
                <a:spcPct val="0"/>
              </a:spcAft>
              <a:buClr>
                <a:srgbClr val="D69D1D"/>
              </a:buClr>
              <a:buSzTx/>
              <a:buFont typeface="Wingdings" charset="2"/>
              <a:buChar char=""/>
              <a:tabLst/>
              <a:defRPr/>
            </a:pPr>
            <a:r>
              <a:rPr lang="fr-FR" altLang="fr-FR" sz="2400" b="1" dirty="0">
                <a:latin typeface="+mn-lt"/>
                <a:ea typeface="+mn-ea"/>
                <a:cs typeface="Arial Black"/>
                <a:hlinkClick r:id="rId3" action="ppaction://hlinksldjump"/>
              </a:rPr>
              <a:t>T</a:t>
            </a:r>
            <a:r>
              <a:rPr kumimoji="0" lang="fr-FR" altLang="fr-FR" sz="2400" b="1" i="0" u="none" strike="noStrike" kern="1200" cap="none" spc="0" normalizeH="0" baseline="0" noProof="0" dirty="0" err="1" smtClean="0">
                <a:ln>
                  <a:noFill/>
                </a:ln>
                <a:solidFill>
                  <a:schemeClr val="tx1"/>
                </a:solidFill>
                <a:effectLst/>
                <a:uLnTx/>
                <a:uFillTx/>
                <a:latin typeface="+mn-lt"/>
                <a:ea typeface="+mn-ea"/>
                <a:cs typeface="Arial Black"/>
                <a:hlinkClick r:id="rId3" action="ppaction://hlinksldjump"/>
              </a:rPr>
              <a:t>ypes</a:t>
            </a:r>
            <a:r>
              <a:rPr kumimoji="0" lang="fr-FR" altLang="fr-FR" sz="2400" b="1" i="0" u="none" strike="noStrike" kern="1200" cap="none" spc="0" normalizeH="0" baseline="0" noProof="0" dirty="0" smtClean="0">
                <a:ln>
                  <a:noFill/>
                </a:ln>
                <a:solidFill>
                  <a:schemeClr val="tx1"/>
                </a:solidFill>
                <a:effectLst/>
                <a:uLnTx/>
                <a:uFillTx/>
                <a:latin typeface="+mn-lt"/>
                <a:ea typeface="+mn-ea"/>
                <a:cs typeface="Arial Black"/>
              </a:rPr>
              <a:t> de suivi à réaliser  </a:t>
            </a:r>
          </a:p>
          <a:p>
            <a:pPr marL="0" marR="0" lvl="0" indent="-360000" algn="l" defTabSz="457200" rtl="0" eaLnBrk="1" fontAlgn="base" latinLnBrk="0" hangingPunct="1">
              <a:lnSpc>
                <a:spcPct val="100000"/>
              </a:lnSpc>
              <a:spcBef>
                <a:spcPct val="20000"/>
              </a:spcBef>
              <a:spcAft>
                <a:spcPct val="0"/>
              </a:spcAft>
              <a:buClr>
                <a:srgbClr val="D69D1D"/>
              </a:buClr>
              <a:buSzTx/>
              <a:buFont typeface="Wingdings" charset="2"/>
              <a:buChar char=""/>
              <a:tabLst/>
              <a:defRPr/>
            </a:pPr>
            <a:endParaRPr kumimoji="0" lang="fr-FR" altLang="fr-FR" sz="2400" b="0" i="0" u="none" strike="noStrike" kern="1200" cap="none" spc="0" normalizeH="0" baseline="0" noProof="0" dirty="0" smtClean="0">
              <a:ln>
                <a:noFill/>
              </a:ln>
              <a:solidFill>
                <a:schemeClr val="tx1">
                  <a:lumMod val="65000"/>
                  <a:lumOff val="35000"/>
                </a:schemeClr>
              </a:solidFill>
              <a:effectLst/>
              <a:uLnTx/>
              <a:uFillTx/>
              <a:latin typeface="Arial Black"/>
              <a:ea typeface="+mn-ea"/>
              <a:cs typeface="Arial Black"/>
            </a:endParaRPr>
          </a:p>
          <a:p>
            <a:pPr marL="0" marR="0" lvl="0" indent="-360000" algn="l" defTabSz="457200" rtl="0" eaLnBrk="1" fontAlgn="base" latinLnBrk="0" hangingPunct="1">
              <a:lnSpc>
                <a:spcPct val="100000"/>
              </a:lnSpc>
              <a:spcBef>
                <a:spcPct val="20000"/>
              </a:spcBef>
              <a:spcAft>
                <a:spcPct val="0"/>
              </a:spcAft>
              <a:buClr>
                <a:srgbClr val="D69D1D"/>
              </a:buClr>
              <a:buSzTx/>
              <a:buFont typeface="Wingdings" charset="2"/>
              <a:buChar char=""/>
              <a:tabLst/>
              <a:defRPr/>
            </a:pPr>
            <a:endParaRPr kumimoji="0" lang="fr-FR" altLang="fr-FR" sz="1400" b="0" i="0" u="none" strike="noStrike" kern="1200" cap="none" spc="0" normalizeH="0" baseline="0" noProof="0" dirty="0">
              <a:ln>
                <a:noFill/>
              </a:ln>
              <a:solidFill>
                <a:schemeClr val="tx1">
                  <a:lumMod val="65000"/>
                  <a:lumOff val="35000"/>
                </a:schemeClr>
              </a:solidFill>
              <a:effectLst/>
              <a:uLnTx/>
              <a:uFillTx/>
              <a:latin typeface="Arial Black"/>
              <a:ea typeface="+mn-ea"/>
              <a:cs typeface="Arial Black"/>
            </a:endParaRPr>
          </a:p>
        </p:txBody>
      </p:sp>
      <p:sp>
        <p:nvSpPr>
          <p:cNvPr id="3" name="Titre 2"/>
          <p:cNvSpPr>
            <a:spLocks noGrp="1"/>
          </p:cNvSpPr>
          <p:nvPr>
            <p:ph type="title"/>
          </p:nvPr>
        </p:nvSpPr>
        <p:spPr/>
        <p:txBody>
          <a:bodyPr/>
          <a:lstStyle/>
          <a:p>
            <a:r>
              <a:rPr lang="fr-FR" dirty="0" smtClean="0"/>
              <a:t>Tableaux de bord de suivi</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53</a:t>
            </a:fld>
            <a:endParaRPr lang="fr-FR" dirty="0"/>
          </a:p>
        </p:txBody>
      </p:sp>
      <p:pic>
        <p:nvPicPr>
          <p:cNvPr id="15" name="Image 14" descr="LigneSeparationLongue.jpg"/>
          <p:cNvPicPr>
            <a:picLocks noChangeAspect="1"/>
          </p:cNvPicPr>
          <p:nvPr/>
        </p:nvPicPr>
        <p:blipFill>
          <a:blip r:embed="rId4"/>
          <a:stretch>
            <a:fillRect/>
          </a:stretch>
        </p:blipFill>
        <p:spPr>
          <a:xfrm>
            <a:off x="0" y="5828648"/>
            <a:ext cx="9144000" cy="42858"/>
          </a:xfrm>
          <a:prstGeom prst="rect">
            <a:avLst/>
          </a:prstGeom>
        </p:spPr>
      </p:pic>
      <p:pic>
        <p:nvPicPr>
          <p:cNvPr id="24" name="Image 23" descr="Logo-provisoire-Auvergne-Rhone-Alpes-160px.png">
            <a:hlinkClick r:id="rId5" action="ppaction://hlinksldjump"/>
          </p:cNvPr>
          <p:cNvPicPr>
            <a:picLocks noChangeAspect="1"/>
          </p:cNvPicPr>
          <p:nvPr/>
        </p:nvPicPr>
        <p:blipFill>
          <a:blip r:embed="rId6"/>
          <a:stretch>
            <a:fillRect/>
          </a:stretch>
        </p:blipFill>
        <p:spPr>
          <a:xfrm>
            <a:off x="7012213" y="5876925"/>
            <a:ext cx="934357" cy="981075"/>
          </a:xfrm>
          <a:prstGeom prst="rect">
            <a:avLst/>
          </a:prstGeom>
        </p:spPr>
      </p:pic>
      <p:sp>
        <p:nvSpPr>
          <p:cNvPr id="27" name="ZoneTexte 26"/>
          <p:cNvSpPr txBox="1"/>
          <p:nvPr/>
        </p:nvSpPr>
        <p:spPr>
          <a:xfrm>
            <a:off x="4772284" y="4816794"/>
            <a:ext cx="4081709"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chemeClr val="accent6">
                  <a:lumMod val="50000"/>
                </a:schemeClr>
              </a:buClr>
              <a:buFont typeface="Wingdings 3" panose="05040102010807070707" pitchFamily="18" charset="2"/>
              <a:buChar char="â"/>
              <a:defRPr sz="1400" b="1">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r>
              <a:rPr lang="fr-FR" altLang="fr-FR" sz="1600" dirty="0" smtClean="0">
                <a:solidFill>
                  <a:schemeClr val="tx1"/>
                </a:solidFill>
                <a:cs typeface="Arial Black"/>
              </a:rPr>
              <a:t>Il convient de choisir quelques « indicateurs » adaptés à l’ activité et l’organisation de l’entreprise</a:t>
            </a:r>
            <a:endParaRPr lang="fr-FR" sz="1600" dirty="0">
              <a:solidFill>
                <a:schemeClr val="tx1"/>
              </a:solidFill>
            </a:endParaRPr>
          </a:p>
        </p:txBody>
      </p:sp>
      <p:pic>
        <p:nvPicPr>
          <p:cNvPr id="28" name="Picture 2" descr="C:\Users\fd.CMA69\AppData\Local\Microsoft\Windows\INetCache\IE\6P5U141P\attention-icon-2332-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51383">
            <a:off x="8060264" y="4316095"/>
            <a:ext cx="796998" cy="79699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e 17"/>
          <p:cNvGrpSpPr/>
          <p:nvPr/>
        </p:nvGrpSpPr>
        <p:grpSpPr>
          <a:xfrm>
            <a:off x="969757" y="5842804"/>
            <a:ext cx="5834663" cy="470629"/>
            <a:chOff x="969757" y="5842804"/>
            <a:chExt cx="5834663" cy="470629"/>
          </a:xfrm>
        </p:grpSpPr>
        <p:sp>
          <p:nvSpPr>
            <p:cNvPr id="19" name="ZoneTexte 18"/>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8" action="ppaction://hlinksldjump"/>
                </a:rPr>
                <a:t>Formes</a:t>
              </a:r>
              <a:r>
                <a:rPr lang="fr-FR" altLang="fr-FR" sz="800" b="1" dirty="0" smtClean="0">
                  <a:latin typeface="Arial" pitchFamily="34" charset="0"/>
                  <a:cs typeface="Arial" pitchFamily="34" charset="0"/>
                  <a:hlinkClick r:id="rId8" action="ppaction://hlinksldjump"/>
                </a:rPr>
                <a:t> </a:t>
              </a:r>
              <a:r>
                <a:rPr lang="fr-FR" altLang="fr-FR" sz="800" dirty="0" smtClean="0">
                  <a:latin typeface="Arial" pitchFamily="34" charset="0"/>
                  <a:cs typeface="Arial" pitchFamily="34" charset="0"/>
                  <a:hlinkClick r:id="rId8"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0" name="ZoneTexte 19"/>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Régime fiscal </a:t>
              </a:r>
              <a:endParaRPr lang="fr-FR" altLang="fr-FR" sz="800" dirty="0" smtClean="0">
                <a:latin typeface="Arial" pitchFamily="34" charset="0"/>
                <a:cs typeface="Arial" pitchFamily="34" charset="0"/>
              </a:endParaRPr>
            </a:p>
          </p:txBody>
        </p:sp>
        <p:sp>
          <p:nvSpPr>
            <p:cNvPr id="21" name="ZoneTexte 20"/>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 </a:t>
              </a:r>
              <a:r>
                <a:rPr lang="fr-FR" altLang="fr-FR" sz="800" dirty="0">
                  <a:latin typeface="Arial" pitchFamily="34" charset="0"/>
                  <a:cs typeface="Arial" pitchFamily="34" charset="0"/>
                  <a:hlinkClick r:id="rId10" action="ppaction://hlinksldjump"/>
                </a:rPr>
                <a:t>R</a:t>
              </a:r>
              <a:r>
                <a:rPr lang="fr-FR" altLang="fr-FR" sz="800" dirty="0" smtClean="0">
                  <a:latin typeface="Arial" pitchFamily="34" charset="0"/>
                  <a:cs typeface="Arial" pitchFamily="34" charset="0"/>
                  <a:hlinkClick r:id="rId10" action="ppaction://hlinksldjump"/>
                </a:rPr>
                <a:t>égime social </a:t>
              </a:r>
              <a:endParaRPr lang="fr-FR" altLang="fr-FR" sz="800" dirty="0" smtClean="0">
                <a:latin typeface="Arial" pitchFamily="34" charset="0"/>
                <a:cs typeface="Arial" pitchFamily="34" charset="0"/>
              </a:endParaRPr>
            </a:p>
          </p:txBody>
        </p:sp>
        <p:sp>
          <p:nvSpPr>
            <p:cNvPr id="22" name="ZoneTexte 21"/>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Comparaison </a:t>
              </a:r>
              <a:endParaRPr lang="fr-FR" altLang="fr-FR" sz="800" dirty="0" smtClean="0">
                <a:latin typeface="Arial" pitchFamily="34" charset="0"/>
                <a:cs typeface="Arial" pitchFamily="34" charset="0"/>
              </a:endParaRPr>
            </a:p>
          </p:txBody>
        </p:sp>
        <p:sp>
          <p:nvSpPr>
            <p:cNvPr id="23" name="ZoneTexte 22"/>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2" action="ppaction://hlinksldjump"/>
                </a:rPr>
                <a:t>G</a:t>
              </a:r>
              <a:r>
                <a:rPr lang="fr-FR" altLang="fr-FR" sz="800" dirty="0" smtClean="0">
                  <a:latin typeface="Arial" pitchFamily="34" charset="0"/>
                  <a:cs typeface="Arial" pitchFamily="34" charset="0"/>
                  <a:hlinkClick r:id="rId12" action="ppaction://hlinksldjump"/>
                </a:rPr>
                <a:t>estion </a:t>
              </a:r>
              <a:endParaRPr lang="fr-FR" altLang="fr-FR" sz="800" dirty="0">
                <a:latin typeface="Arial" pitchFamily="34" charset="0"/>
                <a:cs typeface="Arial" pitchFamily="34" charset="0"/>
              </a:endParaRPr>
            </a:p>
          </p:txBody>
        </p:sp>
        <p:sp>
          <p:nvSpPr>
            <p:cNvPr id="34" name="ZoneTexte 33"/>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Formalités d’immatriculation </a:t>
              </a:r>
              <a:endParaRPr lang="fr-FR" altLang="fr-FR" sz="800" dirty="0">
                <a:latin typeface="Arial" pitchFamily="34" charset="0"/>
                <a:cs typeface="Arial" pitchFamily="34" charset="0"/>
              </a:endParaRPr>
            </a:p>
          </p:txBody>
        </p:sp>
        <p:sp>
          <p:nvSpPr>
            <p:cNvPr id="36" name="ZoneTexte 35"/>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4" action="ppaction://hlinksldjump"/>
                </a:rPr>
                <a:t> </a:t>
              </a:r>
              <a:r>
                <a:rPr lang="fr-FR" altLang="fr-FR" sz="800" dirty="0">
                  <a:latin typeface="Arial" pitchFamily="34" charset="0"/>
                  <a:cs typeface="Arial" pitchFamily="34" charset="0"/>
                  <a:hlinkClick r:id="rId15" action="ppaction://hlinksldjump"/>
                </a:rPr>
                <a:t>R</a:t>
              </a:r>
              <a:r>
                <a:rPr lang="fr-FR" altLang="fr-FR" sz="800" dirty="0" smtClean="0">
                  <a:latin typeface="Arial" pitchFamily="34" charset="0"/>
                  <a:cs typeface="Arial" pitchFamily="34" charset="0"/>
                  <a:hlinkClick r:id="rId15"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28519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4500" y="1572005"/>
            <a:ext cx="7803675" cy="1627263"/>
          </a:xfrm>
        </p:spPr>
        <p:txBody>
          <a:bodyPr/>
          <a:lstStyle/>
          <a:p>
            <a:pPr>
              <a:buFont typeface="Wingdings" panose="05000000000000000000" pitchFamily="2" charset="2"/>
              <a:buChar char="o"/>
            </a:pPr>
            <a:r>
              <a:rPr lang="fr-FR" sz="2400" b="1" dirty="0" smtClean="0">
                <a:latin typeface="+mn-lt"/>
              </a:rPr>
              <a:t>Construire </a:t>
            </a:r>
            <a:r>
              <a:rPr lang="fr-FR" sz="2400" b="1" dirty="0">
                <a:latin typeface="+mn-lt"/>
              </a:rPr>
              <a:t>le tableau de bord </a:t>
            </a:r>
            <a:r>
              <a:rPr lang="fr-FR" sz="2400" b="1" dirty="0" smtClean="0">
                <a:latin typeface="+mn-lt"/>
              </a:rPr>
              <a:t> </a:t>
            </a:r>
            <a:endParaRPr lang="fr-FR" sz="2400" b="1" dirty="0">
              <a:latin typeface="+mn-lt"/>
            </a:endParaRPr>
          </a:p>
          <a:p>
            <a:pPr marL="715963" indent="-358775">
              <a:buFont typeface="Wingdings" pitchFamily="2" charset="2"/>
              <a:buChar char="§"/>
            </a:pPr>
            <a:r>
              <a:rPr lang="fr-FR" sz="1600" dirty="0" smtClean="0">
                <a:latin typeface="+mn-lt"/>
              </a:rPr>
              <a:t>Identifier </a:t>
            </a:r>
            <a:r>
              <a:rPr lang="fr-FR" sz="1600" dirty="0">
                <a:latin typeface="+mn-lt"/>
              </a:rPr>
              <a:t>vos principaux objectifs </a:t>
            </a:r>
          </a:p>
          <a:p>
            <a:pPr marL="715963" indent="-358775">
              <a:buFont typeface="Wingdings" pitchFamily="2" charset="2"/>
              <a:buChar char="§"/>
            </a:pPr>
            <a:r>
              <a:rPr lang="fr-FR" sz="1600" dirty="0">
                <a:latin typeface="+mn-lt"/>
              </a:rPr>
              <a:t>Pour chacun de ces objectifs, définir un indicateur quantitatif</a:t>
            </a:r>
          </a:p>
          <a:p>
            <a:pPr marL="715963" indent="-358775">
              <a:buFont typeface="Wingdings" pitchFamily="2" charset="2"/>
              <a:buChar char="§"/>
            </a:pPr>
            <a:r>
              <a:rPr lang="fr-FR" sz="1600" dirty="0">
                <a:latin typeface="+mn-lt"/>
              </a:rPr>
              <a:t>Faire un tableau global  : </a:t>
            </a:r>
          </a:p>
          <a:p>
            <a:pPr marL="1168400" lvl="4">
              <a:buClr>
                <a:srgbClr val="E99417"/>
              </a:buClr>
              <a:buFont typeface="Wingdings" pitchFamily="2" charset="2"/>
              <a:buChar char="§"/>
            </a:pPr>
            <a:r>
              <a:rPr lang="fr-FR" sz="1600" dirty="0" smtClean="0">
                <a:latin typeface="+mn-lt"/>
              </a:rPr>
              <a:t>comparaison </a:t>
            </a:r>
            <a:r>
              <a:rPr lang="fr-FR" sz="1600" dirty="0">
                <a:latin typeface="+mn-lt"/>
              </a:rPr>
              <a:t>avec année n-1 possible</a:t>
            </a:r>
          </a:p>
          <a:p>
            <a:pPr marL="1168400" lvl="4">
              <a:buClr>
                <a:srgbClr val="E99417"/>
              </a:buClr>
              <a:buFont typeface="Wingdings" pitchFamily="2" charset="2"/>
              <a:buChar char="§"/>
            </a:pPr>
            <a:r>
              <a:rPr lang="fr-FR" sz="1600" dirty="0" smtClean="0">
                <a:latin typeface="+mn-lt"/>
              </a:rPr>
              <a:t>Ecart </a:t>
            </a:r>
            <a:r>
              <a:rPr lang="fr-FR" sz="1600" dirty="0">
                <a:latin typeface="+mn-lt"/>
              </a:rPr>
              <a:t>en nombre et en % si besoin</a:t>
            </a:r>
            <a:br>
              <a:rPr lang="fr-FR" sz="1600" dirty="0">
                <a:latin typeface="+mn-lt"/>
              </a:rPr>
            </a:br>
            <a:endParaRPr lang="fr-FR" sz="1600" dirty="0">
              <a:latin typeface="+mn-lt"/>
            </a:endParaRPr>
          </a:p>
          <a:p>
            <a:endParaRPr lang="fr-FR" sz="1600" dirty="0">
              <a:latin typeface="+mn-lt"/>
            </a:endParaRPr>
          </a:p>
          <a:p>
            <a:pPr>
              <a:buFont typeface="Wingdings" pitchFamily="2" charset="2"/>
              <a:buChar char="q"/>
            </a:pPr>
            <a:endParaRPr lang="fr-FR" sz="1600" b="1" dirty="0" smtClean="0">
              <a:latin typeface="+mn-lt"/>
            </a:endParaRPr>
          </a:p>
          <a:p>
            <a:endParaRPr lang="fr-FR" dirty="0"/>
          </a:p>
        </p:txBody>
      </p:sp>
      <p:sp>
        <p:nvSpPr>
          <p:cNvPr id="3" name="Titre 2"/>
          <p:cNvSpPr>
            <a:spLocks noGrp="1"/>
          </p:cNvSpPr>
          <p:nvPr>
            <p:ph type="title"/>
          </p:nvPr>
        </p:nvSpPr>
        <p:spPr/>
        <p:txBody>
          <a:bodyPr/>
          <a:lstStyle/>
          <a:p>
            <a:r>
              <a:rPr lang="fr-FR" dirty="0" smtClean="0"/>
              <a:t>Tableaux de bord de suivi</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54</a:t>
            </a:fld>
            <a:endParaRPr lang="fr-FR" dirty="0"/>
          </a:p>
        </p:txBody>
      </p:sp>
      <p:pic>
        <p:nvPicPr>
          <p:cNvPr id="24" name="Image 23"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25" name="ZoneTexte 24"/>
          <p:cNvSpPr txBox="1"/>
          <p:nvPr/>
        </p:nvSpPr>
        <p:spPr>
          <a:xfrm>
            <a:off x="793526" y="5231509"/>
            <a:ext cx="7984427" cy="52322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fr-FR"/>
            </a:defPPr>
            <a:lvl1pPr marL="171450" indent="-171450">
              <a:buClr>
                <a:schemeClr val="accent6">
                  <a:lumMod val="50000"/>
                </a:schemeClr>
              </a:buClr>
              <a:buFont typeface="Wingdings 3" panose="05040102010807070707" pitchFamily="18" charset="2"/>
              <a:buChar char="â"/>
              <a:defRPr sz="1400" b="1">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lgn="ctr"/>
            <a:r>
              <a:rPr lang="fr-FR" sz="1400" dirty="0" smtClean="0"/>
              <a:t>Il convient de suivre et mettre à jour le tableau de bord à chaque fin de période </a:t>
            </a:r>
          </a:p>
          <a:p>
            <a:pPr lvl="1" algn="ctr"/>
            <a:r>
              <a:rPr lang="fr-FR" sz="1400" dirty="0" smtClean="0"/>
              <a:t>pour  interpréter les résultats. </a:t>
            </a:r>
            <a:endParaRPr lang="fr-FR" sz="1400" dirty="0">
              <a:solidFill>
                <a:schemeClr val="tx1"/>
              </a:solidFill>
            </a:endParaRPr>
          </a:p>
        </p:txBody>
      </p:sp>
      <p:pic>
        <p:nvPicPr>
          <p:cNvPr id="26" name="Picture 2" descr="C:\Users\fd.CMA69\AppData\Local\Microsoft\Windows\INetCache\IE\6P5U141P\attention-icon-2332-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1383">
            <a:off x="8125945" y="4647378"/>
            <a:ext cx="796998" cy="79699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44500" y="3629138"/>
            <a:ext cx="7878631" cy="1643527"/>
          </a:xfrm>
          <a:prstGeom prst="rect">
            <a:avLst/>
          </a:prstGeom>
          <a:noFill/>
        </p:spPr>
        <p:txBody>
          <a:bodyPr wrap="square" rtlCol="0">
            <a:spAutoFit/>
          </a:bodyPr>
          <a:lstStyle/>
          <a:p>
            <a:pPr marL="285750" indent="-285750">
              <a:spcBef>
                <a:spcPct val="20000"/>
              </a:spcBef>
              <a:buClr>
                <a:srgbClr val="D69D1D"/>
              </a:buClr>
              <a:buFont typeface="Wingdings" panose="05000000000000000000" pitchFamily="2" charset="2"/>
              <a:buChar char="o"/>
            </a:pPr>
            <a:r>
              <a:rPr lang="fr-FR" altLang="fr-FR" sz="2400" b="1" dirty="0" smtClean="0">
                <a:latin typeface="+mn-lt"/>
                <a:ea typeface="+mn-ea"/>
                <a:cs typeface="Arial Black"/>
              </a:rPr>
              <a:t> En </a:t>
            </a:r>
            <a:r>
              <a:rPr lang="fr-FR" altLang="fr-FR" sz="2400" b="1" dirty="0">
                <a:latin typeface="+mn-lt"/>
                <a:ea typeface="+mn-ea"/>
                <a:cs typeface="Arial Black"/>
              </a:rPr>
              <a:t>termes de supports : </a:t>
            </a:r>
          </a:p>
          <a:p>
            <a:pPr marL="712788" indent="-285750">
              <a:spcBef>
                <a:spcPct val="20000"/>
              </a:spcBef>
              <a:buClr>
                <a:srgbClr val="D69D1D"/>
              </a:buClr>
              <a:buFont typeface="Wingdings" panose="05000000000000000000" pitchFamily="2" charset="2"/>
              <a:buChar char="§"/>
            </a:pPr>
            <a:r>
              <a:rPr lang="fr-FR" altLang="fr-FR" sz="1600" dirty="0">
                <a:latin typeface="+mn-lt"/>
                <a:ea typeface="+mn-ea"/>
                <a:cs typeface="Arial Black"/>
              </a:rPr>
              <a:t>Excel ou logiciel spécifique (formation, lien avec les tableaux comptables, …)</a:t>
            </a:r>
          </a:p>
          <a:p>
            <a:pPr marL="712788" indent="-285750">
              <a:spcBef>
                <a:spcPct val="20000"/>
              </a:spcBef>
              <a:buClr>
                <a:srgbClr val="D69D1D"/>
              </a:buClr>
              <a:buFont typeface="Wingdings" panose="05000000000000000000" pitchFamily="2" charset="2"/>
              <a:buChar char="§"/>
            </a:pPr>
            <a:r>
              <a:rPr lang="fr-FR" altLang="fr-FR" sz="1600" dirty="0" smtClean="0">
                <a:latin typeface="+mn-lt"/>
                <a:ea typeface="+mn-ea"/>
                <a:cs typeface="Arial Black"/>
              </a:rPr>
              <a:t>carnets </a:t>
            </a:r>
            <a:r>
              <a:rPr lang="fr-FR" altLang="fr-FR" sz="1600" dirty="0">
                <a:latin typeface="+mn-lt"/>
                <a:ea typeface="+mn-ea"/>
                <a:cs typeface="Arial Black"/>
              </a:rPr>
              <a:t>de chantier, </a:t>
            </a:r>
          </a:p>
          <a:p>
            <a:pPr marL="712788" indent="-285750">
              <a:spcBef>
                <a:spcPct val="20000"/>
              </a:spcBef>
              <a:buClr>
                <a:srgbClr val="D69D1D"/>
              </a:buClr>
              <a:buFont typeface="Wingdings" panose="05000000000000000000" pitchFamily="2" charset="2"/>
              <a:buChar char="§"/>
            </a:pPr>
            <a:r>
              <a:rPr lang="fr-FR" altLang="fr-FR" sz="1600" dirty="0" smtClean="0">
                <a:latin typeface="+mn-lt"/>
                <a:ea typeface="+mn-ea"/>
                <a:cs typeface="Arial Black"/>
              </a:rPr>
              <a:t>cahier </a:t>
            </a:r>
            <a:r>
              <a:rPr lang="fr-FR" altLang="fr-FR" sz="1600" dirty="0">
                <a:latin typeface="+mn-lt"/>
                <a:ea typeface="+mn-ea"/>
                <a:cs typeface="Arial Black"/>
              </a:rPr>
              <a:t>des réservations, </a:t>
            </a:r>
          </a:p>
          <a:p>
            <a:pPr marL="712788" indent="-285750">
              <a:spcBef>
                <a:spcPct val="20000"/>
              </a:spcBef>
              <a:buClr>
                <a:srgbClr val="D69D1D"/>
              </a:buClr>
              <a:buFont typeface="Wingdings" panose="05000000000000000000" pitchFamily="2" charset="2"/>
              <a:buChar char="§"/>
            </a:pPr>
            <a:r>
              <a:rPr lang="fr-FR" altLang="fr-FR" sz="1600" dirty="0" smtClean="0">
                <a:latin typeface="+mn-lt"/>
                <a:ea typeface="+mn-ea"/>
                <a:cs typeface="Arial Black"/>
              </a:rPr>
              <a:t>…</a:t>
            </a:r>
            <a:endParaRPr lang="fr-FR" dirty="0"/>
          </a:p>
        </p:txBody>
      </p:sp>
      <p:pic>
        <p:nvPicPr>
          <p:cNvPr id="19" name="Picture 3" descr="C:\Users\Franck\AppData\Local\Microsoft\Windows\INetCache\IE\RF6AJJUF\view-refresh[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2710" y="5783347"/>
            <a:ext cx="1074653" cy="107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8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4500" y="1572005"/>
            <a:ext cx="7803675" cy="1627263"/>
          </a:xfrm>
        </p:spPr>
        <p:txBody>
          <a:bodyPr/>
          <a:lstStyle/>
          <a:p>
            <a:pPr lvl="0">
              <a:defRPr/>
            </a:pPr>
            <a:endParaRPr lang="fr-FR" altLang="fr-FR" sz="800" dirty="0"/>
          </a:p>
          <a:p>
            <a:pPr lvl="0">
              <a:defRPr/>
            </a:pPr>
            <a:r>
              <a:rPr lang="fr-FR" altLang="fr-FR" sz="2400" b="1" dirty="0" smtClean="0">
                <a:latin typeface="+mn-lt"/>
              </a:rPr>
              <a:t>Types de suivi   </a:t>
            </a:r>
            <a:endParaRPr lang="fr-FR" altLang="fr-FR" sz="2400" b="1" dirty="0">
              <a:latin typeface="+mn-lt"/>
            </a:endParaRPr>
          </a:p>
          <a:p>
            <a:pPr marL="715963" lvl="1" indent="-358775">
              <a:buFont typeface="Wingdings" pitchFamily="2" charset="2"/>
              <a:buChar char="§"/>
              <a:defRPr/>
            </a:pPr>
            <a:r>
              <a:rPr lang="fr-FR" altLang="fr-FR" sz="1600" dirty="0" smtClean="0"/>
              <a:t>Rentabilité </a:t>
            </a:r>
            <a:r>
              <a:rPr lang="fr-FR" altLang="fr-FR" sz="1600" dirty="0"/>
              <a:t>pour suivre le niveau de :</a:t>
            </a:r>
          </a:p>
          <a:p>
            <a:pPr marL="1168400" lvl="4" indent="-354013" eaLnBrk="0" hangingPunct="0">
              <a:buClr>
                <a:srgbClr val="D69D1D"/>
              </a:buClr>
              <a:buFont typeface="Wingdings" pitchFamily="2" charset="2"/>
              <a:buChar char="§"/>
            </a:pPr>
            <a:r>
              <a:rPr lang="fr-FR" sz="1600" dirty="0">
                <a:cs typeface="Arial-BoldMT"/>
              </a:rPr>
              <a:t>CA prévisionnel (mensuellement)</a:t>
            </a:r>
          </a:p>
          <a:p>
            <a:pPr marL="1171575" lvl="4" indent="-357188" eaLnBrk="0" hangingPunct="0">
              <a:buClr>
                <a:srgbClr val="D69D1D"/>
              </a:buClr>
              <a:buFont typeface="Wingdings" pitchFamily="2" charset="2"/>
              <a:buChar char="§"/>
            </a:pPr>
            <a:r>
              <a:rPr lang="fr-FR" sz="1600" dirty="0">
                <a:cs typeface="Arial-BoldMT"/>
              </a:rPr>
              <a:t>Charges variables  (trimestriellement)</a:t>
            </a:r>
          </a:p>
          <a:p>
            <a:pPr marL="1168400" lvl="4" indent="-354013" eaLnBrk="0" hangingPunct="0">
              <a:buClr>
                <a:srgbClr val="D69D1D"/>
              </a:buClr>
              <a:buFont typeface="Wingdings" pitchFamily="2" charset="2"/>
              <a:buChar char="§"/>
            </a:pPr>
            <a:r>
              <a:rPr lang="fr-FR" sz="1600" dirty="0">
                <a:cs typeface="Arial-BoldMT"/>
              </a:rPr>
              <a:t>Marge (mensuellement)</a:t>
            </a:r>
          </a:p>
          <a:p>
            <a:pPr marL="717550" lvl="3" indent="-360363">
              <a:spcBef>
                <a:spcPct val="20000"/>
              </a:spcBef>
              <a:buFont typeface="Wingdings" pitchFamily="2" charset="2"/>
              <a:buChar char="§"/>
            </a:pPr>
            <a:r>
              <a:rPr lang="fr-FR" sz="1600" dirty="0">
                <a:cs typeface="Arial-BoldMT"/>
              </a:rPr>
              <a:t>Trésorerie </a:t>
            </a:r>
          </a:p>
          <a:p>
            <a:pPr marL="717550" lvl="3" indent="-360363">
              <a:spcBef>
                <a:spcPct val="20000"/>
              </a:spcBef>
              <a:buFont typeface="Wingdings" pitchFamily="2" charset="2"/>
              <a:buChar char="§"/>
            </a:pPr>
            <a:r>
              <a:rPr lang="fr-FR" altLang="fr-FR" sz="1600" dirty="0">
                <a:cs typeface="Arial" pitchFamily="34" charset="0"/>
              </a:rPr>
              <a:t>Quantitatif / unité d’œuvre : suivi des heures par chantier, suivi du nombre de produits vendus, des heures de fabrication, …</a:t>
            </a:r>
          </a:p>
          <a:p>
            <a:pPr marL="715963" lvl="1" indent="-358775">
              <a:buFont typeface="Wingdings" pitchFamily="2" charset="2"/>
              <a:buChar char="§"/>
              <a:defRPr/>
            </a:pPr>
            <a:r>
              <a:rPr lang="fr-FR" altLang="fr-FR" sz="1600" dirty="0"/>
              <a:t>Commercial : % de devis transformés, facturés, type de clientèle, veille sur les prix des concurrents</a:t>
            </a:r>
            <a:r>
              <a:rPr lang="fr-FR" altLang="fr-FR" sz="1600" dirty="0" smtClean="0"/>
              <a:t>,…</a:t>
            </a:r>
            <a:endParaRPr lang="fr-FR" sz="1600" b="1" dirty="0" smtClean="0">
              <a:latin typeface="+mn-lt"/>
            </a:endParaRPr>
          </a:p>
          <a:p>
            <a:endParaRPr lang="fr-FR" sz="1600" dirty="0">
              <a:latin typeface="+mn-lt"/>
            </a:endParaRPr>
          </a:p>
          <a:p>
            <a:pPr>
              <a:buFont typeface="Wingdings" pitchFamily="2" charset="2"/>
              <a:buChar char="q"/>
            </a:pPr>
            <a:endParaRPr lang="fr-FR" sz="1600" b="1" dirty="0" smtClean="0">
              <a:latin typeface="+mn-lt"/>
            </a:endParaRPr>
          </a:p>
          <a:p>
            <a:endParaRPr lang="fr-FR" dirty="0"/>
          </a:p>
        </p:txBody>
      </p:sp>
      <p:sp>
        <p:nvSpPr>
          <p:cNvPr id="3" name="Titre 2"/>
          <p:cNvSpPr>
            <a:spLocks noGrp="1"/>
          </p:cNvSpPr>
          <p:nvPr>
            <p:ph type="title"/>
          </p:nvPr>
        </p:nvSpPr>
        <p:spPr/>
        <p:txBody>
          <a:bodyPr/>
          <a:lstStyle/>
          <a:p>
            <a:r>
              <a:rPr lang="fr-FR" dirty="0" smtClean="0"/>
              <a:t>Tableaux de bord de suivi</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55</a:t>
            </a:fld>
            <a:endParaRPr lang="fr-FR" dirty="0"/>
          </a:p>
        </p:txBody>
      </p:sp>
      <p:pic>
        <p:nvPicPr>
          <p:cNvPr id="24" name="Image 23"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9"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710" y="5783347"/>
            <a:ext cx="1074653" cy="107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5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Exemple</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56</a:t>
            </a:fld>
            <a:endParaRPr lang="fr-FR" dirty="0"/>
          </a:p>
        </p:txBody>
      </p:sp>
      <p:pic>
        <p:nvPicPr>
          <p:cNvPr id="15" name="Image 14" descr="LigneSeparationLongue.jpg"/>
          <p:cNvPicPr>
            <a:picLocks noChangeAspect="1"/>
          </p:cNvPicPr>
          <p:nvPr/>
        </p:nvPicPr>
        <p:blipFill>
          <a:blip r:embed="rId2"/>
          <a:stretch>
            <a:fillRect/>
          </a:stretch>
        </p:blipFill>
        <p:spPr>
          <a:xfrm>
            <a:off x="0" y="5828648"/>
            <a:ext cx="9144000" cy="42858"/>
          </a:xfrm>
          <a:prstGeom prst="rect">
            <a:avLst/>
          </a:prstGeom>
        </p:spPr>
      </p:pic>
      <p:pic>
        <p:nvPicPr>
          <p:cNvPr id="24" name="Image 23"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graphicFrame>
        <p:nvGraphicFramePr>
          <p:cNvPr id="25" name="Tableau 24"/>
          <p:cNvGraphicFramePr>
            <a:graphicFrameLocks noGrp="1"/>
          </p:cNvGraphicFramePr>
          <p:nvPr>
            <p:extLst>
              <p:ext uri="{D42A27DB-BD31-4B8C-83A1-F6EECF244321}">
                <p14:modId xmlns:p14="http://schemas.microsoft.com/office/powerpoint/2010/main" val="2308642617"/>
              </p:ext>
            </p:extLst>
          </p:nvPr>
        </p:nvGraphicFramePr>
        <p:xfrm>
          <a:off x="278675" y="1870794"/>
          <a:ext cx="8552174" cy="3784600"/>
        </p:xfrm>
        <a:graphic>
          <a:graphicData uri="http://schemas.openxmlformats.org/drawingml/2006/table">
            <a:tbl>
              <a:tblPr firstRow="1" bandRow="1">
                <a:tableStyleId>{5C22544A-7EE6-4342-B048-85BDC9FD1C3A}</a:tableStyleId>
              </a:tblPr>
              <a:tblGrid>
                <a:gridCol w="2605341"/>
                <a:gridCol w="1134603"/>
                <a:gridCol w="1652533"/>
                <a:gridCol w="1449262"/>
                <a:gridCol w="1710435"/>
              </a:tblGrid>
              <a:tr h="370840">
                <a:tc>
                  <a:txBody>
                    <a:bodyPr/>
                    <a:lstStyle/>
                    <a:p>
                      <a:r>
                        <a:rPr lang="fr-FR" dirty="0" smtClean="0"/>
                        <a:t>Indicateur</a:t>
                      </a:r>
                      <a:endParaRPr lang="fr-FR" dirty="0"/>
                    </a:p>
                  </a:txBody>
                  <a:tcPr>
                    <a:solidFill>
                      <a:srgbClr val="D69D1D"/>
                    </a:solidFill>
                  </a:tcPr>
                </a:tc>
                <a:tc>
                  <a:txBody>
                    <a:bodyPr/>
                    <a:lstStyle/>
                    <a:p>
                      <a:r>
                        <a:rPr lang="fr-FR" dirty="0" smtClean="0"/>
                        <a:t>Prévu</a:t>
                      </a:r>
                      <a:endParaRPr lang="fr-FR" dirty="0"/>
                    </a:p>
                  </a:txBody>
                  <a:tcPr>
                    <a:solidFill>
                      <a:srgbClr val="D69D1D"/>
                    </a:solidFill>
                  </a:tcPr>
                </a:tc>
                <a:tc>
                  <a:txBody>
                    <a:bodyPr/>
                    <a:lstStyle/>
                    <a:p>
                      <a:r>
                        <a:rPr lang="fr-FR" dirty="0" smtClean="0"/>
                        <a:t>Réalisé</a:t>
                      </a:r>
                      <a:endParaRPr lang="fr-FR" dirty="0"/>
                    </a:p>
                  </a:txBody>
                  <a:tcPr>
                    <a:solidFill>
                      <a:srgbClr val="D69D1D"/>
                    </a:solidFill>
                  </a:tcPr>
                </a:tc>
                <a:tc>
                  <a:txBody>
                    <a:bodyPr/>
                    <a:lstStyle/>
                    <a:p>
                      <a:r>
                        <a:rPr lang="fr-FR" dirty="0" smtClean="0"/>
                        <a:t>Ecart </a:t>
                      </a:r>
                      <a:endParaRPr lang="fr-FR" dirty="0"/>
                    </a:p>
                  </a:txBody>
                  <a:tcPr>
                    <a:solidFill>
                      <a:srgbClr val="D69D1D"/>
                    </a:solidFill>
                  </a:tcPr>
                </a:tc>
                <a:tc>
                  <a:txBody>
                    <a:bodyPr/>
                    <a:lstStyle/>
                    <a:p>
                      <a:r>
                        <a:rPr lang="fr-FR" dirty="0" smtClean="0"/>
                        <a:t>A faire</a:t>
                      </a:r>
                      <a:endParaRPr lang="fr-FR" dirty="0"/>
                    </a:p>
                  </a:txBody>
                  <a:tcPr>
                    <a:solidFill>
                      <a:srgbClr val="D69D1D"/>
                    </a:solidFill>
                  </a:tcPr>
                </a:tc>
              </a:tr>
              <a:tr h="370840">
                <a:tc>
                  <a:txBody>
                    <a:bodyPr/>
                    <a:lstStyle/>
                    <a:p>
                      <a:r>
                        <a:rPr lang="fr-FR" dirty="0" smtClean="0"/>
                        <a:t>Chiffres d’affaires</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r>
              <a:tr h="370840">
                <a:tc>
                  <a:txBody>
                    <a:bodyPr/>
                    <a:lstStyle/>
                    <a:p>
                      <a:r>
                        <a:rPr lang="fr-FR" dirty="0" smtClean="0"/>
                        <a:t>Achats</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a:p>
                  </a:txBody>
                  <a:tcPr>
                    <a:solidFill>
                      <a:srgbClr val="E99417">
                        <a:alpha val="30000"/>
                      </a:srgbClr>
                    </a:solidFill>
                  </a:tcPr>
                </a:tc>
                <a:tc>
                  <a:txBody>
                    <a:bodyPr/>
                    <a:lstStyle/>
                    <a:p>
                      <a:endParaRPr lang="fr-FR"/>
                    </a:p>
                  </a:txBody>
                  <a:tcPr>
                    <a:solidFill>
                      <a:srgbClr val="E99417">
                        <a:alpha val="30000"/>
                      </a:srgbClr>
                    </a:solidFill>
                  </a:tcPr>
                </a:tc>
                <a:tc>
                  <a:txBody>
                    <a:bodyPr/>
                    <a:lstStyle/>
                    <a:p>
                      <a:endParaRPr lang="fr-FR" dirty="0"/>
                    </a:p>
                  </a:txBody>
                  <a:tcPr>
                    <a:solidFill>
                      <a:srgbClr val="E99417">
                        <a:alpha val="30000"/>
                      </a:srgbClr>
                    </a:solidFill>
                  </a:tcPr>
                </a:tc>
              </a:tr>
              <a:tr h="370840">
                <a:tc>
                  <a:txBody>
                    <a:bodyPr/>
                    <a:lstStyle/>
                    <a:p>
                      <a:r>
                        <a:rPr lang="fr-FR" dirty="0" smtClean="0"/>
                        <a:t>Marge Brute</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a:p>
                  </a:txBody>
                  <a:tcPr>
                    <a:solidFill>
                      <a:srgbClr val="E99417">
                        <a:alpha val="30000"/>
                      </a:srgbClr>
                    </a:solidFill>
                  </a:tcPr>
                </a:tc>
                <a:tc>
                  <a:txBody>
                    <a:bodyPr/>
                    <a:lstStyle/>
                    <a:p>
                      <a:endParaRPr lang="fr-FR"/>
                    </a:p>
                  </a:txBody>
                  <a:tcPr>
                    <a:solidFill>
                      <a:srgbClr val="E99417">
                        <a:alpha val="30000"/>
                      </a:srgbClr>
                    </a:solidFill>
                  </a:tcPr>
                </a:tc>
              </a:tr>
              <a:tr h="370840">
                <a:tc>
                  <a:txBody>
                    <a:bodyPr/>
                    <a:lstStyle/>
                    <a:p>
                      <a:r>
                        <a:rPr lang="fr-FR" dirty="0" smtClean="0"/>
                        <a:t>Résultat </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a:p>
                  </a:txBody>
                  <a:tcPr>
                    <a:solidFill>
                      <a:srgbClr val="E99417">
                        <a:alpha val="30000"/>
                      </a:srgbClr>
                    </a:solidFill>
                  </a:tcPr>
                </a:tc>
                <a:tc>
                  <a:txBody>
                    <a:bodyPr/>
                    <a:lstStyle/>
                    <a:p>
                      <a:endParaRPr lang="fr-FR" dirty="0"/>
                    </a:p>
                  </a:txBody>
                  <a:tcPr>
                    <a:solidFill>
                      <a:srgbClr val="E99417">
                        <a:alpha val="30000"/>
                      </a:srgbClr>
                    </a:solidFill>
                  </a:tcPr>
                </a:tc>
              </a:tr>
              <a:tr h="370840">
                <a:tc>
                  <a:txBody>
                    <a:bodyPr/>
                    <a:lstStyle/>
                    <a:p>
                      <a:r>
                        <a:rPr lang="fr-FR" dirty="0" smtClean="0"/>
                        <a:t>Niveau de Trésorerie</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a:p>
                  </a:txBody>
                  <a:tcPr>
                    <a:solidFill>
                      <a:srgbClr val="E99417">
                        <a:alpha val="30000"/>
                      </a:srgbClr>
                    </a:solidFill>
                  </a:tcPr>
                </a:tc>
              </a:tr>
              <a:tr h="370840">
                <a:tc>
                  <a:txBody>
                    <a:bodyPr/>
                    <a:lstStyle/>
                    <a:p>
                      <a:r>
                        <a:rPr lang="fr-FR" dirty="0" smtClean="0"/>
                        <a:t>Délai d’encaissement</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r>
              <a:tr h="370840">
                <a:tc>
                  <a:txBody>
                    <a:bodyPr/>
                    <a:lstStyle/>
                    <a:p>
                      <a:r>
                        <a:rPr lang="fr-FR" dirty="0" smtClean="0"/>
                        <a:t>Taux</a:t>
                      </a:r>
                      <a:r>
                        <a:rPr lang="fr-FR" baseline="0" dirty="0" smtClean="0"/>
                        <a:t> de commandes/devis </a:t>
                      </a:r>
                    </a:p>
                    <a:p>
                      <a:r>
                        <a:rPr lang="fr-FR" baseline="0" dirty="0" smtClean="0"/>
                        <a:t>Ou nombre de produits vendus</a:t>
                      </a:r>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c>
                  <a:txBody>
                    <a:bodyPr/>
                    <a:lstStyle/>
                    <a:p>
                      <a:endParaRPr lang="fr-FR" dirty="0"/>
                    </a:p>
                  </a:txBody>
                  <a:tcPr>
                    <a:solidFill>
                      <a:srgbClr val="E99417">
                        <a:alpha val="30000"/>
                      </a:srgbClr>
                    </a:solidFill>
                  </a:tcPr>
                </a:tc>
              </a:tr>
            </a:tbl>
          </a:graphicData>
        </a:graphic>
      </p:graphicFrame>
      <p:sp>
        <p:nvSpPr>
          <p:cNvPr id="26" name="Sous-titre 2"/>
          <p:cNvSpPr txBox="1">
            <a:spLocks/>
          </p:cNvSpPr>
          <p:nvPr/>
        </p:nvSpPr>
        <p:spPr>
          <a:xfrm>
            <a:off x="539549" y="1412776"/>
            <a:ext cx="7776864" cy="432048"/>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1" i="0" u="none" strike="noStrike" kern="1200" cap="none" spc="0" normalizeH="0" baseline="0" noProof="0" dirty="0" smtClean="0">
                <a:ln>
                  <a:noFill/>
                </a:ln>
                <a:solidFill>
                  <a:srgbClr val="D69D1D"/>
                </a:solidFill>
                <a:effectLst/>
                <a:uLnTx/>
                <a:uFillTx/>
                <a:latin typeface="+mn-lt"/>
                <a:ea typeface="+mn-ea"/>
                <a:cs typeface="+mn-cs"/>
              </a:rPr>
              <a:t>Tableau de bord</a:t>
            </a:r>
            <a:r>
              <a:rPr kumimoji="0" lang="fr-FR" b="1" i="0" u="none" strike="noStrike" kern="1200" cap="none" spc="0" normalizeH="0" noProof="0" dirty="0" smtClean="0">
                <a:ln>
                  <a:noFill/>
                </a:ln>
                <a:solidFill>
                  <a:srgbClr val="D69D1D"/>
                </a:solidFill>
                <a:effectLst/>
                <a:uLnTx/>
                <a:uFillTx/>
                <a:latin typeface="+mn-lt"/>
                <a:ea typeface="+mn-ea"/>
                <a:cs typeface="+mn-cs"/>
              </a:rPr>
              <a:t> de suivi – exemple d’un tableau global sur une période « P »</a:t>
            </a:r>
            <a:endParaRPr kumimoji="0" lang="fr-FR" b="1" i="0" u="none" strike="noStrike" kern="1200" cap="none" spc="0" normalizeH="0" baseline="0" noProof="0" dirty="0">
              <a:ln>
                <a:noFill/>
              </a:ln>
              <a:solidFill>
                <a:srgbClr val="D69D1D"/>
              </a:solidFill>
              <a:effectLst/>
              <a:uLnTx/>
              <a:uFillTx/>
              <a:latin typeface="+mn-lt"/>
              <a:ea typeface="+mn-ea"/>
              <a:cs typeface="+mn-cs"/>
            </a:endParaRPr>
          </a:p>
        </p:txBody>
      </p:sp>
      <p:grpSp>
        <p:nvGrpSpPr>
          <p:cNvPr id="27" name="Groupe 26"/>
          <p:cNvGrpSpPr/>
          <p:nvPr/>
        </p:nvGrpSpPr>
        <p:grpSpPr>
          <a:xfrm>
            <a:off x="969757" y="5842804"/>
            <a:ext cx="5834663" cy="470629"/>
            <a:chOff x="969757" y="5842804"/>
            <a:chExt cx="5834663" cy="470629"/>
          </a:xfrm>
        </p:grpSpPr>
        <p:sp>
          <p:nvSpPr>
            <p:cNvPr id="28" name="ZoneTexte 27"/>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5" action="ppaction://hlinksldjump"/>
                </a:rPr>
                <a:t>Formes</a:t>
              </a:r>
              <a:r>
                <a:rPr lang="fr-FR" altLang="fr-FR" sz="800" b="1" dirty="0" smtClean="0">
                  <a:latin typeface="Arial" pitchFamily="34" charset="0"/>
                  <a:cs typeface="Arial" pitchFamily="34" charset="0"/>
                  <a:hlinkClick r:id="rId5" action="ppaction://hlinksldjump"/>
                </a:rPr>
                <a:t> </a:t>
              </a:r>
              <a:r>
                <a:rPr lang="fr-FR" altLang="fr-FR" sz="800" dirty="0" smtClean="0">
                  <a:latin typeface="Arial" pitchFamily="34" charset="0"/>
                  <a:cs typeface="Arial" pitchFamily="34" charset="0"/>
                  <a:hlinkClick r:id="rId5"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9" name="ZoneTexte 28"/>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6" action="ppaction://hlinksldjump"/>
                </a:rPr>
                <a:t>Régime fiscal </a:t>
              </a:r>
              <a:endParaRPr lang="fr-FR" altLang="fr-FR" sz="800" dirty="0" smtClean="0">
                <a:latin typeface="Arial" pitchFamily="34" charset="0"/>
                <a:cs typeface="Arial" pitchFamily="34" charset="0"/>
              </a:endParaRPr>
            </a:p>
          </p:txBody>
        </p:sp>
        <p:sp>
          <p:nvSpPr>
            <p:cNvPr id="30" name="ZoneTexte 29"/>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 </a:t>
              </a:r>
              <a:r>
                <a:rPr lang="fr-FR" altLang="fr-FR" sz="800" dirty="0">
                  <a:latin typeface="Arial" pitchFamily="34" charset="0"/>
                  <a:cs typeface="Arial" pitchFamily="34" charset="0"/>
                  <a:hlinkClick r:id="rId7" action="ppaction://hlinksldjump"/>
                </a:rPr>
                <a:t>R</a:t>
              </a:r>
              <a:r>
                <a:rPr lang="fr-FR" altLang="fr-FR" sz="800" dirty="0" smtClean="0">
                  <a:latin typeface="Arial" pitchFamily="34" charset="0"/>
                  <a:cs typeface="Arial" pitchFamily="34" charset="0"/>
                  <a:hlinkClick r:id="rId7" action="ppaction://hlinksldjump"/>
                </a:rPr>
                <a:t>égime social </a:t>
              </a:r>
              <a:endParaRPr lang="fr-FR" altLang="fr-FR" sz="800" dirty="0" smtClean="0">
                <a:latin typeface="Arial" pitchFamily="34" charset="0"/>
                <a:cs typeface="Arial" pitchFamily="34" charset="0"/>
              </a:endParaRPr>
            </a:p>
          </p:txBody>
        </p:sp>
        <p:sp>
          <p:nvSpPr>
            <p:cNvPr id="31" name="ZoneTexte 30"/>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Comparaison </a:t>
              </a:r>
              <a:endParaRPr lang="fr-FR" altLang="fr-FR" sz="800" dirty="0" smtClean="0">
                <a:latin typeface="Arial" pitchFamily="34" charset="0"/>
                <a:cs typeface="Arial" pitchFamily="34" charset="0"/>
              </a:endParaRPr>
            </a:p>
          </p:txBody>
        </p:sp>
        <p:sp>
          <p:nvSpPr>
            <p:cNvPr id="32" name="ZoneTexte 31"/>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9" action="ppaction://hlinksldjump"/>
                </a:rPr>
                <a:t>G</a:t>
              </a:r>
              <a:r>
                <a:rPr lang="fr-FR" altLang="fr-FR" sz="800" dirty="0" smtClean="0">
                  <a:latin typeface="Arial" pitchFamily="34" charset="0"/>
                  <a:cs typeface="Arial" pitchFamily="34" charset="0"/>
                  <a:hlinkClick r:id="rId9" action="ppaction://hlinksldjump"/>
                </a:rPr>
                <a:t>estion </a:t>
              </a:r>
              <a:endParaRPr lang="fr-FR" altLang="fr-FR" sz="800" dirty="0">
                <a:latin typeface="Arial" pitchFamily="34" charset="0"/>
                <a:cs typeface="Arial" pitchFamily="34" charset="0"/>
              </a:endParaRPr>
            </a:p>
          </p:txBody>
        </p:sp>
        <p:sp>
          <p:nvSpPr>
            <p:cNvPr id="33" name="ZoneTexte 32"/>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Formalités d’immatriculation </a:t>
              </a:r>
              <a:endParaRPr lang="fr-FR" altLang="fr-FR" sz="800" dirty="0">
                <a:latin typeface="Arial" pitchFamily="34" charset="0"/>
                <a:cs typeface="Arial" pitchFamily="34" charset="0"/>
              </a:endParaRPr>
            </a:p>
          </p:txBody>
        </p:sp>
        <p:sp>
          <p:nvSpPr>
            <p:cNvPr id="34" name="ZoneTexte 33"/>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1"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66088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formalités d’immatriculation </a:t>
            </a:r>
            <a:endParaRPr lang="fr-FR" dirty="0"/>
          </a:p>
        </p:txBody>
      </p:sp>
      <p:pic>
        <p:nvPicPr>
          <p:cNvPr id="6" name="Image 5" descr="Logo-provisoire-Auvergne-Rhone-Alpes-sans-contour-800px.png">
            <a:hlinkClick r:id="rId2" action="ppaction://hlinksldjump"/>
          </p:cNvPr>
          <p:cNvPicPr>
            <a:picLocks noChangeAspect="1"/>
          </p:cNvPicPr>
          <p:nvPr/>
        </p:nvPicPr>
        <p:blipFill>
          <a:blip r:embed="rId3"/>
          <a:stretch>
            <a:fillRect/>
          </a:stretch>
        </p:blipFill>
        <p:spPr>
          <a:xfrm>
            <a:off x="5846564" y="175847"/>
            <a:ext cx="1409924" cy="1346478"/>
          </a:xfrm>
          <a:prstGeom prst="rect">
            <a:avLst/>
          </a:prstGeom>
        </p:spPr>
      </p:pic>
    </p:spTree>
    <p:extLst>
      <p:ext uri="{BB962C8B-B14F-4D97-AF65-F5344CB8AC3E}">
        <p14:creationId xmlns:p14="http://schemas.microsoft.com/office/powerpoint/2010/main" val="12768067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2"/>
          <p:cNvSpPr>
            <a:spLocks noGrp="1"/>
          </p:cNvSpPr>
          <p:nvPr>
            <p:ph type="sldNum" sz="quarter" idx="17"/>
          </p:nvPr>
        </p:nvSpPr>
        <p:spPr>
          <a:xfrm>
            <a:off x="8077200" y="5876925"/>
            <a:ext cx="1066800" cy="981075"/>
          </a:xfrm>
        </p:spPr>
        <p:txBody>
          <a:bodyPr/>
          <a:lstStyle/>
          <a:p>
            <a:pPr>
              <a:defRPr/>
            </a:pPr>
            <a:fld id="{6FB1357B-4ECE-594C-B396-EDD440BB5D69}" type="slidenum">
              <a:rPr lang="fr-FR" smtClean="0"/>
              <a:pPr>
                <a:defRPr/>
              </a:pPr>
              <a:t>58</a:t>
            </a:fld>
            <a:endParaRPr lang="fr-FR" dirty="0"/>
          </a:p>
        </p:txBody>
      </p:sp>
      <p:pic>
        <p:nvPicPr>
          <p:cNvPr id="21" name="Image 20"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22" name="Image 21" descr="LigneSeparationLongue.jpg"/>
          <p:cNvPicPr>
            <a:picLocks noChangeAspect="1"/>
          </p:cNvPicPr>
          <p:nvPr/>
        </p:nvPicPr>
        <p:blipFill>
          <a:blip r:embed="rId4"/>
          <a:stretch>
            <a:fillRect/>
          </a:stretch>
        </p:blipFill>
        <p:spPr>
          <a:xfrm>
            <a:off x="0" y="5828648"/>
            <a:ext cx="9144000" cy="42858"/>
          </a:xfrm>
          <a:prstGeom prst="rect">
            <a:avLst/>
          </a:prstGeom>
        </p:spPr>
      </p:pic>
      <p:graphicFrame>
        <p:nvGraphicFramePr>
          <p:cNvPr id="16" name="Espace réservé du contenu 7"/>
          <p:cNvGraphicFramePr>
            <a:graphicFrameLocks/>
          </p:cNvGraphicFramePr>
          <p:nvPr>
            <p:extLst>
              <p:ext uri="{D42A27DB-BD31-4B8C-83A1-F6EECF244321}">
                <p14:modId xmlns:p14="http://schemas.microsoft.com/office/powerpoint/2010/main" val="4143799669"/>
              </p:ext>
            </p:extLst>
          </p:nvPr>
        </p:nvGraphicFramePr>
        <p:xfrm>
          <a:off x="254000" y="1724025"/>
          <a:ext cx="8749324" cy="2717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re 2"/>
          <p:cNvSpPr txBox="1">
            <a:spLocks/>
          </p:cNvSpPr>
          <p:nvPr/>
        </p:nvSpPr>
        <p:spPr bwMode="auto">
          <a:xfrm>
            <a:off x="1369979" y="708990"/>
            <a:ext cx="7633345" cy="877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fr-FR" altLang="fr-FR" sz="3200" kern="1200" dirty="0">
                <a:solidFill>
                  <a:srgbClr val="005E91"/>
                </a:solidFill>
                <a:latin typeface="Arial Black" pitchFamily="34" charset="0"/>
                <a:ea typeface="Arial Black" pitchFamily="34" charset="0"/>
                <a:cs typeface="Arial Black" pitchFamily="34" charset="0"/>
              </a:defRPr>
            </a:lvl1pPr>
            <a:lvl2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2pPr>
            <a:lvl3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3pPr>
            <a:lvl4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4pPr>
            <a:lvl5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dirty="0" smtClean="0">
                <a:ea typeface="MS PGothic" pitchFamily="34" charset="-128"/>
              </a:rPr>
              <a:t>Immatriculation au Répertoire des Métiers (RM – </a:t>
            </a:r>
            <a:r>
              <a:rPr lang="fr-FR" dirty="0" smtClean="0">
                <a:ea typeface="MS PGothic" pitchFamily="34" charset="-128"/>
                <a:hlinkClick r:id="rId10"/>
              </a:rPr>
              <a:t>CFE</a:t>
            </a:r>
            <a:r>
              <a:rPr lang="fr-FR" dirty="0" smtClean="0">
                <a:ea typeface="MS PGothic" pitchFamily="34" charset="-128"/>
              </a:rPr>
              <a:t> )</a:t>
            </a:r>
            <a:br>
              <a:rPr lang="fr-FR" dirty="0" smtClean="0">
                <a:ea typeface="MS PGothic" pitchFamily="34" charset="-128"/>
              </a:rPr>
            </a:br>
            <a:endParaRPr lang="fr-FR" dirty="0" smtClean="0">
              <a:ea typeface="MS PGothic" pitchFamily="34" charset="-128"/>
            </a:endParaRPr>
          </a:p>
        </p:txBody>
      </p:sp>
      <p:grpSp>
        <p:nvGrpSpPr>
          <p:cNvPr id="18" name="Groupe 17"/>
          <p:cNvGrpSpPr/>
          <p:nvPr/>
        </p:nvGrpSpPr>
        <p:grpSpPr>
          <a:xfrm>
            <a:off x="969757" y="5842804"/>
            <a:ext cx="5834663" cy="470629"/>
            <a:chOff x="969757" y="5842804"/>
            <a:chExt cx="5834663" cy="470629"/>
          </a:xfrm>
        </p:grpSpPr>
        <p:sp>
          <p:nvSpPr>
            <p:cNvPr id="20" name="ZoneTexte 19"/>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11" action="ppaction://hlinksldjump"/>
                </a:rPr>
                <a:t>Formes</a:t>
              </a:r>
              <a:r>
                <a:rPr lang="fr-FR" altLang="fr-FR" sz="800" b="1" dirty="0" smtClean="0">
                  <a:latin typeface="Arial" pitchFamily="34" charset="0"/>
                  <a:cs typeface="Arial" pitchFamily="34" charset="0"/>
                  <a:hlinkClick r:id="rId11" action="ppaction://hlinksldjump"/>
                </a:rPr>
                <a:t> </a:t>
              </a:r>
              <a:r>
                <a:rPr lang="fr-FR" altLang="fr-FR" sz="800" dirty="0" smtClean="0">
                  <a:latin typeface="Arial" pitchFamily="34" charset="0"/>
                  <a:cs typeface="Arial" pitchFamily="34" charset="0"/>
                  <a:hlinkClick r:id="rId11"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9" name="ZoneTexte 28"/>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Régime fiscal </a:t>
              </a:r>
              <a:endParaRPr lang="fr-FR" altLang="fr-FR" sz="800" dirty="0" smtClean="0">
                <a:latin typeface="Arial" pitchFamily="34" charset="0"/>
                <a:cs typeface="Arial" pitchFamily="34" charset="0"/>
              </a:endParaRPr>
            </a:p>
          </p:txBody>
        </p:sp>
        <p:sp>
          <p:nvSpPr>
            <p:cNvPr id="30" name="ZoneTexte 29"/>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 </a:t>
              </a:r>
              <a:r>
                <a:rPr lang="fr-FR" altLang="fr-FR" sz="800" dirty="0">
                  <a:latin typeface="Arial" pitchFamily="34" charset="0"/>
                  <a:cs typeface="Arial" pitchFamily="34" charset="0"/>
                  <a:hlinkClick r:id="rId13" action="ppaction://hlinksldjump"/>
                </a:rPr>
                <a:t>R</a:t>
              </a:r>
              <a:r>
                <a:rPr lang="fr-FR" altLang="fr-FR" sz="800" dirty="0" smtClean="0">
                  <a:latin typeface="Arial" pitchFamily="34" charset="0"/>
                  <a:cs typeface="Arial" pitchFamily="34" charset="0"/>
                  <a:hlinkClick r:id="rId13" action="ppaction://hlinksldjump"/>
                </a:rPr>
                <a:t>égime social </a:t>
              </a:r>
              <a:endParaRPr lang="fr-FR" altLang="fr-FR" sz="800" dirty="0" smtClean="0">
                <a:latin typeface="Arial" pitchFamily="34" charset="0"/>
                <a:cs typeface="Arial" pitchFamily="34" charset="0"/>
              </a:endParaRPr>
            </a:p>
          </p:txBody>
        </p:sp>
        <p:sp>
          <p:nvSpPr>
            <p:cNvPr id="31" name="ZoneTexte 30"/>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4" action="ppaction://hlinksldjump"/>
                </a:rPr>
                <a:t>Comparaison </a:t>
              </a:r>
              <a:endParaRPr lang="fr-FR" altLang="fr-FR" sz="800" dirty="0" smtClean="0">
                <a:latin typeface="Arial" pitchFamily="34" charset="0"/>
                <a:cs typeface="Arial" pitchFamily="34" charset="0"/>
              </a:endParaRPr>
            </a:p>
          </p:txBody>
        </p:sp>
        <p:sp>
          <p:nvSpPr>
            <p:cNvPr id="32" name="ZoneTexte 31"/>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5" action="ppaction://hlinksldjump"/>
                </a:rPr>
                <a:t>G</a:t>
              </a:r>
              <a:r>
                <a:rPr lang="fr-FR" altLang="fr-FR" sz="800" dirty="0" smtClean="0">
                  <a:latin typeface="Arial" pitchFamily="34" charset="0"/>
                  <a:cs typeface="Arial" pitchFamily="34" charset="0"/>
                  <a:hlinkClick r:id="rId15" action="ppaction://hlinksldjump"/>
                </a:rPr>
                <a:t>estion </a:t>
              </a:r>
              <a:endParaRPr lang="fr-FR" altLang="fr-FR" sz="800" dirty="0">
                <a:latin typeface="Arial" pitchFamily="34" charset="0"/>
                <a:cs typeface="Arial" pitchFamily="34" charset="0"/>
              </a:endParaRPr>
            </a:p>
          </p:txBody>
        </p:sp>
        <p:sp>
          <p:nvSpPr>
            <p:cNvPr id="33" name="ZoneTexte 32"/>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6" action="ppaction://hlinksldjump"/>
                </a:rPr>
                <a:t>Formalités d’immatriculation </a:t>
              </a:r>
              <a:endParaRPr lang="fr-FR" altLang="fr-FR" sz="800" dirty="0">
                <a:latin typeface="Arial" pitchFamily="34" charset="0"/>
                <a:cs typeface="Arial" pitchFamily="34" charset="0"/>
              </a:endParaRPr>
            </a:p>
          </p:txBody>
        </p:sp>
        <p:sp>
          <p:nvSpPr>
            <p:cNvPr id="34" name="ZoneTexte 33"/>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7" action="ppaction://hlinksldjump"/>
                </a:rPr>
                <a:t> </a:t>
              </a:r>
              <a:r>
                <a:rPr lang="fr-FR" altLang="fr-FR" sz="800" dirty="0">
                  <a:latin typeface="Arial" pitchFamily="34" charset="0"/>
                  <a:cs typeface="Arial" pitchFamily="34" charset="0"/>
                  <a:hlinkClick r:id="rId18" action="ppaction://hlinksldjump"/>
                </a:rPr>
                <a:t>R</a:t>
              </a:r>
              <a:r>
                <a:rPr lang="fr-FR" altLang="fr-FR" sz="800" dirty="0" smtClean="0">
                  <a:latin typeface="Arial" pitchFamily="34" charset="0"/>
                  <a:cs typeface="Arial" pitchFamily="34" charset="0"/>
                  <a:hlinkClick r:id="rId18"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32616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60648"/>
            <a:ext cx="7772400" cy="576064"/>
          </a:xfrm>
        </p:spPr>
        <p:txBody>
          <a:bodyPr>
            <a:normAutofit/>
          </a:bodyPr>
          <a:lstStyle/>
          <a:p>
            <a:r>
              <a:rPr lang="fr-FR" dirty="0" smtClean="0"/>
              <a:t>Supports SPI régionalisés</a:t>
            </a:r>
            <a:endParaRPr lang="fr-FR" dirty="0"/>
          </a:p>
        </p:txBody>
      </p:sp>
      <p:grpSp>
        <p:nvGrpSpPr>
          <p:cNvPr id="40" name="Groupe 39"/>
          <p:cNvGrpSpPr/>
          <p:nvPr/>
        </p:nvGrpSpPr>
        <p:grpSpPr>
          <a:xfrm>
            <a:off x="1106107" y="511470"/>
            <a:ext cx="6942137" cy="4289425"/>
            <a:chOff x="2044105" y="2090242"/>
            <a:chExt cx="6942137" cy="4289425"/>
          </a:xfrm>
        </p:grpSpPr>
        <p:sp>
          <p:nvSpPr>
            <p:cNvPr id="5" name="AutoShape 3"/>
            <p:cNvSpPr>
              <a:spLocks noChangeArrowheads="1"/>
            </p:cNvSpPr>
            <p:nvPr/>
          </p:nvSpPr>
          <p:spPr bwMode="auto">
            <a:xfrm>
              <a:off x="6758980" y="5120779"/>
              <a:ext cx="1916112" cy="709613"/>
            </a:xfrm>
            <a:prstGeom prst="roundRect">
              <a:avLst>
                <a:gd name="adj" fmla="val 39338"/>
              </a:avLst>
            </a:prstGeom>
            <a:solidFill>
              <a:srgbClr val="FFFFFF"/>
            </a:solidFill>
            <a:ln w="25560">
              <a:solidFill>
                <a:srgbClr val="CC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a:solidFill>
                    <a:srgbClr val="404040"/>
                  </a:solidFill>
                  <a:latin typeface="Verdana" pitchFamily="34" charset="0"/>
                  <a:cs typeface="Arial" pitchFamily="34" charset="0"/>
                </a:rPr>
                <a:t>Caisse maladie et vieillesse </a:t>
              </a:r>
              <a:endParaRPr lang="fr-FR" altLang="fr-FR" sz="1000" dirty="0">
                <a:solidFill>
                  <a:srgbClr val="404040"/>
                </a:solidFill>
                <a:latin typeface="Verdana" pitchFamily="34" charset="0"/>
                <a:cs typeface="Arial" pitchFamily="34" charset="0"/>
                <a:hlinkClick r:id="rId2"/>
              </a:endParaRPr>
            </a:p>
            <a:p>
              <a:pPr algn="ctr" eaLnBrk="1" hangingPunct="1">
                <a:buSzPct val="100000"/>
              </a:pPr>
              <a:r>
                <a:rPr lang="fr-FR" altLang="fr-FR" sz="1000" dirty="0">
                  <a:solidFill>
                    <a:srgbClr val="404040"/>
                  </a:solidFill>
                  <a:latin typeface="Verdana" pitchFamily="34" charset="0"/>
                  <a:cs typeface="Arial" pitchFamily="34" charset="0"/>
                  <a:hlinkClick r:id="rId2"/>
                </a:rPr>
                <a:t>RSI, </a:t>
              </a:r>
              <a:r>
                <a:rPr lang="fr-FR" altLang="fr-FR" sz="1000" dirty="0">
                  <a:solidFill>
                    <a:srgbClr val="404040"/>
                  </a:solidFill>
                  <a:latin typeface="Verdana" pitchFamily="34" charset="0"/>
                  <a:cs typeface="Arial" pitchFamily="34" charset="0"/>
                </a:rPr>
                <a:t>CIPAV, MSA</a:t>
              </a:r>
            </a:p>
          </p:txBody>
        </p:sp>
        <p:sp>
          <p:nvSpPr>
            <p:cNvPr id="6" name="AutoShape 4"/>
            <p:cNvSpPr>
              <a:spLocks noChangeArrowheads="1"/>
            </p:cNvSpPr>
            <p:nvPr/>
          </p:nvSpPr>
          <p:spPr bwMode="auto">
            <a:xfrm>
              <a:off x="5625505" y="5617667"/>
              <a:ext cx="1068387" cy="366712"/>
            </a:xfrm>
            <a:prstGeom prst="roundRect">
              <a:avLst>
                <a:gd name="adj" fmla="val 39338"/>
              </a:avLst>
            </a:prstGeom>
            <a:solidFill>
              <a:srgbClr val="FFFFFF"/>
            </a:solidFill>
            <a:ln w="25560">
              <a:solidFill>
                <a:srgbClr val="CC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a:solidFill>
                    <a:srgbClr val="404040"/>
                  </a:solidFill>
                  <a:latin typeface="Verdana" pitchFamily="34" charset="0"/>
                  <a:cs typeface="Arial" pitchFamily="34" charset="0"/>
                  <a:hlinkClick r:id="rId3"/>
                </a:rPr>
                <a:t>INSEE</a:t>
              </a:r>
              <a:endParaRPr lang="fr-FR" altLang="fr-FR" sz="1000" dirty="0">
                <a:solidFill>
                  <a:srgbClr val="404040"/>
                </a:solidFill>
                <a:latin typeface="Verdana" pitchFamily="34" charset="0"/>
                <a:cs typeface="Arial" pitchFamily="34" charset="0"/>
              </a:endParaRPr>
            </a:p>
          </p:txBody>
        </p:sp>
        <p:sp>
          <p:nvSpPr>
            <p:cNvPr id="7" name="AutoShape 5"/>
            <p:cNvSpPr>
              <a:spLocks noChangeArrowheads="1"/>
            </p:cNvSpPr>
            <p:nvPr/>
          </p:nvSpPr>
          <p:spPr bwMode="auto">
            <a:xfrm>
              <a:off x="7149505" y="4228604"/>
              <a:ext cx="1836737" cy="814388"/>
            </a:xfrm>
            <a:prstGeom prst="roundRect">
              <a:avLst>
                <a:gd name="adj" fmla="val 39338"/>
              </a:avLst>
            </a:prstGeom>
            <a:solidFill>
              <a:srgbClr val="FFFFFF"/>
            </a:solidFill>
            <a:ln w="25560">
              <a:solidFill>
                <a:srgbClr val="CC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a:solidFill>
                    <a:srgbClr val="3344E5"/>
                  </a:solidFill>
                  <a:latin typeface="Verdana" pitchFamily="34" charset="0"/>
                  <a:cs typeface="Arial" pitchFamily="34" charset="0"/>
                </a:rPr>
                <a:t>Direction Départementale des Finances Publiques</a:t>
              </a:r>
            </a:p>
          </p:txBody>
        </p:sp>
        <p:sp>
          <p:nvSpPr>
            <p:cNvPr id="8" name="AutoShape 6"/>
            <p:cNvSpPr>
              <a:spLocks noChangeArrowheads="1"/>
            </p:cNvSpPr>
            <p:nvPr/>
          </p:nvSpPr>
          <p:spPr bwMode="auto">
            <a:xfrm>
              <a:off x="3177580" y="5624017"/>
              <a:ext cx="2001837" cy="482600"/>
            </a:xfrm>
            <a:prstGeom prst="roundRect">
              <a:avLst>
                <a:gd name="adj" fmla="val 39338"/>
              </a:avLst>
            </a:prstGeom>
            <a:solidFill>
              <a:srgbClr val="FFFFFF"/>
            </a:solidFill>
            <a:ln w="25560">
              <a:solidFill>
                <a:srgbClr val="CC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a:solidFill>
                    <a:srgbClr val="3344E5"/>
                  </a:solidFill>
                  <a:latin typeface="Verdana" pitchFamily="34" charset="0"/>
                  <a:cs typeface="Arial" pitchFamily="34" charset="0"/>
                </a:rPr>
                <a:t>Répertoire des métiers RCS </a:t>
              </a:r>
            </a:p>
          </p:txBody>
        </p:sp>
        <p:sp>
          <p:nvSpPr>
            <p:cNvPr id="9" name="AutoShape 7"/>
            <p:cNvSpPr>
              <a:spLocks noChangeArrowheads="1"/>
            </p:cNvSpPr>
            <p:nvPr/>
          </p:nvSpPr>
          <p:spPr bwMode="auto">
            <a:xfrm>
              <a:off x="2288580" y="5058867"/>
              <a:ext cx="1439862" cy="449262"/>
            </a:xfrm>
            <a:prstGeom prst="roundRect">
              <a:avLst>
                <a:gd name="adj" fmla="val 39338"/>
              </a:avLst>
            </a:prstGeom>
            <a:solidFill>
              <a:srgbClr val="FFFFFF"/>
            </a:solidFill>
            <a:ln w="25560">
              <a:solidFill>
                <a:srgbClr val="CC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a:solidFill>
                    <a:srgbClr val="404040"/>
                  </a:solidFill>
                  <a:latin typeface="Verdana" pitchFamily="34" charset="0"/>
                  <a:cs typeface="Arial" pitchFamily="34" charset="0"/>
                  <a:hlinkClick r:id="rId4"/>
                </a:rPr>
                <a:t>URSSAF</a:t>
              </a:r>
              <a:endParaRPr lang="fr-FR" altLang="fr-FR" sz="1000" dirty="0">
                <a:solidFill>
                  <a:srgbClr val="404040"/>
                </a:solidFill>
                <a:latin typeface="Verdana" pitchFamily="34" charset="0"/>
                <a:cs typeface="Arial" pitchFamily="34" charset="0"/>
              </a:endParaRPr>
            </a:p>
            <a:p>
              <a:pPr algn="ctr" eaLnBrk="1" hangingPunct="1">
                <a:buSzPct val="100000"/>
              </a:pPr>
              <a:r>
                <a:rPr lang="fr-FR" altLang="fr-FR" sz="1000" dirty="0">
                  <a:solidFill>
                    <a:srgbClr val="404040"/>
                  </a:solidFill>
                  <a:latin typeface="Verdana" pitchFamily="34" charset="0"/>
                  <a:cs typeface="Arial" pitchFamily="34" charset="0"/>
                  <a:hlinkClick r:id="rId5"/>
                </a:rPr>
                <a:t>CARSAT</a:t>
              </a:r>
              <a:endParaRPr lang="fr-FR" altLang="fr-FR" sz="1000" dirty="0">
                <a:solidFill>
                  <a:srgbClr val="404040"/>
                </a:solidFill>
                <a:latin typeface="Verdana" pitchFamily="34" charset="0"/>
                <a:cs typeface="Arial" pitchFamily="34" charset="0"/>
              </a:endParaRPr>
            </a:p>
          </p:txBody>
        </p:sp>
        <p:sp>
          <p:nvSpPr>
            <p:cNvPr id="10" name="AutoShape 8"/>
            <p:cNvSpPr>
              <a:spLocks noChangeArrowheads="1"/>
            </p:cNvSpPr>
            <p:nvPr/>
          </p:nvSpPr>
          <p:spPr bwMode="auto">
            <a:xfrm>
              <a:off x="2044105" y="4373067"/>
              <a:ext cx="1236662" cy="415925"/>
            </a:xfrm>
            <a:prstGeom prst="roundRect">
              <a:avLst>
                <a:gd name="adj" fmla="val 39338"/>
              </a:avLst>
            </a:prstGeom>
            <a:solidFill>
              <a:srgbClr val="FFFFFF"/>
            </a:solidFill>
            <a:ln w="25560">
              <a:solidFill>
                <a:srgbClr val="CC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smtClean="0">
                  <a:solidFill>
                    <a:srgbClr val="404040"/>
                  </a:solidFill>
                  <a:latin typeface="Verdana" pitchFamily="34" charset="0"/>
                  <a:cs typeface="Arial" pitchFamily="34" charset="0"/>
                  <a:hlinkClick r:id="rId6"/>
                </a:rPr>
                <a:t>DIRECCTE</a:t>
              </a:r>
              <a:endParaRPr lang="fr-FR" altLang="fr-FR" sz="1000" dirty="0">
                <a:solidFill>
                  <a:srgbClr val="404040"/>
                </a:solidFill>
                <a:latin typeface="Verdana" pitchFamily="34" charset="0"/>
                <a:cs typeface="Arial" pitchFamily="34" charset="0"/>
              </a:endParaRPr>
            </a:p>
          </p:txBody>
        </p:sp>
        <p:sp>
          <p:nvSpPr>
            <p:cNvPr id="11" name="Rectangle 9"/>
            <p:cNvSpPr>
              <a:spLocks noChangeArrowheads="1"/>
            </p:cNvSpPr>
            <p:nvPr/>
          </p:nvSpPr>
          <p:spPr bwMode="auto">
            <a:xfrm>
              <a:off x="3144242" y="6127254"/>
              <a:ext cx="2144713"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spAutoFit/>
            </a:bodyP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a:solidFill>
                    <a:srgbClr val="0066CC"/>
                  </a:solidFill>
                  <a:latin typeface="Verdana" pitchFamily="34" charset="0"/>
                  <a:cs typeface="Arial" pitchFamily="34" charset="0"/>
                </a:rPr>
                <a:t>Extrait RM et Extrait Kbis </a:t>
              </a:r>
            </a:p>
          </p:txBody>
        </p:sp>
        <p:sp>
          <p:nvSpPr>
            <p:cNvPr id="12" name="Rectangle 10"/>
            <p:cNvSpPr>
              <a:spLocks noChangeArrowheads="1"/>
            </p:cNvSpPr>
            <p:nvPr/>
          </p:nvSpPr>
          <p:spPr bwMode="auto">
            <a:xfrm>
              <a:off x="5355630" y="6006604"/>
              <a:ext cx="17351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273" tIns="49022" rIns="94273" bIns="49022">
              <a:spAutoFit/>
            </a:bodyP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a:solidFill>
                    <a:srgbClr val="0066CC"/>
                  </a:solidFill>
                  <a:latin typeface="Verdana" pitchFamily="34" charset="0"/>
                  <a:cs typeface="Arial" pitchFamily="34" charset="0"/>
                </a:rPr>
                <a:t>N° SIRET - code NAF</a:t>
              </a:r>
            </a:p>
          </p:txBody>
        </p:sp>
        <p:sp>
          <p:nvSpPr>
            <p:cNvPr id="13" name="AutoShape 11"/>
            <p:cNvSpPr>
              <a:spLocks noChangeArrowheads="1"/>
            </p:cNvSpPr>
            <p:nvPr/>
          </p:nvSpPr>
          <p:spPr bwMode="auto">
            <a:xfrm rot="-8640000">
              <a:off x="3706217" y="3163392"/>
              <a:ext cx="1101725" cy="347662"/>
            </a:xfrm>
            <a:prstGeom prst="leftArrow">
              <a:avLst>
                <a:gd name="adj1" fmla="val 60000"/>
                <a:gd name="adj2" fmla="val 54224"/>
              </a:avLst>
            </a:prstGeom>
            <a:solidFill>
              <a:srgbClr val="C00000"/>
            </a:solidFill>
            <a:ln w="9360">
              <a:solidFill>
                <a:srgbClr val="C0C0C0"/>
              </a:solidFill>
              <a:miter lim="800000"/>
              <a:headEnd/>
              <a:tailEnd/>
            </a:ln>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sp>
          <p:nvSpPr>
            <p:cNvPr id="14" name="AutoShape 12"/>
            <p:cNvSpPr>
              <a:spLocks noChangeArrowheads="1"/>
            </p:cNvSpPr>
            <p:nvPr/>
          </p:nvSpPr>
          <p:spPr bwMode="auto">
            <a:xfrm>
              <a:off x="2375892" y="2564904"/>
              <a:ext cx="1947863" cy="836613"/>
            </a:xfrm>
            <a:custGeom>
              <a:avLst/>
              <a:gdLst>
                <a:gd name="T0" fmla="*/ 0 w 1157448"/>
                <a:gd name="T1" fmla="*/ 37153 h 925958"/>
                <a:gd name="T2" fmla="*/ 9257386 w 1157448"/>
                <a:gd name="T3" fmla="*/ 0 h 925958"/>
                <a:gd name="T4" fmla="*/ 106460058 w 1157448"/>
                <a:gd name="T5" fmla="*/ 0 h 925958"/>
                <a:gd name="T6" fmla="*/ 115717469 w 1157448"/>
                <a:gd name="T7" fmla="*/ 37153 h 925958"/>
                <a:gd name="T8" fmla="*/ 115717469 w 1157448"/>
                <a:gd name="T9" fmla="*/ 334374 h 925958"/>
                <a:gd name="T10" fmla="*/ 106460058 w 1157448"/>
                <a:gd name="T11" fmla="*/ 371526 h 925958"/>
                <a:gd name="T12" fmla="*/ 9257386 w 1157448"/>
                <a:gd name="T13" fmla="*/ 371526 h 925958"/>
                <a:gd name="T14" fmla="*/ 0 w 1157448"/>
                <a:gd name="T15" fmla="*/ 334374 h 925958"/>
                <a:gd name="T16" fmla="*/ 0 w 1157448"/>
                <a:gd name="T17" fmla="*/ 37153 h 9259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7448"/>
                <a:gd name="T28" fmla="*/ 0 h 925958"/>
                <a:gd name="T29" fmla="*/ 1157448 w 1157448"/>
                <a:gd name="T30" fmla="*/ 925958 h 9259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7448" h="925958">
                  <a:moveTo>
                    <a:pt x="0" y="92596"/>
                  </a:moveTo>
                  <a:cubicBezTo>
                    <a:pt x="0" y="41457"/>
                    <a:pt x="41457" y="0"/>
                    <a:pt x="92596" y="0"/>
                  </a:cubicBezTo>
                  <a:lnTo>
                    <a:pt x="1064852" y="0"/>
                  </a:lnTo>
                  <a:cubicBezTo>
                    <a:pt x="1115991" y="0"/>
                    <a:pt x="1157448" y="41457"/>
                    <a:pt x="1157448" y="92596"/>
                  </a:cubicBezTo>
                  <a:lnTo>
                    <a:pt x="1157448" y="833362"/>
                  </a:lnTo>
                  <a:cubicBezTo>
                    <a:pt x="1157448" y="884501"/>
                    <a:pt x="1115991" y="925958"/>
                    <a:pt x="1064852" y="925958"/>
                  </a:cubicBezTo>
                  <a:lnTo>
                    <a:pt x="92596" y="925958"/>
                  </a:lnTo>
                  <a:cubicBezTo>
                    <a:pt x="41457" y="925958"/>
                    <a:pt x="0" y="884501"/>
                    <a:pt x="0" y="833362"/>
                  </a:cubicBezTo>
                  <a:lnTo>
                    <a:pt x="0" y="92596"/>
                  </a:lnTo>
                  <a:close/>
                </a:path>
              </a:pathLst>
            </a:custGeom>
            <a:solidFill>
              <a:srgbClr val="FFFFFF"/>
            </a:solidFill>
            <a:ln w="2556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6187" tIns="56187" rIns="56187" bIns="56187"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spcAft>
                  <a:spcPts val="650"/>
                </a:spcAft>
                <a:buSzPct val="100000"/>
              </a:pPr>
              <a:r>
                <a:rPr lang="fr-FR" altLang="fr-FR" sz="1000" dirty="0" smtClean="0">
                  <a:solidFill>
                    <a:srgbClr val="3344E5"/>
                  </a:solidFill>
                  <a:latin typeface="Verdana" pitchFamily="34" charset="0"/>
                  <a:cs typeface="Arial" pitchFamily="34" charset="0"/>
                </a:rPr>
                <a:t>Autres demandes (carte ambulant, titre Artisan, Maître-Artisan, ...)</a:t>
              </a:r>
              <a:endParaRPr lang="fr-FR" altLang="fr-FR" sz="1000" dirty="0">
                <a:solidFill>
                  <a:srgbClr val="3344E5"/>
                </a:solidFill>
                <a:latin typeface="Verdana" pitchFamily="34" charset="0"/>
                <a:cs typeface="Arial" pitchFamily="34" charset="0"/>
              </a:endParaRPr>
            </a:p>
          </p:txBody>
        </p:sp>
        <p:sp>
          <p:nvSpPr>
            <p:cNvPr id="15" name="AutoShape 13"/>
            <p:cNvSpPr>
              <a:spLocks noChangeArrowheads="1"/>
            </p:cNvSpPr>
            <p:nvPr/>
          </p:nvSpPr>
          <p:spPr bwMode="auto">
            <a:xfrm rot="-5400000">
              <a:off x="4853186" y="2759373"/>
              <a:ext cx="855663" cy="377825"/>
            </a:xfrm>
            <a:prstGeom prst="leftArrow">
              <a:avLst>
                <a:gd name="adj1" fmla="val 60000"/>
                <a:gd name="adj2" fmla="val 46007"/>
              </a:avLst>
            </a:prstGeom>
            <a:solidFill>
              <a:srgbClr val="C00000"/>
            </a:solidFill>
            <a:ln w="9360">
              <a:solidFill>
                <a:srgbClr val="C0C0C0"/>
              </a:solidFill>
              <a:miter lim="800000"/>
              <a:headEnd/>
              <a:tailEnd/>
            </a:ln>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sp>
          <p:nvSpPr>
            <p:cNvPr id="16" name="AutoShape 14"/>
            <p:cNvSpPr>
              <a:spLocks noChangeArrowheads="1"/>
            </p:cNvSpPr>
            <p:nvPr/>
          </p:nvSpPr>
          <p:spPr bwMode="auto">
            <a:xfrm>
              <a:off x="4523780" y="2090242"/>
              <a:ext cx="1517650" cy="666750"/>
            </a:xfrm>
            <a:custGeom>
              <a:avLst/>
              <a:gdLst>
                <a:gd name="T0" fmla="*/ 0 w 1157448"/>
                <a:gd name="T1" fmla="*/ 47923 h 694848"/>
                <a:gd name="T2" fmla="*/ 734409 w 1157448"/>
                <a:gd name="T3" fmla="*/ 0 h 694848"/>
                <a:gd name="T4" fmla="*/ 11498892 w 1157448"/>
                <a:gd name="T5" fmla="*/ 0 h 694848"/>
                <a:gd name="T6" fmla="*/ 12233295 w 1157448"/>
                <a:gd name="T7" fmla="*/ 47923 h 694848"/>
                <a:gd name="T8" fmla="*/ 12233295 w 1157448"/>
                <a:gd name="T9" fmla="*/ 431313 h 694848"/>
                <a:gd name="T10" fmla="*/ 11498892 w 1157448"/>
                <a:gd name="T11" fmla="*/ 479235 h 694848"/>
                <a:gd name="T12" fmla="*/ 734409 w 1157448"/>
                <a:gd name="T13" fmla="*/ 479235 h 694848"/>
                <a:gd name="T14" fmla="*/ 0 w 1157448"/>
                <a:gd name="T15" fmla="*/ 431313 h 694848"/>
                <a:gd name="T16" fmla="*/ 0 w 1157448"/>
                <a:gd name="T17" fmla="*/ 47923 h 694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7448"/>
                <a:gd name="T28" fmla="*/ 0 h 694848"/>
                <a:gd name="T29" fmla="*/ 1157448 w 1157448"/>
                <a:gd name="T30" fmla="*/ 694848 h 694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7448" h="694848">
                  <a:moveTo>
                    <a:pt x="0" y="69485"/>
                  </a:moveTo>
                  <a:cubicBezTo>
                    <a:pt x="0" y="31109"/>
                    <a:pt x="31109" y="0"/>
                    <a:pt x="69485" y="0"/>
                  </a:cubicBezTo>
                  <a:lnTo>
                    <a:pt x="1087963" y="0"/>
                  </a:lnTo>
                  <a:cubicBezTo>
                    <a:pt x="1126339" y="0"/>
                    <a:pt x="1157448" y="31109"/>
                    <a:pt x="1157448" y="69485"/>
                  </a:cubicBezTo>
                  <a:lnTo>
                    <a:pt x="1157448" y="625363"/>
                  </a:lnTo>
                  <a:cubicBezTo>
                    <a:pt x="1157448" y="663739"/>
                    <a:pt x="1126339" y="694848"/>
                    <a:pt x="1087963" y="694848"/>
                  </a:cubicBezTo>
                  <a:lnTo>
                    <a:pt x="69485" y="694848"/>
                  </a:lnTo>
                  <a:cubicBezTo>
                    <a:pt x="31109" y="694848"/>
                    <a:pt x="0" y="663739"/>
                    <a:pt x="0" y="625363"/>
                  </a:cubicBezTo>
                  <a:lnTo>
                    <a:pt x="0" y="69485"/>
                  </a:lnTo>
                  <a:close/>
                </a:path>
              </a:pathLst>
            </a:custGeom>
            <a:solidFill>
              <a:srgbClr val="FFFFFF"/>
            </a:solidFill>
            <a:ln w="2556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3170" tIns="53170" rIns="53170" bIns="53170"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buSzPct val="100000"/>
              </a:pPr>
              <a:r>
                <a:rPr lang="fr-FR" altLang="fr-FR" sz="1000" dirty="0">
                  <a:solidFill>
                    <a:srgbClr val="003300"/>
                  </a:solidFill>
                  <a:latin typeface="Verdana" pitchFamily="34" charset="0"/>
                  <a:cs typeface="Arial" pitchFamily="34" charset="0"/>
                  <a:hlinkClick r:id="rId7"/>
                </a:rPr>
                <a:t>Demande ACCRE</a:t>
              </a:r>
              <a:endParaRPr lang="fr-FR" altLang="fr-FR" sz="1000" dirty="0">
                <a:solidFill>
                  <a:srgbClr val="003300"/>
                </a:solidFill>
                <a:latin typeface="Verdana" pitchFamily="34" charset="0"/>
                <a:cs typeface="Arial" pitchFamily="34" charset="0"/>
              </a:endParaRPr>
            </a:p>
          </p:txBody>
        </p:sp>
        <p:sp>
          <p:nvSpPr>
            <p:cNvPr id="17" name="AutoShape 15"/>
            <p:cNvSpPr>
              <a:spLocks noChangeArrowheads="1"/>
            </p:cNvSpPr>
            <p:nvPr/>
          </p:nvSpPr>
          <p:spPr bwMode="auto">
            <a:xfrm rot="-2220000">
              <a:off x="5757267" y="3149104"/>
              <a:ext cx="1135063" cy="347663"/>
            </a:xfrm>
            <a:prstGeom prst="leftArrow">
              <a:avLst>
                <a:gd name="adj1" fmla="val 60000"/>
                <a:gd name="adj2" fmla="val 54172"/>
              </a:avLst>
            </a:prstGeom>
            <a:solidFill>
              <a:srgbClr val="C00000"/>
            </a:solidFill>
            <a:ln w="9360">
              <a:solidFill>
                <a:srgbClr val="C0C0C0"/>
              </a:solidFill>
              <a:miter lim="800000"/>
              <a:headEnd/>
              <a:tailEnd/>
            </a:ln>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sp>
          <p:nvSpPr>
            <p:cNvPr id="18" name="AutoShape 16"/>
            <p:cNvSpPr>
              <a:spLocks noChangeArrowheads="1"/>
            </p:cNvSpPr>
            <p:nvPr/>
          </p:nvSpPr>
          <p:spPr bwMode="auto">
            <a:xfrm>
              <a:off x="6300192" y="2564904"/>
              <a:ext cx="2012950" cy="860425"/>
            </a:xfrm>
            <a:custGeom>
              <a:avLst/>
              <a:gdLst>
                <a:gd name="T0" fmla="*/ 0 w 1157448"/>
                <a:gd name="T1" fmla="*/ 47828 h 925958"/>
                <a:gd name="T2" fmla="*/ 12434880 w 1157448"/>
                <a:gd name="T3" fmla="*/ 0 h 925958"/>
                <a:gd name="T4" fmla="*/ 143001137 w 1157448"/>
                <a:gd name="T5" fmla="*/ 0 h 925958"/>
                <a:gd name="T6" fmla="*/ 155435995 w 1157448"/>
                <a:gd name="T7" fmla="*/ 47828 h 925958"/>
                <a:gd name="T8" fmla="*/ 155435995 w 1157448"/>
                <a:gd name="T9" fmla="*/ 430458 h 925958"/>
                <a:gd name="T10" fmla="*/ 143001137 w 1157448"/>
                <a:gd name="T11" fmla="*/ 478286 h 925958"/>
                <a:gd name="T12" fmla="*/ 12434880 w 1157448"/>
                <a:gd name="T13" fmla="*/ 478286 h 925958"/>
                <a:gd name="T14" fmla="*/ 0 w 1157448"/>
                <a:gd name="T15" fmla="*/ 430458 h 925958"/>
                <a:gd name="T16" fmla="*/ 0 w 1157448"/>
                <a:gd name="T17" fmla="*/ 47828 h 9259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7448"/>
                <a:gd name="T28" fmla="*/ 0 h 925958"/>
                <a:gd name="T29" fmla="*/ 1157448 w 1157448"/>
                <a:gd name="T30" fmla="*/ 925958 h 9259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7448" h="925958">
                  <a:moveTo>
                    <a:pt x="0" y="92596"/>
                  </a:moveTo>
                  <a:cubicBezTo>
                    <a:pt x="0" y="41457"/>
                    <a:pt x="41457" y="0"/>
                    <a:pt x="92596" y="0"/>
                  </a:cubicBezTo>
                  <a:lnTo>
                    <a:pt x="1064852" y="0"/>
                  </a:lnTo>
                  <a:cubicBezTo>
                    <a:pt x="1115991" y="0"/>
                    <a:pt x="1157448" y="41457"/>
                    <a:pt x="1157448" y="92596"/>
                  </a:cubicBezTo>
                  <a:lnTo>
                    <a:pt x="1157448" y="833362"/>
                  </a:lnTo>
                  <a:cubicBezTo>
                    <a:pt x="1157448" y="884501"/>
                    <a:pt x="1115991" y="925958"/>
                    <a:pt x="1064852" y="925958"/>
                  </a:cubicBezTo>
                  <a:lnTo>
                    <a:pt x="92596" y="925958"/>
                  </a:lnTo>
                  <a:cubicBezTo>
                    <a:pt x="41457" y="925958"/>
                    <a:pt x="0" y="884501"/>
                    <a:pt x="0" y="833362"/>
                  </a:cubicBezTo>
                  <a:lnTo>
                    <a:pt x="0" y="92596"/>
                  </a:lnTo>
                  <a:close/>
                </a:path>
              </a:pathLst>
            </a:custGeom>
            <a:solidFill>
              <a:srgbClr val="FFFFFF"/>
            </a:solidFill>
            <a:ln w="2556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6187" tIns="56187" rIns="56187" bIns="56187" anchor="ctr"/>
            <a:lstStyle>
              <a:lvl1pPr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1pPr>
              <a:lvl2pPr marL="742950" indent="-28575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2pPr>
              <a:lvl3pPr marL="11430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3pPr>
              <a:lvl4pPr marL="16002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4pPr>
              <a:lvl5pPr marL="2057400" indent="-228600" defTabSz="469900" eaLnBrk="0" hangingPunct="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5pPr>
              <a:lvl6pPr marL="25146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6pPr>
              <a:lvl7pPr marL="29718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7pPr>
              <a:lvl8pPr marL="34290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8pPr>
              <a:lvl9pPr marL="3886200" indent="-228600" defTabSz="469900" eaLnBrk="0" fontAlgn="base" hangingPunct="0">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sz="2400" b="1">
                  <a:solidFill>
                    <a:schemeClr val="tx1"/>
                  </a:solidFill>
                  <a:latin typeface="Calibri" pitchFamily="34" charset="0"/>
                  <a:ea typeface="MS PGothic" pitchFamily="34" charset="-128"/>
                </a:defRPr>
              </a:lvl9pPr>
            </a:lstStyle>
            <a:p>
              <a:pPr algn="ctr" eaLnBrk="1" hangingPunct="1">
                <a:lnSpc>
                  <a:spcPct val="90000"/>
                </a:lnSpc>
                <a:spcAft>
                  <a:spcPts val="650"/>
                </a:spcAft>
                <a:buSzPct val="100000"/>
              </a:pPr>
              <a:r>
                <a:rPr lang="fr-FR" altLang="fr-FR" sz="1000" dirty="0">
                  <a:solidFill>
                    <a:srgbClr val="3344E5"/>
                  </a:solidFill>
                  <a:latin typeface="Verdana" pitchFamily="34" charset="0"/>
                  <a:cs typeface="Arial" pitchFamily="34" charset="0"/>
                </a:rPr>
                <a:t>Formalités d’immatriculation et déclaration </a:t>
              </a:r>
              <a:r>
                <a:rPr lang="fr-FR" altLang="fr-FR" sz="1000" dirty="0" smtClean="0">
                  <a:solidFill>
                    <a:srgbClr val="3344E5"/>
                  </a:solidFill>
                  <a:latin typeface="Verdana" pitchFamily="34" charset="0"/>
                  <a:cs typeface="Arial" pitchFamily="34" charset="0"/>
                </a:rPr>
                <a:t>de micro entrepreneur</a:t>
              </a:r>
              <a:endParaRPr lang="fr-FR" altLang="fr-FR" sz="1000" dirty="0">
                <a:solidFill>
                  <a:srgbClr val="3344E5"/>
                </a:solidFill>
                <a:latin typeface="Verdana" pitchFamily="34" charset="0"/>
                <a:cs typeface="Arial" pitchFamily="34" charset="0"/>
              </a:endParaRPr>
            </a:p>
          </p:txBody>
        </p:sp>
        <p:grpSp>
          <p:nvGrpSpPr>
            <p:cNvPr id="4" name="Group 17"/>
            <p:cNvGrpSpPr>
              <a:grpSpLocks/>
            </p:cNvGrpSpPr>
            <p:nvPr/>
          </p:nvGrpSpPr>
          <p:grpSpPr bwMode="auto">
            <a:xfrm>
              <a:off x="3672880" y="4350842"/>
              <a:ext cx="1093787" cy="809625"/>
              <a:chOff x="2534" y="2396"/>
              <a:chExt cx="636" cy="510"/>
            </a:xfrm>
          </p:grpSpPr>
          <p:pic>
            <p:nvPicPr>
              <p:cNvPr id="20"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4" y="2396"/>
                <a:ext cx="636" cy="5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19"/>
              <p:cNvSpPr txBox="1">
                <a:spLocks noChangeArrowheads="1"/>
              </p:cNvSpPr>
              <p:nvPr/>
            </p:nvSpPr>
            <p:spPr bwMode="auto">
              <a:xfrm rot="9060000">
                <a:off x="2548" y="2607"/>
                <a:ext cx="643" cy="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pSp>
        <p:grpSp>
          <p:nvGrpSpPr>
            <p:cNvPr id="19" name="Group 20"/>
            <p:cNvGrpSpPr>
              <a:grpSpLocks/>
            </p:cNvGrpSpPr>
            <p:nvPr/>
          </p:nvGrpSpPr>
          <p:grpSpPr bwMode="auto">
            <a:xfrm>
              <a:off x="4701580" y="4393704"/>
              <a:ext cx="533400" cy="1223963"/>
              <a:chOff x="3133" y="2423"/>
              <a:chExt cx="310" cy="771"/>
            </a:xfrm>
          </p:grpSpPr>
          <p:pic>
            <p:nvPicPr>
              <p:cNvPr id="23"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3" y="2423"/>
                <a:ext cx="310" cy="7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Text Box 22"/>
              <p:cNvSpPr txBox="1">
                <a:spLocks noChangeArrowheads="1"/>
              </p:cNvSpPr>
              <p:nvPr/>
            </p:nvSpPr>
            <p:spPr bwMode="auto">
              <a:xfrm rot="6360000">
                <a:off x="2954" y="2752"/>
                <a:ext cx="713"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pSp>
        <p:grpSp>
          <p:nvGrpSpPr>
            <p:cNvPr id="22" name="Group 23"/>
            <p:cNvGrpSpPr>
              <a:grpSpLocks/>
            </p:cNvGrpSpPr>
            <p:nvPr/>
          </p:nvGrpSpPr>
          <p:grpSpPr bwMode="auto">
            <a:xfrm>
              <a:off x="5323880" y="4450854"/>
              <a:ext cx="625475" cy="1147763"/>
              <a:chOff x="3494" y="2459"/>
              <a:chExt cx="364" cy="723"/>
            </a:xfrm>
          </p:grpSpPr>
          <p:pic>
            <p:nvPicPr>
              <p:cNvPr id="26"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4" y="2459"/>
                <a:ext cx="364" cy="7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Text Box 25"/>
              <p:cNvSpPr txBox="1">
                <a:spLocks noChangeArrowheads="1"/>
              </p:cNvSpPr>
              <p:nvPr/>
            </p:nvSpPr>
            <p:spPr bwMode="auto">
              <a:xfrm rot="4140000">
                <a:off x="3325" y="2767"/>
                <a:ext cx="695" cy="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pSp>
        <p:grpSp>
          <p:nvGrpSpPr>
            <p:cNvPr id="25" name="Group 26"/>
            <p:cNvGrpSpPr>
              <a:grpSpLocks/>
            </p:cNvGrpSpPr>
            <p:nvPr/>
          </p:nvGrpSpPr>
          <p:grpSpPr bwMode="auto">
            <a:xfrm>
              <a:off x="5879505" y="4307979"/>
              <a:ext cx="950912" cy="952500"/>
              <a:chOff x="3817" y="2369"/>
              <a:chExt cx="313" cy="594"/>
            </a:xfrm>
          </p:grpSpPr>
          <p:pic>
            <p:nvPicPr>
              <p:cNvPr id="29"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20" y="2369"/>
                <a:ext cx="302" cy="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Text Box 28"/>
              <p:cNvSpPr txBox="1">
                <a:spLocks noChangeArrowheads="1"/>
              </p:cNvSpPr>
              <p:nvPr/>
            </p:nvSpPr>
            <p:spPr bwMode="auto">
              <a:xfrm rot="2160000">
                <a:off x="3805" y="2631"/>
                <a:ext cx="338"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pSp>
        <p:grpSp>
          <p:nvGrpSpPr>
            <p:cNvPr id="28" name="Group 29"/>
            <p:cNvGrpSpPr>
              <a:grpSpLocks/>
            </p:cNvGrpSpPr>
            <p:nvPr/>
          </p:nvGrpSpPr>
          <p:grpSpPr bwMode="auto">
            <a:xfrm>
              <a:off x="5587405" y="4174629"/>
              <a:ext cx="1557337" cy="449263"/>
              <a:chOff x="3648" y="2285"/>
              <a:chExt cx="905" cy="283"/>
            </a:xfrm>
          </p:grpSpPr>
          <p:pic>
            <p:nvPicPr>
              <p:cNvPr id="32" name="Picture 3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8" y="2285"/>
                <a:ext cx="905" cy="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Text Box 31"/>
              <p:cNvSpPr txBox="1">
                <a:spLocks noChangeArrowheads="1"/>
              </p:cNvSpPr>
              <p:nvPr/>
            </p:nvSpPr>
            <p:spPr bwMode="auto">
              <a:xfrm rot="720000">
                <a:off x="3664" y="2374"/>
                <a:ext cx="848" cy="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pSp>
        <p:grpSp>
          <p:nvGrpSpPr>
            <p:cNvPr id="31" name="Group 32"/>
            <p:cNvGrpSpPr>
              <a:grpSpLocks/>
            </p:cNvGrpSpPr>
            <p:nvPr/>
          </p:nvGrpSpPr>
          <p:grpSpPr bwMode="auto">
            <a:xfrm>
              <a:off x="3283942" y="4211142"/>
              <a:ext cx="1758950" cy="442912"/>
              <a:chOff x="2308" y="2308"/>
              <a:chExt cx="1023" cy="279"/>
            </a:xfrm>
          </p:grpSpPr>
          <p:pic>
            <p:nvPicPr>
              <p:cNvPr id="35" name="Picture 3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08" y="2308"/>
                <a:ext cx="1022" cy="2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 name="Text Box 34"/>
              <p:cNvSpPr txBox="1">
                <a:spLocks noChangeArrowheads="1"/>
              </p:cNvSpPr>
              <p:nvPr/>
            </p:nvSpPr>
            <p:spPr bwMode="auto">
              <a:xfrm rot="10260000">
                <a:off x="2375" y="2395"/>
                <a:ext cx="957"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endParaRPr lang="fr-FR" altLang="fr-FR"/>
              </a:p>
            </p:txBody>
          </p:sp>
        </p:grpSp>
        <p:grpSp>
          <p:nvGrpSpPr>
            <p:cNvPr id="34" name="Groupe 36"/>
            <p:cNvGrpSpPr>
              <a:grpSpLocks/>
            </p:cNvGrpSpPr>
            <p:nvPr/>
          </p:nvGrpSpPr>
          <p:grpSpPr bwMode="auto">
            <a:xfrm>
              <a:off x="4536480" y="3425329"/>
              <a:ext cx="1476375" cy="1363663"/>
              <a:chOff x="3519488" y="3038475"/>
              <a:chExt cx="1476375" cy="1363663"/>
            </a:xfrm>
          </p:grpSpPr>
          <p:sp>
            <p:nvSpPr>
              <p:cNvPr id="38" name="Oval 36"/>
              <p:cNvSpPr>
                <a:spLocks noChangeArrowheads="1"/>
              </p:cNvSpPr>
              <p:nvPr/>
            </p:nvSpPr>
            <p:spPr bwMode="auto">
              <a:xfrm>
                <a:off x="3519488" y="3038475"/>
                <a:ext cx="1476375" cy="136366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fr-FR"/>
              </a:p>
            </p:txBody>
          </p:sp>
          <p:sp>
            <p:nvSpPr>
              <p:cNvPr id="39" name="Oval 37"/>
              <p:cNvSpPr>
                <a:spLocks noChangeArrowheads="1"/>
              </p:cNvSpPr>
              <p:nvPr/>
            </p:nvSpPr>
            <p:spPr bwMode="auto">
              <a:xfrm>
                <a:off x="3740150" y="3241675"/>
                <a:ext cx="1035050" cy="957263"/>
              </a:xfrm>
              <a:prstGeom prst="ellipse">
                <a:avLst/>
              </a:prstGeom>
              <a:noFill/>
              <a:ln>
                <a:noFill/>
                <a:headEnd/>
                <a:tailEnd/>
              </a:ln>
            </p:spPr>
            <p:style>
              <a:lnRef idx="2">
                <a:schemeClr val="accent3"/>
              </a:lnRef>
              <a:fillRef idx="1">
                <a:schemeClr val="lt1"/>
              </a:fillRef>
              <a:effectRef idx="0">
                <a:schemeClr val="accent3"/>
              </a:effectRef>
              <a:fontRef idx="minor">
                <a:schemeClr val="dk1"/>
              </a:fontRef>
            </p:style>
            <p:txBody>
              <a:bodyPr wrap="none" lIns="94273" tIns="49022" rIns="94273" bIns="49022" anchor="ctr"/>
              <a:lstStyle>
                <a:lvl1pPr defTabSz="46990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1pPr>
                <a:lvl2pPr marL="777875" indent="-298450" defTabSz="46990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2pPr>
                <a:lvl3pPr marL="1196975" indent="-239713" defTabSz="46990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3pPr>
                <a:lvl4pPr marL="1676400" indent="-239713" defTabSz="46990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4pPr>
                <a:lvl5pPr marL="2154238" indent="-238125" defTabSz="469900">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5pPr>
                <a:lvl6pPr marL="2611438" indent="-238125" defTabSz="469900" fontAlgn="base">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6pPr>
                <a:lvl7pPr marL="3068638" indent="-238125" defTabSz="469900" fontAlgn="base">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7pPr>
                <a:lvl8pPr marL="3525838" indent="-238125" defTabSz="469900" fontAlgn="base">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8pPr>
                <a:lvl9pPr marL="3983038" indent="-238125" defTabSz="469900" fontAlgn="base">
                  <a:spcBef>
                    <a:spcPct val="0"/>
                  </a:spcBef>
                  <a:spcAft>
                    <a:spcPct val="0"/>
                  </a:spcAft>
                  <a:tabLst>
                    <a:tab pos="0" algn="l"/>
                    <a:tab pos="469900" algn="l"/>
                    <a:tab pos="939800" algn="l"/>
                    <a:tab pos="1409700" algn="l"/>
                    <a:tab pos="1879600" algn="l"/>
                    <a:tab pos="2351088" algn="l"/>
                    <a:tab pos="2822575" algn="l"/>
                    <a:tab pos="3292475" algn="l"/>
                    <a:tab pos="3762375" algn="l"/>
                    <a:tab pos="4233863" algn="l"/>
                    <a:tab pos="4705350" algn="l"/>
                    <a:tab pos="5175250" algn="l"/>
                    <a:tab pos="5645150" algn="l"/>
                    <a:tab pos="6115050" algn="l"/>
                    <a:tab pos="6586538" algn="l"/>
                    <a:tab pos="7058025" algn="l"/>
                    <a:tab pos="7527925" algn="l"/>
                    <a:tab pos="7997825" algn="l"/>
                    <a:tab pos="8469313" algn="l"/>
                    <a:tab pos="8939213" algn="l"/>
                    <a:tab pos="9410700" algn="l"/>
                  </a:tabLst>
                  <a:defRPr>
                    <a:solidFill>
                      <a:schemeClr val="tx1"/>
                    </a:solidFill>
                    <a:latin typeface="Arial" pitchFamily="34" charset="0"/>
                  </a:defRPr>
                </a:lvl9pPr>
              </a:lstStyle>
              <a:p>
                <a:pPr algn="ctr">
                  <a:buSzPct val="100000"/>
                  <a:defRPr/>
                </a:pPr>
                <a:r>
                  <a:rPr lang="fr-FR" altLang="fr-FR" sz="1400" b="1" dirty="0" smtClean="0">
                    <a:latin typeface="Verdana" pitchFamily="34" charset="0"/>
                    <a:cs typeface="Arial" pitchFamily="34" charset="0"/>
                  </a:rPr>
                  <a:t>Centre</a:t>
                </a:r>
              </a:p>
              <a:p>
                <a:pPr algn="ctr">
                  <a:buSzPct val="100000"/>
                  <a:defRPr/>
                </a:pPr>
                <a:r>
                  <a:rPr lang="fr-FR" altLang="fr-FR" sz="1400" b="1" dirty="0" smtClean="0">
                    <a:latin typeface="Verdana" pitchFamily="34" charset="0"/>
                    <a:cs typeface="Arial" pitchFamily="34" charset="0"/>
                  </a:rPr>
                  <a:t>De</a:t>
                </a:r>
              </a:p>
              <a:p>
                <a:pPr algn="ctr">
                  <a:buSzPct val="100000"/>
                  <a:defRPr/>
                </a:pPr>
                <a:r>
                  <a:rPr lang="fr-FR" altLang="fr-FR" sz="1400" b="1" dirty="0" smtClean="0">
                    <a:latin typeface="Verdana" pitchFamily="34" charset="0"/>
                    <a:cs typeface="Arial" pitchFamily="34" charset="0"/>
                  </a:rPr>
                  <a:t>Formalités</a:t>
                </a:r>
              </a:p>
              <a:p>
                <a:pPr algn="ctr">
                  <a:buSzPct val="100000"/>
                  <a:defRPr/>
                </a:pPr>
                <a:r>
                  <a:rPr lang="fr-FR" altLang="fr-FR" sz="1400" b="1" dirty="0" smtClean="0">
                    <a:latin typeface="Verdana" pitchFamily="34" charset="0"/>
                    <a:cs typeface="Arial" pitchFamily="34" charset="0"/>
                  </a:rPr>
                  <a:t>Des </a:t>
                </a:r>
              </a:p>
              <a:p>
                <a:pPr algn="ctr">
                  <a:buSzPct val="100000"/>
                  <a:defRPr/>
                </a:pPr>
                <a:r>
                  <a:rPr lang="fr-FR" altLang="fr-FR" sz="1400" b="1" dirty="0" smtClean="0">
                    <a:latin typeface="Verdana" pitchFamily="34" charset="0"/>
                    <a:cs typeface="Arial" pitchFamily="34" charset="0"/>
                  </a:rPr>
                  <a:t>Entreprises</a:t>
                </a:r>
              </a:p>
            </p:txBody>
          </p:sp>
        </p:grpSp>
      </p:grpSp>
      <p:sp>
        <p:nvSpPr>
          <p:cNvPr id="52" name="Espace réservé du numéro de diapositive 2"/>
          <p:cNvSpPr>
            <a:spLocks noGrp="1"/>
          </p:cNvSpPr>
          <p:nvPr>
            <p:ph type="sldNum" sz="quarter" idx="4294967295"/>
          </p:nvPr>
        </p:nvSpPr>
        <p:spPr>
          <a:xfrm>
            <a:off x="8077200" y="5876925"/>
            <a:ext cx="1066800" cy="981075"/>
          </a:xfrm>
          <a:prstGeom prst="rect">
            <a:avLst/>
          </a:prstGeom>
        </p:spPr>
        <p:txBody>
          <a:bodyPr anchor="ctr"/>
          <a:lstStyle/>
          <a:p>
            <a:pPr algn="ctr">
              <a:defRPr/>
            </a:pPr>
            <a:fld id="{6FB1357B-4ECE-594C-B396-EDD440BB5D69}" type="slidenum">
              <a:rPr lang="fr-FR" smtClean="0"/>
              <a:pPr algn="ctr">
                <a:defRPr/>
              </a:pPr>
              <a:t>59</a:t>
            </a:fld>
            <a:endParaRPr lang="fr-FR" dirty="0"/>
          </a:p>
        </p:txBody>
      </p:sp>
      <p:pic>
        <p:nvPicPr>
          <p:cNvPr id="53" name="Image 52" descr="Logo-provisoire-Auvergne-Rhone-Alpes-160px.png">
            <a:hlinkClick r:id="rId14" action="ppaction://hlinksldjump"/>
          </p:cNvPr>
          <p:cNvPicPr>
            <a:picLocks noChangeAspect="1"/>
          </p:cNvPicPr>
          <p:nvPr/>
        </p:nvPicPr>
        <p:blipFill>
          <a:blip r:embed="rId15"/>
          <a:stretch>
            <a:fillRect/>
          </a:stretch>
        </p:blipFill>
        <p:spPr>
          <a:xfrm>
            <a:off x="7012213" y="5876925"/>
            <a:ext cx="934357" cy="981075"/>
          </a:xfrm>
          <a:prstGeom prst="rect">
            <a:avLst/>
          </a:prstGeom>
        </p:spPr>
      </p:pic>
      <p:pic>
        <p:nvPicPr>
          <p:cNvPr id="54" name="Image 53" descr="LigneSeparationLongue.jpg"/>
          <p:cNvPicPr>
            <a:picLocks noChangeAspect="1"/>
          </p:cNvPicPr>
          <p:nvPr/>
        </p:nvPicPr>
        <p:blipFill>
          <a:blip r:embed="rId16"/>
          <a:stretch>
            <a:fillRect/>
          </a:stretch>
        </p:blipFill>
        <p:spPr>
          <a:xfrm>
            <a:off x="0" y="5828648"/>
            <a:ext cx="9144000" cy="42858"/>
          </a:xfrm>
          <a:prstGeom prst="rect">
            <a:avLst/>
          </a:prstGeom>
        </p:spPr>
      </p:pic>
      <p:grpSp>
        <p:nvGrpSpPr>
          <p:cNvPr id="50" name="Groupe 49"/>
          <p:cNvGrpSpPr/>
          <p:nvPr/>
        </p:nvGrpSpPr>
        <p:grpSpPr>
          <a:xfrm>
            <a:off x="969757" y="5842804"/>
            <a:ext cx="5834663" cy="470629"/>
            <a:chOff x="969757" y="5842804"/>
            <a:chExt cx="5834663" cy="470629"/>
          </a:xfrm>
        </p:grpSpPr>
        <p:sp>
          <p:nvSpPr>
            <p:cNvPr id="51" name="ZoneTexte 50"/>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17" action="ppaction://hlinksldjump"/>
                </a:rPr>
                <a:t>Formes juridiques</a:t>
              </a:r>
              <a:endParaRPr lang="fr-FR" altLang="fr-FR" sz="800" dirty="0" smtClean="0">
                <a:latin typeface="Arial" pitchFamily="34" charset="0"/>
                <a:cs typeface="Arial" pitchFamily="34" charset="0"/>
              </a:endParaRPr>
            </a:p>
            <a:p>
              <a:endParaRPr lang="fr-FR" sz="800" dirty="0"/>
            </a:p>
          </p:txBody>
        </p:sp>
        <p:sp>
          <p:nvSpPr>
            <p:cNvPr id="55" name="ZoneTexte 54"/>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8" action="ppaction://hlinksldjump"/>
                </a:rPr>
                <a:t>Régime fiscal </a:t>
              </a:r>
              <a:endParaRPr lang="fr-FR" altLang="fr-FR" sz="800" dirty="0" smtClean="0">
                <a:latin typeface="Arial" pitchFamily="34" charset="0"/>
                <a:cs typeface="Arial" pitchFamily="34" charset="0"/>
              </a:endParaRPr>
            </a:p>
          </p:txBody>
        </p:sp>
        <p:sp>
          <p:nvSpPr>
            <p:cNvPr id="56" name="ZoneTexte 55"/>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9" action="ppaction://hlinksldjump"/>
                </a:rPr>
                <a:t> </a:t>
              </a:r>
              <a:r>
                <a:rPr lang="fr-FR" altLang="fr-FR" sz="800" dirty="0">
                  <a:latin typeface="Arial" pitchFamily="34" charset="0"/>
                  <a:cs typeface="Arial" pitchFamily="34" charset="0"/>
                  <a:hlinkClick r:id="rId19" action="ppaction://hlinksldjump"/>
                </a:rPr>
                <a:t>R</a:t>
              </a:r>
              <a:r>
                <a:rPr lang="fr-FR" altLang="fr-FR" sz="800" dirty="0" smtClean="0">
                  <a:latin typeface="Arial" pitchFamily="34" charset="0"/>
                  <a:cs typeface="Arial" pitchFamily="34" charset="0"/>
                  <a:hlinkClick r:id="rId19" action="ppaction://hlinksldjump"/>
                </a:rPr>
                <a:t>égime social </a:t>
              </a:r>
              <a:endParaRPr lang="fr-FR" altLang="fr-FR" sz="800" dirty="0" smtClean="0">
                <a:latin typeface="Arial" pitchFamily="34" charset="0"/>
                <a:cs typeface="Arial" pitchFamily="34" charset="0"/>
              </a:endParaRPr>
            </a:p>
          </p:txBody>
        </p:sp>
        <p:sp>
          <p:nvSpPr>
            <p:cNvPr id="57" name="ZoneTexte 56"/>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20" action="ppaction://hlinksldjump"/>
                </a:rPr>
                <a:t>Comparaison </a:t>
              </a:r>
              <a:endParaRPr lang="fr-FR" altLang="fr-FR" sz="800" dirty="0" smtClean="0">
                <a:latin typeface="Arial" pitchFamily="34" charset="0"/>
                <a:cs typeface="Arial" pitchFamily="34" charset="0"/>
              </a:endParaRPr>
            </a:p>
          </p:txBody>
        </p:sp>
        <p:sp>
          <p:nvSpPr>
            <p:cNvPr id="58" name="ZoneTexte 57"/>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21" action="ppaction://hlinksldjump"/>
                </a:rPr>
                <a:t>G</a:t>
              </a:r>
              <a:r>
                <a:rPr lang="fr-FR" altLang="fr-FR" sz="800" dirty="0" smtClean="0">
                  <a:latin typeface="Arial" pitchFamily="34" charset="0"/>
                  <a:cs typeface="Arial" pitchFamily="34" charset="0"/>
                  <a:hlinkClick r:id="rId21" action="ppaction://hlinksldjump"/>
                </a:rPr>
                <a:t>estion </a:t>
              </a:r>
              <a:endParaRPr lang="fr-FR" altLang="fr-FR" sz="800" dirty="0">
                <a:latin typeface="Arial" pitchFamily="34" charset="0"/>
                <a:cs typeface="Arial" pitchFamily="34" charset="0"/>
              </a:endParaRPr>
            </a:p>
          </p:txBody>
        </p:sp>
        <p:sp>
          <p:nvSpPr>
            <p:cNvPr id="60" name="ZoneTexte 59"/>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22" action="ppaction://hlinksldjump"/>
                </a:rPr>
                <a:t> </a:t>
              </a:r>
              <a:r>
                <a:rPr lang="fr-FR" altLang="fr-FR" sz="800" dirty="0">
                  <a:latin typeface="Arial" pitchFamily="34" charset="0"/>
                  <a:cs typeface="Arial" pitchFamily="34" charset="0"/>
                  <a:hlinkClick r:id="rId22" action="ppaction://hlinksldjump"/>
                </a:rPr>
                <a:t>R</a:t>
              </a:r>
              <a:r>
                <a:rPr lang="fr-FR" altLang="fr-FR" sz="800" dirty="0" smtClean="0">
                  <a:latin typeface="Arial" pitchFamily="34" charset="0"/>
                  <a:cs typeface="Arial" pitchFamily="34" charset="0"/>
                  <a:hlinkClick r:id="rId22" action="ppaction://hlinksldjump"/>
                </a:rPr>
                <a:t>essources humaines</a:t>
              </a:r>
              <a:endParaRPr lang="fr-FR" altLang="fr-FR" sz="800" dirty="0">
                <a:latin typeface="Arial" pitchFamily="34" charset="0"/>
                <a:cs typeface="Arial" pitchFamily="34" charset="0"/>
              </a:endParaRPr>
            </a:p>
          </p:txBody>
        </p:sp>
      </p:grpSp>
      <p:sp>
        <p:nvSpPr>
          <p:cNvPr id="61" name="ZoneTexte 60"/>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23" action="ppaction://hlinksldjump"/>
              </a:rPr>
              <a:t>Formalités d’immatriculation </a:t>
            </a:r>
            <a:endParaRPr lang="fr-FR" altLang="fr-FR" sz="800" dirty="0">
              <a:latin typeface="Arial" pitchFamily="34" charset="0"/>
              <a:cs typeface="Arial" pitchFamily="34" charset="0"/>
            </a:endParaRPr>
          </a:p>
        </p:txBody>
      </p:sp>
    </p:spTree>
    <p:extLst>
      <p:ext uri="{BB962C8B-B14F-4D97-AF65-F5344CB8AC3E}">
        <p14:creationId xmlns:p14="http://schemas.microsoft.com/office/powerpoint/2010/main" val="23541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ea typeface="MS PGothic" pitchFamily="34" charset="-128"/>
              </a:rPr>
              <a:t>Les différentes formes juridiques</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6</a:t>
            </a:fld>
            <a:endParaRPr lang="fr-FR" dirty="0"/>
          </a:p>
        </p:txBody>
      </p:sp>
      <p:pic>
        <p:nvPicPr>
          <p:cNvPr id="12" name="Image 11"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3" name="Espace réservé du contenu 1"/>
          <p:cNvSpPr txBox="1">
            <a:spLocks/>
          </p:cNvSpPr>
          <p:nvPr/>
        </p:nvSpPr>
        <p:spPr>
          <a:xfrm>
            <a:off x="120580" y="1433821"/>
            <a:ext cx="8812405" cy="3962144"/>
          </a:xfrm>
          <a:prstGeom prst="rect">
            <a:avLst/>
          </a:prstGeom>
        </p:spPr>
        <p:txBody>
          <a:bodyPr>
            <a:normAutofit/>
          </a:bodyPr>
          <a:lstStyle/>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600" b="0" i="0" u="none" strike="noStrike" kern="1200" cap="none" spc="0" normalizeH="0" baseline="0" noProof="0" dirty="0" smtClean="0">
              <a:ln>
                <a:noFill/>
              </a:ln>
              <a:solidFill>
                <a:schemeClr val="tx1"/>
              </a:solidFill>
              <a:effectLst/>
              <a:uLnTx/>
              <a:uFillTx/>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lang="fr-FR" altLang="fr-FR" sz="1600" dirty="0">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0" indent="-360000" algn="just" defTabSz="457200" rtl="0" eaLnBrk="1" fontAlgn="base" latinLnBrk="0" hangingPunct="1">
              <a:lnSpc>
                <a:spcPct val="100000"/>
              </a:lnSpc>
              <a:spcBef>
                <a:spcPct val="20000"/>
              </a:spcBef>
              <a:spcAft>
                <a:spcPct val="0"/>
              </a:spcAft>
              <a:buClr>
                <a:srgbClr val="81171E"/>
              </a:buClr>
              <a:buSzTx/>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3" algn="just" defTabSz="457200" rtl="0" eaLnBrk="0" fontAlgn="base" latinLnBrk="0" hangingPunct="0">
              <a:lnSpc>
                <a:spcPct val="100000"/>
              </a:lnSpc>
              <a:spcBef>
                <a:spcPts val="0"/>
              </a:spcBef>
              <a:spcAft>
                <a:spcPct val="0"/>
              </a:spcAft>
              <a:buClr>
                <a:srgbClr val="81171E"/>
              </a:buClr>
              <a:buSzTx/>
              <a:tabLst/>
              <a:defRPr/>
            </a:pPr>
            <a:endParaRPr kumimoji="0" lang="fr-FR" altLang="fr-FR" b="0" i="0" u="none" strike="noStrike" kern="1200" cap="none" spc="0" normalizeH="0" baseline="0" noProof="0" dirty="0" smtClean="0">
              <a:ln>
                <a:noFill/>
              </a:ln>
              <a:solidFill>
                <a:schemeClr val="tx1"/>
              </a:solidFill>
              <a:effectLst/>
              <a:uLnTx/>
              <a:uFillTx/>
              <a:latin typeface="Arial"/>
              <a:ea typeface="+mn-ea"/>
              <a:cs typeface="Arial"/>
            </a:endParaRPr>
          </a:p>
          <a:p>
            <a:pPr marL="622300" marR="0" lvl="3" indent="-171450" algn="just" defTabSz="457200" rtl="0" eaLnBrk="0" fontAlgn="base" latinLnBrk="0" hangingPunct="0">
              <a:lnSpc>
                <a:spcPct val="100000"/>
              </a:lnSpc>
              <a:spcBef>
                <a:spcPts val="0"/>
              </a:spcBef>
              <a:spcAft>
                <a:spcPct val="0"/>
              </a:spcAft>
              <a:buClr>
                <a:srgbClr val="81171E"/>
              </a:buClr>
              <a:buSzTx/>
              <a:buFont typeface="Wingdings 3" panose="05040102010807070707" pitchFamily="18" charset="2"/>
              <a:buChar char="â"/>
              <a:tabLst/>
              <a:defRPr/>
            </a:pPr>
            <a:endParaRPr kumimoji="0" lang="fr-FR" altLang="fr-FR" sz="14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360000" algn="l" defTabSz="457200" rtl="0" eaLnBrk="1" fontAlgn="base" latinLnBrk="0" hangingPunct="1">
              <a:lnSpc>
                <a:spcPct val="100000"/>
              </a:lnSpc>
              <a:spcBef>
                <a:spcPct val="20000"/>
              </a:spcBef>
              <a:spcAft>
                <a:spcPct val="0"/>
              </a:spcAft>
              <a:buClr>
                <a:srgbClr val="81171E"/>
              </a:buClr>
              <a:buSzTx/>
              <a:tabLst/>
              <a:defRPr/>
            </a:pPr>
            <a:endParaRPr kumimoji="0" lang="fr-FR" altLang="fr-FR" sz="1800" b="0" i="0" u="none" strike="noStrike" kern="1200" cap="none" spc="0" normalizeH="0" baseline="0" noProof="0" dirty="0">
              <a:ln>
                <a:noFill/>
              </a:ln>
              <a:solidFill>
                <a:schemeClr val="tx1"/>
              </a:solidFill>
              <a:effectLst/>
              <a:uLnTx/>
              <a:uFillTx/>
              <a:latin typeface="Arial Black"/>
              <a:ea typeface="+mn-ea"/>
              <a:cs typeface="Arial Black"/>
            </a:endParaRPr>
          </a:p>
        </p:txBody>
      </p:sp>
      <p:pic>
        <p:nvPicPr>
          <p:cNvPr id="20" name="Image 19"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29" name="Espace réservé du texte 9"/>
          <p:cNvSpPr txBox="1">
            <a:spLocks/>
          </p:cNvSpPr>
          <p:nvPr/>
        </p:nvSpPr>
        <p:spPr>
          <a:xfrm>
            <a:off x="536575" y="290822"/>
            <a:ext cx="850900" cy="1142999"/>
          </a:xfrm>
          <a:prstGeom prst="rect">
            <a:avLst/>
          </a:prstGeom>
        </p:spPr>
        <p:txBody>
          <a:bodyPr vert="horz" anchor="ctr"/>
          <a:lstStyle/>
          <a:p>
            <a:pPr marL="342900" marR="0" lvl="0" indent="-342900" algn="ctr" defTabSz="457200" rtl="0" eaLnBrk="1" fontAlgn="base" latinLnBrk="0" hangingPunct="1">
              <a:lnSpc>
                <a:spcPct val="100000"/>
              </a:lnSpc>
              <a:spcBef>
                <a:spcPct val="20000"/>
              </a:spcBef>
              <a:spcAft>
                <a:spcPct val="0"/>
              </a:spcAft>
              <a:buClrTx/>
              <a:buSzTx/>
              <a:buFontTx/>
              <a:buNone/>
              <a:tabLst/>
              <a:defRPr/>
            </a:pPr>
            <a:endParaRPr kumimoji="0" lang="fr-FR" altLang="fr-FR" sz="32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graphicFrame>
        <p:nvGraphicFramePr>
          <p:cNvPr id="2" name="Tableau 1"/>
          <p:cNvGraphicFramePr>
            <a:graphicFrameLocks noGrp="1"/>
          </p:cNvGraphicFramePr>
          <p:nvPr>
            <p:extLst>
              <p:ext uri="{D42A27DB-BD31-4B8C-83A1-F6EECF244321}">
                <p14:modId xmlns:p14="http://schemas.microsoft.com/office/powerpoint/2010/main" val="2189294395"/>
              </p:ext>
            </p:extLst>
          </p:nvPr>
        </p:nvGraphicFramePr>
        <p:xfrm>
          <a:off x="1387475" y="1910080"/>
          <a:ext cx="6096000" cy="3421104"/>
        </p:xfrm>
        <a:graphic>
          <a:graphicData uri="http://schemas.openxmlformats.org/drawingml/2006/table">
            <a:tbl>
              <a:tblPr firstRow="1" bandRow="1">
                <a:tableStyleId>{912C8C85-51F0-491E-9774-3900AFEF0FD7}</a:tableStyleId>
              </a:tblPr>
              <a:tblGrid>
                <a:gridCol w="3048000"/>
                <a:gridCol w="3048000"/>
              </a:tblGrid>
              <a:tr h="677904">
                <a:tc>
                  <a:txBody>
                    <a:bodyPr/>
                    <a:lstStyle/>
                    <a:p>
                      <a:pPr algn="ctr"/>
                      <a:r>
                        <a:rPr lang="fr-FR" sz="2000" dirty="0" smtClean="0">
                          <a:latin typeface="Arial" pitchFamily="34" charset="0"/>
                          <a:cs typeface="Arial" pitchFamily="34" charset="0"/>
                        </a:rPr>
                        <a:t>Personne Physique</a:t>
                      </a:r>
                      <a:endParaRPr lang="fr-FR" sz="2000" dirty="0">
                        <a:latin typeface="Arial" pitchFamily="34" charset="0"/>
                        <a:cs typeface="Arial" pitchFamily="34" charset="0"/>
                      </a:endParaRPr>
                    </a:p>
                  </a:txBody>
                  <a:tcPr/>
                </a:tc>
                <a:tc>
                  <a:txBody>
                    <a:bodyPr/>
                    <a:lstStyle/>
                    <a:p>
                      <a:pPr algn="ctr"/>
                      <a:r>
                        <a:rPr lang="fr-FR" sz="2000" dirty="0" smtClean="0">
                          <a:latin typeface="Arial" pitchFamily="34" charset="0"/>
                          <a:cs typeface="Arial" pitchFamily="34" charset="0"/>
                        </a:rPr>
                        <a:t>Personne Morale</a:t>
                      </a:r>
                      <a:endParaRPr lang="fr-FR" sz="2000" dirty="0">
                        <a:latin typeface="Arial" pitchFamily="34" charset="0"/>
                        <a:cs typeface="Arial" pitchFamily="34" charset="0"/>
                      </a:endParaRPr>
                    </a:p>
                  </a:txBody>
                  <a:tcPr/>
                </a:tc>
              </a:tr>
              <a:tr h="677904">
                <a:tc>
                  <a:txBody>
                    <a:bodyPr/>
                    <a:lstStyle/>
                    <a:p>
                      <a:pPr algn="ctr"/>
                      <a:r>
                        <a:rPr lang="fr-FR" sz="2400" dirty="0" smtClean="0">
                          <a:latin typeface="Arial" pitchFamily="34" charset="0"/>
                          <a:cs typeface="Arial" pitchFamily="34" charset="0"/>
                        </a:rPr>
                        <a:t>Entreprise individuelle</a:t>
                      </a:r>
                    </a:p>
                    <a:p>
                      <a:pPr algn="ctr"/>
                      <a:r>
                        <a:rPr lang="fr-FR" sz="2400" dirty="0" smtClean="0">
                          <a:latin typeface="Arial" pitchFamily="34" charset="0"/>
                          <a:cs typeface="Arial" pitchFamily="34" charset="0"/>
                        </a:rPr>
                        <a:t>(EI)</a:t>
                      </a:r>
                      <a:endParaRPr lang="fr-FR" sz="2400" dirty="0">
                        <a:latin typeface="Arial" pitchFamily="34" charset="0"/>
                        <a:cs typeface="Arial" pitchFamily="34" charset="0"/>
                      </a:endParaRPr>
                    </a:p>
                  </a:txBody>
                  <a:tcPr/>
                </a:tc>
                <a:tc>
                  <a:txBody>
                    <a:bodyPr/>
                    <a:lstStyle/>
                    <a:p>
                      <a:pPr algn="ctr"/>
                      <a:r>
                        <a:rPr lang="fr-FR" sz="2400" dirty="0" smtClean="0">
                          <a:latin typeface="Arial" pitchFamily="34" charset="0"/>
                          <a:cs typeface="Arial" pitchFamily="34" charset="0"/>
                        </a:rPr>
                        <a:t>EURL</a:t>
                      </a:r>
                    </a:p>
                    <a:p>
                      <a:pPr algn="ctr"/>
                      <a:r>
                        <a:rPr lang="fr-FR" sz="2400" dirty="0" smtClean="0">
                          <a:latin typeface="Arial" pitchFamily="34" charset="0"/>
                          <a:cs typeface="Arial" pitchFamily="34" charset="0"/>
                        </a:rPr>
                        <a:t>SARL</a:t>
                      </a:r>
                      <a:endParaRPr lang="fr-FR" sz="2400" dirty="0">
                        <a:latin typeface="Arial" pitchFamily="34" charset="0"/>
                        <a:cs typeface="Arial" pitchFamily="34" charset="0"/>
                      </a:endParaRPr>
                    </a:p>
                  </a:txBody>
                  <a:tcPr/>
                </a:tc>
              </a:tr>
              <a:tr h="677904">
                <a:tc>
                  <a:txBody>
                    <a:bodyPr/>
                    <a:lstStyle/>
                    <a:p>
                      <a:pPr algn="ctr"/>
                      <a:r>
                        <a:rPr lang="fr-FR" sz="2400" dirty="0" smtClean="0">
                          <a:latin typeface="Arial" pitchFamily="34" charset="0"/>
                          <a:cs typeface="Arial" pitchFamily="34" charset="0"/>
                        </a:rPr>
                        <a:t>Entreprise individuelle à responsabilité</a:t>
                      </a:r>
                      <a:r>
                        <a:rPr lang="fr-FR" sz="2400" baseline="0" dirty="0" smtClean="0">
                          <a:latin typeface="Arial" pitchFamily="34" charset="0"/>
                          <a:cs typeface="Arial" pitchFamily="34" charset="0"/>
                        </a:rPr>
                        <a:t> limitée</a:t>
                      </a:r>
                    </a:p>
                    <a:p>
                      <a:pPr algn="ctr"/>
                      <a:r>
                        <a:rPr lang="fr-FR" sz="2400" baseline="0" dirty="0" smtClean="0">
                          <a:latin typeface="Arial" pitchFamily="34" charset="0"/>
                          <a:cs typeface="Arial" pitchFamily="34" charset="0"/>
                        </a:rPr>
                        <a:t>(EIRL)</a:t>
                      </a:r>
                      <a:endParaRPr lang="fr-FR" sz="2400" dirty="0">
                        <a:latin typeface="Arial" pitchFamily="34" charset="0"/>
                        <a:cs typeface="Arial" pitchFamily="34" charset="0"/>
                      </a:endParaRPr>
                    </a:p>
                  </a:txBody>
                  <a:tcPr/>
                </a:tc>
                <a:tc>
                  <a:txBody>
                    <a:bodyPr/>
                    <a:lstStyle/>
                    <a:p>
                      <a:pPr algn="ctr"/>
                      <a:r>
                        <a:rPr lang="fr-FR" sz="2400" dirty="0" smtClean="0">
                          <a:latin typeface="Arial" pitchFamily="34" charset="0"/>
                          <a:cs typeface="Arial" pitchFamily="34" charset="0"/>
                        </a:rPr>
                        <a:t>SA</a:t>
                      </a:r>
                    </a:p>
                    <a:p>
                      <a:pPr algn="ctr"/>
                      <a:r>
                        <a:rPr lang="fr-FR" sz="2400" dirty="0" smtClean="0">
                          <a:latin typeface="Arial" pitchFamily="34" charset="0"/>
                          <a:cs typeface="Arial" pitchFamily="34" charset="0"/>
                        </a:rPr>
                        <a:t>SAS</a:t>
                      </a:r>
                    </a:p>
                    <a:p>
                      <a:pPr algn="ctr"/>
                      <a:r>
                        <a:rPr lang="fr-FR" sz="2400" dirty="0" smtClean="0">
                          <a:latin typeface="Arial" pitchFamily="34" charset="0"/>
                          <a:cs typeface="Arial" pitchFamily="34" charset="0"/>
                        </a:rPr>
                        <a:t>SASU</a:t>
                      </a:r>
                      <a:endParaRPr lang="fr-FR" sz="2400" dirty="0">
                        <a:latin typeface="Arial" pitchFamily="34" charset="0"/>
                        <a:cs typeface="Arial" pitchFamily="34" charset="0"/>
                      </a:endParaRPr>
                    </a:p>
                  </a:txBody>
                  <a:tcPr/>
                </a:tc>
              </a:tr>
            </a:tbl>
          </a:graphicData>
        </a:graphic>
      </p:graphicFrame>
      <p:grpSp>
        <p:nvGrpSpPr>
          <p:cNvPr id="19" name="Groupe 18"/>
          <p:cNvGrpSpPr/>
          <p:nvPr/>
        </p:nvGrpSpPr>
        <p:grpSpPr>
          <a:xfrm>
            <a:off x="6813139" y="3666070"/>
            <a:ext cx="1953654" cy="1925515"/>
            <a:chOff x="1835034" y="2764544"/>
            <a:chExt cx="1507470" cy="1527484"/>
          </a:xfrm>
          <a:scene3d>
            <a:camera prst="orthographicFront"/>
            <a:lightRig rig="flat" dir="t"/>
          </a:scene3d>
        </p:grpSpPr>
        <p:sp>
          <p:nvSpPr>
            <p:cNvPr id="21" name="Ellipse 20"/>
            <p:cNvSpPr/>
            <p:nvPr/>
          </p:nvSpPr>
          <p:spPr>
            <a:xfrm>
              <a:off x="1835034" y="2764544"/>
              <a:ext cx="1507470" cy="1527484"/>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8" name="Ellipse 12"/>
            <p:cNvSpPr/>
            <p:nvPr/>
          </p:nvSpPr>
          <p:spPr>
            <a:xfrm>
              <a:off x="2042401" y="2971911"/>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2000" b="1" dirty="0" smtClean="0">
                  <a:hlinkClick r:id="rId5" action="ppaction://hlinksldjump"/>
                </a:rPr>
                <a:t>Statut des conjoint(e)s</a:t>
              </a:r>
              <a:endParaRPr lang="fr-FR" sz="2000" b="1" dirty="0" smtClean="0"/>
            </a:p>
          </p:txBody>
        </p:sp>
      </p:grpSp>
      <p:grpSp>
        <p:nvGrpSpPr>
          <p:cNvPr id="23" name="Groupe 22"/>
          <p:cNvGrpSpPr/>
          <p:nvPr/>
        </p:nvGrpSpPr>
        <p:grpSpPr>
          <a:xfrm>
            <a:off x="969757" y="5842804"/>
            <a:ext cx="5834663" cy="470629"/>
            <a:chOff x="969757" y="5842804"/>
            <a:chExt cx="5834663" cy="470629"/>
          </a:xfrm>
        </p:grpSpPr>
        <p:sp>
          <p:nvSpPr>
            <p:cNvPr id="24" name="ZoneTexte 23"/>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6" action="ppaction://hlinksldjump"/>
                </a:rPr>
                <a:t>Formes</a:t>
              </a:r>
              <a:r>
                <a:rPr lang="fr-FR" altLang="fr-FR" sz="800" b="1" dirty="0" smtClean="0">
                  <a:latin typeface="Arial" pitchFamily="34" charset="0"/>
                  <a:cs typeface="Arial" pitchFamily="34" charset="0"/>
                  <a:hlinkClick r:id="rId6" action="ppaction://hlinksldjump"/>
                </a:rPr>
                <a:t> </a:t>
              </a:r>
              <a:r>
                <a:rPr lang="fr-FR" altLang="fr-FR" sz="800" dirty="0" smtClean="0">
                  <a:latin typeface="Arial" pitchFamily="34" charset="0"/>
                  <a:cs typeface="Arial" pitchFamily="34" charset="0"/>
                  <a:hlinkClick r:id="rId6"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5" name="ZoneTexte 24"/>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Régime fiscal </a:t>
              </a:r>
              <a:endParaRPr lang="fr-FR" altLang="fr-FR" sz="800" dirty="0" smtClean="0">
                <a:latin typeface="Arial" pitchFamily="34" charset="0"/>
                <a:cs typeface="Arial" pitchFamily="34" charset="0"/>
              </a:endParaRPr>
            </a:p>
          </p:txBody>
        </p:sp>
        <p:sp>
          <p:nvSpPr>
            <p:cNvPr id="26" name="ZoneTexte 25"/>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 </a:t>
              </a:r>
              <a:r>
                <a:rPr lang="fr-FR" altLang="fr-FR" sz="800" dirty="0">
                  <a:latin typeface="Arial" pitchFamily="34" charset="0"/>
                  <a:cs typeface="Arial" pitchFamily="34" charset="0"/>
                  <a:hlinkClick r:id="rId8" action="ppaction://hlinksldjump"/>
                </a:rPr>
                <a:t>R</a:t>
              </a:r>
              <a:r>
                <a:rPr lang="fr-FR" altLang="fr-FR" sz="800" dirty="0" smtClean="0">
                  <a:latin typeface="Arial" pitchFamily="34" charset="0"/>
                  <a:cs typeface="Arial" pitchFamily="34" charset="0"/>
                  <a:hlinkClick r:id="rId8" action="ppaction://hlinksldjump"/>
                </a:rPr>
                <a:t>égime social </a:t>
              </a:r>
              <a:endParaRPr lang="fr-FR" altLang="fr-FR" sz="800" dirty="0" smtClean="0">
                <a:latin typeface="Arial" pitchFamily="34" charset="0"/>
                <a:cs typeface="Arial" pitchFamily="34" charset="0"/>
              </a:endParaRPr>
            </a:p>
          </p:txBody>
        </p:sp>
        <p:sp>
          <p:nvSpPr>
            <p:cNvPr id="27" name="ZoneTexte 26"/>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Comparaison </a:t>
              </a:r>
              <a:endParaRPr lang="fr-FR" altLang="fr-FR" sz="800" dirty="0" smtClean="0">
                <a:latin typeface="Arial" pitchFamily="34" charset="0"/>
                <a:cs typeface="Arial" pitchFamily="34" charset="0"/>
              </a:endParaRPr>
            </a:p>
          </p:txBody>
        </p:sp>
        <p:sp>
          <p:nvSpPr>
            <p:cNvPr id="36" name="ZoneTexte 35"/>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0" action="ppaction://hlinksldjump"/>
                </a:rPr>
                <a:t>G</a:t>
              </a:r>
              <a:r>
                <a:rPr lang="fr-FR" altLang="fr-FR" sz="800" dirty="0" smtClean="0">
                  <a:latin typeface="Arial" pitchFamily="34" charset="0"/>
                  <a:cs typeface="Arial" pitchFamily="34" charset="0"/>
                  <a:hlinkClick r:id="rId10" action="ppaction://hlinksldjump"/>
                </a:rPr>
                <a:t>estion </a:t>
              </a:r>
              <a:endParaRPr lang="fr-FR" altLang="fr-FR" sz="800" dirty="0">
                <a:latin typeface="Arial" pitchFamily="34" charset="0"/>
                <a:cs typeface="Arial" pitchFamily="34" charset="0"/>
              </a:endParaRPr>
            </a:p>
          </p:txBody>
        </p:sp>
        <p:sp>
          <p:nvSpPr>
            <p:cNvPr id="38" name="ZoneTexte 37"/>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Formalités d’immatriculation </a:t>
              </a:r>
              <a:endParaRPr lang="fr-FR" altLang="fr-FR" sz="800" dirty="0">
                <a:latin typeface="Arial" pitchFamily="34" charset="0"/>
                <a:cs typeface="Arial" pitchFamily="34" charset="0"/>
              </a:endParaRPr>
            </a:p>
          </p:txBody>
        </p:sp>
        <p:sp>
          <p:nvSpPr>
            <p:cNvPr id="39" name="ZoneTexte 38"/>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3" action="ppaction://hlinksldjump"/>
                </a:rPr>
                <a:t>R</a:t>
              </a:r>
              <a:r>
                <a:rPr lang="fr-FR" altLang="fr-FR" sz="800" dirty="0" smtClean="0">
                  <a:latin typeface="Arial" pitchFamily="34" charset="0"/>
                  <a:cs typeface="Arial" pitchFamily="34" charset="0"/>
                  <a:hlinkClick r:id="rId13"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2046455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lstStyle/>
          <a:p>
            <a:r>
              <a:rPr lang="fr-FR" dirty="0" smtClean="0"/>
              <a:t>Modalités RMCFE</a:t>
            </a:r>
            <a:endParaRPr lang="fr-FR" dirty="0"/>
          </a:p>
        </p:txBody>
      </p:sp>
      <p:sp>
        <p:nvSpPr>
          <p:cNvPr id="6" name="Titre 5"/>
          <p:cNvSpPr>
            <a:spLocks noGrp="1"/>
          </p:cNvSpPr>
          <p:nvPr>
            <p:ph type="title"/>
          </p:nvPr>
        </p:nvSpPr>
        <p:spPr/>
        <p:txBody>
          <a:bodyPr/>
          <a:lstStyle/>
          <a:p>
            <a:r>
              <a:rPr lang="fr-FR" dirty="0" smtClean="0"/>
              <a:t>A compléter par les CMA</a:t>
            </a:r>
            <a:endParaRPr lang="fr-FR" dirty="0"/>
          </a:p>
        </p:txBody>
      </p:sp>
      <p:sp>
        <p:nvSpPr>
          <p:cNvPr id="5" name="Espace réservé du numéro de diapositive 4"/>
          <p:cNvSpPr>
            <a:spLocks noGrp="1"/>
          </p:cNvSpPr>
          <p:nvPr>
            <p:ph type="sldNum" sz="quarter" idx="17"/>
          </p:nvPr>
        </p:nvSpPr>
        <p:spPr/>
        <p:txBody>
          <a:bodyPr/>
          <a:lstStyle/>
          <a:p>
            <a:fld id="{1AE8E2A2-E8E9-4604-BB56-0AA1A73FA059}" type="slidenum">
              <a:rPr lang="fr-FR" smtClean="0"/>
              <a:pPr/>
              <a:t>60</a:t>
            </a:fld>
            <a:endParaRPr lang="fr-FR"/>
          </a:p>
        </p:txBody>
      </p:sp>
      <p:pic>
        <p:nvPicPr>
          <p:cNvPr id="17" name="Image 16" descr="LigneSeparationLongue.jpg"/>
          <p:cNvPicPr>
            <a:picLocks noChangeAspect="1"/>
          </p:cNvPicPr>
          <p:nvPr/>
        </p:nvPicPr>
        <p:blipFill>
          <a:blip r:embed="rId2"/>
          <a:stretch>
            <a:fillRect/>
          </a:stretch>
        </p:blipFill>
        <p:spPr>
          <a:xfrm>
            <a:off x="0" y="5828648"/>
            <a:ext cx="9144000" cy="42858"/>
          </a:xfrm>
          <a:prstGeom prst="rect">
            <a:avLst/>
          </a:prstGeom>
        </p:spPr>
      </p:pic>
      <p:pic>
        <p:nvPicPr>
          <p:cNvPr id="26" name="Image 25" descr="Logo-provisoire-Auvergne-Rhone-Alpes-160px.png">
            <a:hlinkClick r:id="rId3" action="ppaction://hlinksldjump"/>
          </p:cNvPr>
          <p:cNvPicPr>
            <a:picLocks noChangeAspect="1"/>
          </p:cNvPicPr>
          <p:nvPr/>
        </p:nvPicPr>
        <p:blipFill>
          <a:blip r:embed="rId4"/>
          <a:stretch>
            <a:fillRect/>
          </a:stretch>
        </p:blipFill>
        <p:spPr>
          <a:xfrm>
            <a:off x="7012213" y="5876925"/>
            <a:ext cx="934357" cy="981075"/>
          </a:xfrm>
          <a:prstGeom prst="rect">
            <a:avLst/>
          </a:prstGeom>
        </p:spPr>
      </p:pic>
      <p:grpSp>
        <p:nvGrpSpPr>
          <p:cNvPr id="19" name="Groupe 18"/>
          <p:cNvGrpSpPr/>
          <p:nvPr/>
        </p:nvGrpSpPr>
        <p:grpSpPr>
          <a:xfrm>
            <a:off x="969757" y="5842804"/>
            <a:ext cx="5834663" cy="470629"/>
            <a:chOff x="969757" y="5842804"/>
            <a:chExt cx="5834663" cy="470629"/>
          </a:xfrm>
        </p:grpSpPr>
        <p:sp>
          <p:nvSpPr>
            <p:cNvPr id="20" name="ZoneTexte 19"/>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5" action="ppaction://hlinksldjump"/>
                </a:rPr>
                <a:t>Formes</a:t>
              </a:r>
              <a:r>
                <a:rPr lang="fr-FR" altLang="fr-FR" sz="800" b="1" dirty="0" smtClean="0">
                  <a:latin typeface="Arial" pitchFamily="34" charset="0"/>
                  <a:cs typeface="Arial" pitchFamily="34" charset="0"/>
                  <a:hlinkClick r:id="rId5" action="ppaction://hlinksldjump"/>
                </a:rPr>
                <a:t> </a:t>
              </a:r>
              <a:r>
                <a:rPr lang="fr-FR" altLang="fr-FR" sz="800" dirty="0" smtClean="0">
                  <a:latin typeface="Arial" pitchFamily="34" charset="0"/>
                  <a:cs typeface="Arial" pitchFamily="34" charset="0"/>
                  <a:hlinkClick r:id="rId5"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1" name="ZoneTexte 20"/>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6" action="ppaction://hlinksldjump"/>
                </a:rPr>
                <a:t>Régime fiscal </a:t>
              </a:r>
              <a:endParaRPr lang="fr-FR" altLang="fr-FR" sz="800" dirty="0" smtClean="0">
                <a:latin typeface="Arial" pitchFamily="34" charset="0"/>
                <a:cs typeface="Arial" pitchFamily="34" charset="0"/>
              </a:endParaRPr>
            </a:p>
          </p:txBody>
        </p:sp>
        <p:sp>
          <p:nvSpPr>
            <p:cNvPr id="22" name="ZoneTexte 21"/>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 </a:t>
              </a:r>
              <a:r>
                <a:rPr lang="fr-FR" altLang="fr-FR" sz="800" dirty="0">
                  <a:latin typeface="Arial" pitchFamily="34" charset="0"/>
                  <a:cs typeface="Arial" pitchFamily="34" charset="0"/>
                  <a:hlinkClick r:id="rId7" action="ppaction://hlinksldjump"/>
                </a:rPr>
                <a:t>R</a:t>
              </a:r>
              <a:r>
                <a:rPr lang="fr-FR" altLang="fr-FR" sz="800" dirty="0" smtClean="0">
                  <a:latin typeface="Arial" pitchFamily="34" charset="0"/>
                  <a:cs typeface="Arial" pitchFamily="34" charset="0"/>
                  <a:hlinkClick r:id="rId7" action="ppaction://hlinksldjump"/>
                </a:rPr>
                <a:t>égime social </a:t>
              </a:r>
              <a:endParaRPr lang="fr-FR" altLang="fr-FR" sz="800" dirty="0" smtClean="0">
                <a:latin typeface="Arial" pitchFamily="34" charset="0"/>
                <a:cs typeface="Arial" pitchFamily="34" charset="0"/>
              </a:endParaRPr>
            </a:p>
          </p:txBody>
        </p:sp>
        <p:sp>
          <p:nvSpPr>
            <p:cNvPr id="23" name="ZoneTexte 22"/>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Comparaison </a:t>
              </a:r>
              <a:endParaRPr lang="fr-FR" altLang="fr-FR" sz="800" dirty="0" smtClean="0">
                <a:latin typeface="Arial" pitchFamily="34" charset="0"/>
                <a:cs typeface="Arial" pitchFamily="34" charset="0"/>
              </a:endParaRPr>
            </a:p>
          </p:txBody>
        </p:sp>
        <p:sp>
          <p:nvSpPr>
            <p:cNvPr id="24" name="ZoneTexte 23"/>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9" action="ppaction://hlinksldjump"/>
                </a:rPr>
                <a:t>G</a:t>
              </a:r>
              <a:r>
                <a:rPr lang="fr-FR" altLang="fr-FR" sz="800" dirty="0" smtClean="0">
                  <a:latin typeface="Arial" pitchFamily="34" charset="0"/>
                  <a:cs typeface="Arial" pitchFamily="34" charset="0"/>
                  <a:hlinkClick r:id="rId9" action="ppaction://hlinksldjump"/>
                </a:rPr>
                <a:t>estion </a:t>
              </a:r>
              <a:endParaRPr lang="fr-FR" altLang="fr-FR" sz="800" dirty="0">
                <a:latin typeface="Arial" pitchFamily="34" charset="0"/>
                <a:cs typeface="Arial" pitchFamily="34" charset="0"/>
              </a:endParaRPr>
            </a:p>
          </p:txBody>
        </p:sp>
        <p:sp>
          <p:nvSpPr>
            <p:cNvPr id="25" name="ZoneTexte 24"/>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Formalités d’immatriculation </a:t>
              </a:r>
              <a:endParaRPr lang="fr-FR" altLang="fr-FR" sz="800" dirty="0">
                <a:latin typeface="Arial" pitchFamily="34" charset="0"/>
                <a:cs typeface="Arial" pitchFamily="34" charset="0"/>
              </a:endParaRPr>
            </a:p>
          </p:txBody>
        </p:sp>
        <p:sp>
          <p:nvSpPr>
            <p:cNvPr id="31" name="ZoneTexte 30"/>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1"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3637338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b="1" dirty="0" smtClean="0"/>
              <a:t>Les Ressources Humaines</a:t>
            </a:r>
            <a:endParaRPr lang="fr-FR" dirty="0"/>
          </a:p>
        </p:txBody>
      </p:sp>
      <p:sp>
        <p:nvSpPr>
          <p:cNvPr id="9" name="Rectangle 8"/>
          <p:cNvSpPr/>
          <p:nvPr/>
        </p:nvSpPr>
        <p:spPr>
          <a:xfrm>
            <a:off x="6069205" y="261258"/>
            <a:ext cx="1205802" cy="1175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ogo-provisoire-Auvergne-Rhone-Alpes-sans-contour-800px.png">
            <a:hlinkClick r:id="rId2" action="ppaction://hlinksldjump"/>
          </p:cNvPr>
          <p:cNvPicPr>
            <a:picLocks noChangeAspect="1"/>
          </p:cNvPicPr>
          <p:nvPr/>
        </p:nvPicPr>
        <p:blipFill>
          <a:blip r:embed="rId3"/>
          <a:stretch>
            <a:fillRect/>
          </a:stretch>
        </p:blipFill>
        <p:spPr>
          <a:xfrm>
            <a:off x="5967144" y="175847"/>
            <a:ext cx="1409924" cy="1346478"/>
          </a:xfrm>
          <a:prstGeom prst="rect">
            <a:avLst/>
          </a:prstGeom>
        </p:spPr>
      </p:pic>
    </p:spTree>
    <p:extLst>
      <p:ext uri="{BB962C8B-B14F-4D97-AF65-F5344CB8AC3E}">
        <p14:creationId xmlns:p14="http://schemas.microsoft.com/office/powerpoint/2010/main" val="1376873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Recrutement et l’Embauche</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62</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7" name="Image 16"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14" name="Espace réservé du contenu 16"/>
          <p:cNvSpPr txBox="1">
            <a:spLocks noGrp="1"/>
          </p:cNvSpPr>
          <p:nvPr>
            <p:ph idx="1"/>
          </p:nvPr>
        </p:nvSpPr>
        <p:spPr>
          <a:xfrm>
            <a:off x="444500" y="2132973"/>
            <a:ext cx="7803675" cy="1378839"/>
          </a:xfrm>
          <a:prstGeom prst="rect">
            <a:avLst/>
          </a:prstGeom>
          <a:noFill/>
        </p:spPr>
        <p:txBody>
          <a:bodyPr wrap="square" rtlCol="0">
            <a:spAutoFit/>
          </a:bodyPr>
          <a:lstStyle/>
          <a:p>
            <a:r>
              <a:rPr lang="fr-FR" sz="2600" b="1" dirty="0">
                <a:latin typeface="Arial" pitchFamily="34" charset="0"/>
                <a:cs typeface="Arial" pitchFamily="34" charset="0"/>
              </a:rPr>
              <a:t>Un enjeu important pour </a:t>
            </a:r>
            <a:r>
              <a:rPr lang="fr-FR" sz="2600" b="1" dirty="0" smtClean="0">
                <a:latin typeface="Arial" pitchFamily="34" charset="0"/>
                <a:cs typeface="Arial" pitchFamily="34" charset="0"/>
              </a:rPr>
              <a:t>l’entreprise</a:t>
            </a:r>
          </a:p>
          <a:p>
            <a:pPr>
              <a:buFont typeface="Wingdings" pitchFamily="2" charset="2"/>
              <a:buChar char="§"/>
            </a:pPr>
            <a:r>
              <a:rPr lang="fr-FR" sz="1600" dirty="0" smtClean="0">
                <a:latin typeface="Arial" pitchFamily="34" charset="0"/>
                <a:cs typeface="Arial" pitchFamily="34" charset="0"/>
              </a:rPr>
              <a:t>Répondre à un vrai besoin</a:t>
            </a:r>
          </a:p>
          <a:p>
            <a:pPr>
              <a:buFont typeface="Wingdings" pitchFamily="2" charset="2"/>
              <a:buChar char="§"/>
            </a:pPr>
            <a:r>
              <a:rPr lang="fr-FR" sz="1600" dirty="0" smtClean="0">
                <a:latin typeface="Arial" pitchFamily="34" charset="0"/>
                <a:cs typeface="Arial" pitchFamily="34" charset="0"/>
              </a:rPr>
              <a:t>Adapter l’organisation </a:t>
            </a:r>
          </a:p>
          <a:p>
            <a:pPr>
              <a:buFont typeface="Wingdings" pitchFamily="2" charset="2"/>
              <a:buChar char="§"/>
            </a:pPr>
            <a:r>
              <a:rPr lang="fr-FR" sz="1600" dirty="0" smtClean="0">
                <a:latin typeface="Arial" pitchFamily="34" charset="0"/>
                <a:cs typeface="Arial" pitchFamily="34" charset="0"/>
              </a:rPr>
              <a:t>Maintenir l’</a:t>
            </a:r>
            <a:r>
              <a:rPr lang="fr-FR" sz="1600" dirty="0">
                <a:latin typeface="Arial" pitchFamily="34" charset="0"/>
                <a:cs typeface="Arial" pitchFamily="34" charset="0"/>
              </a:rPr>
              <a:t>é</a:t>
            </a:r>
            <a:r>
              <a:rPr lang="fr-FR" sz="1600" dirty="0" smtClean="0">
                <a:latin typeface="Arial" pitchFamily="34" charset="0"/>
                <a:cs typeface="Arial" pitchFamily="34" charset="0"/>
              </a:rPr>
              <a:t>quilibre financier de l’entreprise                                                                                                                                                                                                                                                                                                                                                                                                                                                                                                                                                                                              </a:t>
            </a:r>
            <a:endParaRPr lang="fr-FR" sz="1600" dirty="0">
              <a:latin typeface="Arial" pitchFamily="34" charset="0"/>
              <a:cs typeface="Arial" pitchFamily="34" charset="0"/>
            </a:endParaRPr>
          </a:p>
        </p:txBody>
      </p:sp>
      <p:sp>
        <p:nvSpPr>
          <p:cNvPr id="19" name="Espace réservé du contenu 16"/>
          <p:cNvSpPr txBox="1">
            <a:spLocks/>
          </p:cNvSpPr>
          <p:nvPr/>
        </p:nvSpPr>
        <p:spPr>
          <a:xfrm>
            <a:off x="392381" y="3992457"/>
            <a:ext cx="7803675" cy="492443"/>
          </a:xfrm>
          <a:prstGeom prst="rect">
            <a:avLst/>
          </a:prstGeom>
          <a:noFill/>
        </p:spPr>
        <p:txBody>
          <a:bodyPr wrap="square" rtlCol="0">
            <a:spAutoFit/>
          </a:bodyPr>
          <a:lstStyle>
            <a:lvl1pPr marL="0" indent="-360000" algn="l" defTabSz="457200" rtl="0" eaLnBrk="1" fontAlgn="base" hangingPunct="1">
              <a:spcBef>
                <a:spcPct val="20000"/>
              </a:spcBef>
              <a:spcAft>
                <a:spcPct val="0"/>
              </a:spcAft>
              <a:buClr>
                <a:srgbClr val="00794C"/>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794C"/>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600" b="1" dirty="0" smtClean="0">
                <a:latin typeface="Arial" pitchFamily="34" charset="0"/>
                <a:cs typeface="Arial" pitchFamily="34" charset="0"/>
              </a:rPr>
              <a:t>Les </a:t>
            </a:r>
            <a:r>
              <a:rPr lang="fr-FR" sz="2600" b="1" dirty="0" smtClean="0">
                <a:latin typeface="Arial" pitchFamily="34" charset="0"/>
                <a:cs typeface="Arial" pitchFamily="34" charset="0"/>
                <a:hlinkClick r:id="rId5" action="ppaction://hlinksldjump"/>
              </a:rPr>
              <a:t>étapes</a:t>
            </a:r>
            <a:r>
              <a:rPr lang="fr-FR" sz="2600" b="1" dirty="0" smtClean="0">
                <a:latin typeface="Arial" pitchFamily="34" charset="0"/>
                <a:cs typeface="Arial" pitchFamily="34" charset="0"/>
              </a:rPr>
              <a:t> du recrutement </a:t>
            </a:r>
          </a:p>
        </p:txBody>
      </p:sp>
      <p:sp>
        <p:nvSpPr>
          <p:cNvPr id="20" name="ZoneTexte 19"/>
          <p:cNvSpPr txBox="1"/>
          <p:nvPr/>
        </p:nvSpPr>
        <p:spPr>
          <a:xfrm>
            <a:off x="3733400" y="5051236"/>
            <a:ext cx="4706642" cy="523220"/>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lgn="ctr">
              <a:buNone/>
              <a:defRPr/>
            </a:pPr>
            <a:r>
              <a:rPr lang="fr-FR" sz="1400" b="1" dirty="0" smtClean="0">
                <a:solidFill>
                  <a:srgbClr val="00794C"/>
                </a:solidFill>
              </a:rPr>
              <a:t>Le réseau des Chambres de Métiers peut vous informer : </a:t>
            </a:r>
            <a:r>
              <a:rPr lang="fr-FR" sz="1400" b="1" dirty="0" smtClean="0">
                <a:solidFill>
                  <a:srgbClr val="00794C"/>
                </a:solidFill>
                <a:hlinkClick r:id="rId6" action="ppaction://hlinksldjump"/>
              </a:rPr>
              <a:t>plateforme régionale  « emploi »</a:t>
            </a:r>
            <a:endParaRPr lang="fr-FR" sz="1400" b="1" dirty="0" smtClean="0">
              <a:solidFill>
                <a:srgbClr val="00794C"/>
              </a:solidFill>
            </a:endParaRPr>
          </a:p>
        </p:txBody>
      </p:sp>
      <p:pic>
        <p:nvPicPr>
          <p:cNvPr id="21" name="Picture 2" descr="C:\Users\fd.CMA69\AppData\Local\Microsoft\Windows\INetCache\IE\6P5U141P\attention-icon-2332-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60832">
            <a:off x="8279486" y="4583307"/>
            <a:ext cx="700279" cy="70027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p:cNvGrpSpPr/>
          <p:nvPr/>
        </p:nvGrpSpPr>
        <p:grpSpPr>
          <a:xfrm>
            <a:off x="969757" y="5842804"/>
            <a:ext cx="5834663" cy="470629"/>
            <a:chOff x="969757" y="5842804"/>
            <a:chExt cx="5834663" cy="470629"/>
          </a:xfrm>
        </p:grpSpPr>
        <p:sp>
          <p:nvSpPr>
            <p:cNvPr id="28" name="ZoneTexte 27"/>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8" action="ppaction://hlinksldjump"/>
                </a:rPr>
                <a:t>Formes</a:t>
              </a:r>
              <a:r>
                <a:rPr lang="fr-FR" altLang="fr-FR" sz="800" b="1" dirty="0" smtClean="0">
                  <a:latin typeface="Arial" pitchFamily="34" charset="0"/>
                  <a:cs typeface="Arial" pitchFamily="34" charset="0"/>
                  <a:hlinkClick r:id="rId8" action="ppaction://hlinksldjump"/>
                </a:rPr>
                <a:t> </a:t>
              </a:r>
              <a:r>
                <a:rPr lang="fr-FR" altLang="fr-FR" sz="800" dirty="0" smtClean="0">
                  <a:latin typeface="Arial" pitchFamily="34" charset="0"/>
                  <a:cs typeface="Arial" pitchFamily="34" charset="0"/>
                  <a:hlinkClick r:id="rId8"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9" name="ZoneTexte 28"/>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Régime fiscal </a:t>
              </a:r>
              <a:endParaRPr lang="fr-FR" altLang="fr-FR" sz="800" dirty="0" smtClean="0">
                <a:latin typeface="Arial" pitchFamily="34" charset="0"/>
                <a:cs typeface="Arial" pitchFamily="34" charset="0"/>
              </a:endParaRPr>
            </a:p>
          </p:txBody>
        </p:sp>
        <p:sp>
          <p:nvSpPr>
            <p:cNvPr id="30" name="ZoneTexte 29"/>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 </a:t>
              </a:r>
              <a:r>
                <a:rPr lang="fr-FR" altLang="fr-FR" sz="800" dirty="0">
                  <a:latin typeface="Arial" pitchFamily="34" charset="0"/>
                  <a:cs typeface="Arial" pitchFamily="34" charset="0"/>
                  <a:hlinkClick r:id="rId10" action="ppaction://hlinksldjump"/>
                </a:rPr>
                <a:t>R</a:t>
              </a:r>
              <a:r>
                <a:rPr lang="fr-FR" altLang="fr-FR" sz="800" dirty="0" smtClean="0">
                  <a:latin typeface="Arial" pitchFamily="34" charset="0"/>
                  <a:cs typeface="Arial" pitchFamily="34" charset="0"/>
                  <a:hlinkClick r:id="rId10" action="ppaction://hlinksldjump"/>
                </a:rPr>
                <a:t>égime social </a:t>
              </a:r>
              <a:endParaRPr lang="fr-FR" altLang="fr-FR" sz="800" dirty="0" smtClean="0">
                <a:latin typeface="Arial" pitchFamily="34" charset="0"/>
                <a:cs typeface="Arial" pitchFamily="34" charset="0"/>
              </a:endParaRPr>
            </a:p>
          </p:txBody>
        </p:sp>
        <p:sp>
          <p:nvSpPr>
            <p:cNvPr id="31" name="ZoneTexte 30"/>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Comparaison </a:t>
              </a:r>
              <a:endParaRPr lang="fr-FR" altLang="fr-FR" sz="800" dirty="0" smtClean="0">
                <a:latin typeface="Arial" pitchFamily="34" charset="0"/>
                <a:cs typeface="Arial" pitchFamily="34" charset="0"/>
              </a:endParaRPr>
            </a:p>
          </p:txBody>
        </p:sp>
        <p:sp>
          <p:nvSpPr>
            <p:cNvPr id="32" name="ZoneTexte 31"/>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2" action="ppaction://hlinksldjump"/>
                </a:rPr>
                <a:t>G</a:t>
              </a:r>
              <a:r>
                <a:rPr lang="fr-FR" altLang="fr-FR" sz="800" dirty="0" smtClean="0">
                  <a:latin typeface="Arial" pitchFamily="34" charset="0"/>
                  <a:cs typeface="Arial" pitchFamily="34" charset="0"/>
                  <a:hlinkClick r:id="rId12" action="ppaction://hlinksldjump"/>
                </a:rPr>
                <a:t>estion </a:t>
              </a:r>
              <a:endParaRPr lang="fr-FR" altLang="fr-FR" sz="800" dirty="0">
                <a:latin typeface="Arial" pitchFamily="34" charset="0"/>
                <a:cs typeface="Arial" pitchFamily="34" charset="0"/>
              </a:endParaRPr>
            </a:p>
          </p:txBody>
        </p:sp>
        <p:sp>
          <p:nvSpPr>
            <p:cNvPr id="33" name="ZoneTexte 32"/>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Formalités d’immatriculation </a:t>
              </a:r>
              <a:endParaRPr lang="fr-FR" altLang="fr-FR" sz="800" dirty="0">
                <a:latin typeface="Arial" pitchFamily="34" charset="0"/>
                <a:cs typeface="Arial" pitchFamily="34" charset="0"/>
              </a:endParaRPr>
            </a:p>
          </p:txBody>
        </p:sp>
        <p:sp>
          <p:nvSpPr>
            <p:cNvPr id="35" name="ZoneTexte 34"/>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4" action="ppaction://hlinksldjump"/>
                </a:rPr>
                <a:t> </a:t>
              </a:r>
              <a:r>
                <a:rPr lang="fr-FR" altLang="fr-FR" sz="800" dirty="0">
                  <a:latin typeface="Arial" pitchFamily="34" charset="0"/>
                  <a:cs typeface="Arial" pitchFamily="34" charset="0"/>
                  <a:hlinkClick r:id="rId15" action="ppaction://hlinksldjump"/>
                </a:rPr>
                <a:t>R</a:t>
              </a:r>
              <a:r>
                <a:rPr lang="fr-FR" altLang="fr-FR" sz="800" dirty="0" smtClean="0">
                  <a:latin typeface="Arial" pitchFamily="34" charset="0"/>
                  <a:cs typeface="Arial" pitchFamily="34" charset="0"/>
                  <a:hlinkClick r:id="rId15"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192448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Recrutement et l’Embauche</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63</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9" name="Espace réservé du contenu 16"/>
          <p:cNvSpPr txBox="1">
            <a:spLocks/>
          </p:cNvSpPr>
          <p:nvPr/>
        </p:nvSpPr>
        <p:spPr>
          <a:xfrm>
            <a:off x="403118" y="1770008"/>
            <a:ext cx="7803675" cy="2609945"/>
          </a:xfrm>
          <a:prstGeom prst="rect">
            <a:avLst/>
          </a:prstGeom>
          <a:noFill/>
        </p:spPr>
        <p:txBody>
          <a:bodyPr wrap="square" rtlCol="0">
            <a:spAutoFit/>
          </a:bodyPr>
          <a:lstStyle>
            <a:lvl1pPr marL="0" indent="-360000" algn="l" defTabSz="457200" rtl="0" eaLnBrk="1" fontAlgn="base" hangingPunct="1">
              <a:spcBef>
                <a:spcPct val="20000"/>
              </a:spcBef>
              <a:spcAft>
                <a:spcPct val="0"/>
              </a:spcAft>
              <a:buClr>
                <a:srgbClr val="00794C"/>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794C"/>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latin typeface="Arial" pitchFamily="34" charset="0"/>
                <a:cs typeface="Arial" pitchFamily="34" charset="0"/>
              </a:rPr>
              <a:t>Les étapes du recrutement </a:t>
            </a:r>
            <a:r>
              <a:rPr lang="fr-FR" sz="1200" b="1" dirty="0" smtClean="0">
                <a:latin typeface="Arial" pitchFamily="34" charset="0"/>
                <a:cs typeface="Arial" pitchFamily="34" charset="0"/>
              </a:rPr>
              <a:t>(sources AFE) </a:t>
            </a:r>
          </a:p>
          <a:p>
            <a:pPr indent="0">
              <a:buNone/>
            </a:pPr>
            <a:endParaRPr lang="fr-FR" sz="1200" b="1" dirty="0" smtClean="0">
              <a:latin typeface="Arial" pitchFamily="34" charset="0"/>
              <a:cs typeface="Arial" pitchFamily="34" charset="0"/>
            </a:endParaRPr>
          </a:p>
          <a:p>
            <a:pPr marL="285750" lvl="2" indent="-285750">
              <a:buFont typeface="Wingdings" pitchFamily="2" charset="2"/>
              <a:buChar char="§"/>
            </a:pPr>
            <a:r>
              <a:rPr lang="fr-FR" altLang="fr-FR" sz="1600" dirty="0" smtClean="0"/>
              <a:t>Définir le besoin (objectifs, caractéristiques du poste, profil de la personne)</a:t>
            </a:r>
          </a:p>
          <a:p>
            <a:pPr marL="285750" lvl="2" indent="-285750">
              <a:buFont typeface="Wingdings" pitchFamily="2" charset="2"/>
              <a:buChar char="§"/>
            </a:pPr>
            <a:r>
              <a:rPr lang="fr-FR" sz="1600" dirty="0" smtClean="0"/>
              <a:t>Fixer une fourchette de rémunération	(convention collective, capacité financière de l’entreprise)</a:t>
            </a:r>
          </a:p>
          <a:p>
            <a:pPr marL="285750" lvl="2" indent="-285750">
              <a:buFont typeface="Wingdings" pitchFamily="2" charset="2"/>
              <a:buChar char="§"/>
            </a:pPr>
            <a:r>
              <a:rPr lang="fr-FR" sz="1600" dirty="0" smtClean="0"/>
              <a:t>S'informer sur les aides au recrutement </a:t>
            </a:r>
          </a:p>
          <a:p>
            <a:pPr marL="285750" lvl="2" indent="-285750">
              <a:buFont typeface="Wingdings" pitchFamily="2" charset="2"/>
              <a:buChar char="§"/>
            </a:pPr>
            <a:r>
              <a:rPr lang="fr-FR" sz="1600" dirty="0" smtClean="0"/>
              <a:t>Choisir le contrat de travail  </a:t>
            </a:r>
          </a:p>
          <a:p>
            <a:pPr marL="285750" lvl="2" indent="-285750">
              <a:buFont typeface="Wingdings" pitchFamily="2" charset="2"/>
              <a:buChar char="§"/>
            </a:pPr>
            <a:r>
              <a:rPr lang="fr-FR" sz="1600" dirty="0" smtClean="0"/>
              <a:t>Rédiger une offre précise et diffuser l'offre d'emploi     </a:t>
            </a:r>
          </a:p>
          <a:p>
            <a:pPr marL="285750" lvl="2" indent="-285750">
              <a:buFont typeface="Wingdings" pitchFamily="2" charset="2"/>
              <a:buChar char="§"/>
            </a:pPr>
            <a:r>
              <a:rPr lang="fr-FR" sz="1600" dirty="0" smtClean="0"/>
              <a:t>Entretien avec les candidats                                                                                                                                                                                                                                                                                                                                                                                                                                                                                                                                         </a:t>
            </a:r>
            <a:endParaRPr lang="fr-FR" sz="1600" dirty="0"/>
          </a:p>
        </p:txBody>
      </p:sp>
      <p:sp>
        <p:nvSpPr>
          <p:cNvPr id="20" name="ZoneTexte 19"/>
          <p:cNvSpPr txBox="1"/>
          <p:nvPr/>
        </p:nvSpPr>
        <p:spPr>
          <a:xfrm>
            <a:off x="4682068" y="4830265"/>
            <a:ext cx="3757974" cy="738664"/>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sz="1400" b="1" dirty="0" smtClean="0">
                <a:solidFill>
                  <a:srgbClr val="00794C"/>
                </a:solidFill>
              </a:rPr>
              <a:t>Le réseau des Chambres de Métiers peut vous informer : </a:t>
            </a:r>
            <a:r>
              <a:rPr lang="fr-FR" sz="1400" b="1" dirty="0" smtClean="0">
                <a:solidFill>
                  <a:srgbClr val="00794C"/>
                </a:solidFill>
                <a:hlinkClick r:id="rId4" action="ppaction://hlinksldjump"/>
              </a:rPr>
              <a:t>plateforme régionale  « emploi »</a:t>
            </a:r>
            <a:endParaRPr lang="fr-FR" sz="1400" b="1" dirty="0" smtClean="0">
              <a:solidFill>
                <a:srgbClr val="00794C"/>
              </a:solidFill>
            </a:endParaRPr>
          </a:p>
          <a:p>
            <a:pPr marL="0" indent="0">
              <a:buNone/>
            </a:pPr>
            <a:endParaRPr lang="fr-FR" sz="1400" b="1" dirty="0" smtClean="0">
              <a:solidFill>
                <a:srgbClr val="00794C"/>
              </a:solidFill>
            </a:endParaRPr>
          </a:p>
        </p:txBody>
      </p:sp>
      <p:pic>
        <p:nvPicPr>
          <p:cNvPr id="21" name="Picture 2" descr="C:\Users\fd.CMA69\AppData\Local\Microsoft\Windows\INetCache\IE\6P5U141P\attention-icon-233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0832">
            <a:off x="8279486" y="4362336"/>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Franck\AppData\Local\Microsoft\Windows\INetCache\IE\RF6AJJUF\view-refresh[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677" y="5883137"/>
            <a:ext cx="769705" cy="7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4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Plateforme régionale « Emploi »</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64</a:t>
            </a:fld>
            <a:endParaRPr lang="fr-FR" dirty="0"/>
          </a:p>
        </p:txBody>
      </p:sp>
      <p:sp>
        <p:nvSpPr>
          <p:cNvPr id="14" name="Espace réservé du contenu 16"/>
          <p:cNvSpPr txBox="1">
            <a:spLocks noGrp="1"/>
          </p:cNvSpPr>
          <p:nvPr>
            <p:ph idx="1"/>
          </p:nvPr>
        </p:nvSpPr>
        <p:spPr>
          <a:xfrm>
            <a:off x="444500" y="1505109"/>
            <a:ext cx="7803675" cy="4481227"/>
          </a:xfrm>
          <a:prstGeom prst="rect">
            <a:avLst/>
          </a:prstGeom>
          <a:noFill/>
        </p:spPr>
        <p:txBody>
          <a:bodyPr wrap="square" rtlCol="0">
            <a:spAutoFit/>
          </a:bodyPr>
          <a:lstStyle/>
          <a:p>
            <a:pPr lvl="0" indent="0" algn="just">
              <a:spcBef>
                <a:spcPct val="0"/>
              </a:spcBef>
              <a:buClrTx/>
              <a:buNone/>
            </a:pPr>
            <a:r>
              <a:rPr lang="fr-FR" sz="1400" i="1" dirty="0" smtClean="0">
                <a:solidFill>
                  <a:prstClr val="black"/>
                </a:solidFill>
                <a:latin typeface="Arial" pitchFamily="34" charset="0"/>
                <a:cs typeface="Arial" pitchFamily="34" charset="0"/>
              </a:rPr>
              <a:t>Le </a:t>
            </a:r>
            <a:r>
              <a:rPr lang="fr-FR" sz="1400" b="1" i="1" dirty="0">
                <a:solidFill>
                  <a:prstClr val="black"/>
                </a:solidFill>
                <a:latin typeface="Arial" pitchFamily="34" charset="0"/>
                <a:cs typeface="Arial" pitchFamily="34" charset="0"/>
              </a:rPr>
              <a:t>réseau régional des Chambres de Métiers et de l’Artisanat</a:t>
            </a:r>
            <a:r>
              <a:rPr lang="fr-FR" sz="1400" i="1" dirty="0">
                <a:solidFill>
                  <a:prstClr val="black"/>
                </a:solidFill>
                <a:latin typeface="Arial" pitchFamily="34" charset="0"/>
                <a:cs typeface="Arial" pitchFamily="34" charset="0"/>
              </a:rPr>
              <a:t> s’est doté depuis 2012, d’une </a:t>
            </a:r>
            <a:r>
              <a:rPr lang="fr-FR" sz="1400" b="1" i="1" dirty="0">
                <a:solidFill>
                  <a:prstClr val="black"/>
                </a:solidFill>
                <a:latin typeface="Arial" pitchFamily="34" charset="0"/>
                <a:cs typeface="Arial" pitchFamily="34" charset="0"/>
              </a:rPr>
              <a:t>structure mutualisée et spécialisée de conseil en droit du travail à destination du chef d’entreprise </a:t>
            </a:r>
            <a:r>
              <a:rPr lang="fr-FR" sz="1400" i="1" dirty="0">
                <a:solidFill>
                  <a:prstClr val="black"/>
                </a:solidFill>
                <a:latin typeface="Arial" pitchFamily="34" charset="0"/>
                <a:cs typeface="Arial" pitchFamily="34" charset="0"/>
              </a:rPr>
              <a:t>(aides et formalités à l’embauche, questions liées à l’exécution du contrat de travail, licenciement</a:t>
            </a:r>
            <a:r>
              <a:rPr lang="fr-FR" sz="1400" i="1" dirty="0" smtClean="0">
                <a:solidFill>
                  <a:prstClr val="black"/>
                </a:solidFill>
                <a:latin typeface="Arial" pitchFamily="34" charset="0"/>
                <a:cs typeface="Arial" pitchFamily="34" charset="0"/>
              </a:rPr>
              <a:t>,…).</a:t>
            </a:r>
          </a:p>
          <a:p>
            <a:pPr lvl="0" indent="0" algn="just">
              <a:spcBef>
                <a:spcPct val="0"/>
              </a:spcBef>
              <a:buClrTx/>
              <a:buNone/>
            </a:pPr>
            <a:endParaRPr lang="fr-FR" sz="1400" dirty="0">
              <a:solidFill>
                <a:prstClr val="black"/>
              </a:solidFill>
              <a:latin typeface="Arial" pitchFamily="34" charset="0"/>
              <a:cs typeface="Arial" pitchFamily="34" charset="0"/>
            </a:endParaRPr>
          </a:p>
          <a:p>
            <a:pPr lvl="0" indent="0" algn="just">
              <a:spcBef>
                <a:spcPct val="0"/>
              </a:spcBef>
              <a:buClrTx/>
              <a:buNone/>
            </a:pPr>
            <a:r>
              <a:rPr lang="fr-FR" sz="1400" i="1" dirty="0">
                <a:solidFill>
                  <a:prstClr val="black"/>
                </a:solidFill>
                <a:latin typeface="Arial" pitchFamily="34" charset="0"/>
                <a:cs typeface="Arial" pitchFamily="34" charset="0"/>
              </a:rPr>
              <a:t>Cette action offre ainsi aux entreprises ressortissantes (dont une sur deux en moyenne emploie des salariés), en relais des appuis qui leur sont déjà proposés par leurs Chambres de Métiers et de l’Artisanat respectives, une </a:t>
            </a:r>
            <a:r>
              <a:rPr lang="fr-FR" sz="1400" b="1" i="1" dirty="0">
                <a:solidFill>
                  <a:prstClr val="black"/>
                </a:solidFill>
                <a:latin typeface="Arial" pitchFamily="34" charset="0"/>
                <a:cs typeface="Arial" pitchFamily="34" charset="0"/>
              </a:rPr>
              <a:t>palette de services</a:t>
            </a:r>
            <a:r>
              <a:rPr lang="fr-FR" sz="1400" i="1" dirty="0">
                <a:solidFill>
                  <a:prstClr val="black"/>
                </a:solidFill>
                <a:latin typeface="Arial" pitchFamily="34" charset="0"/>
                <a:cs typeface="Arial" pitchFamily="34" charset="0"/>
              </a:rPr>
              <a:t> étendue visant à sécuriser la prise de décision de </a:t>
            </a:r>
            <a:r>
              <a:rPr lang="fr-FR" sz="1400" b="1" i="1" dirty="0">
                <a:solidFill>
                  <a:prstClr val="black"/>
                </a:solidFill>
                <a:latin typeface="Arial" pitchFamily="34" charset="0"/>
                <a:cs typeface="Arial" pitchFamily="34" charset="0"/>
              </a:rPr>
              <a:t>l’artisan-employeur</a:t>
            </a:r>
            <a:r>
              <a:rPr lang="fr-FR" sz="1400" i="1" dirty="0">
                <a:solidFill>
                  <a:prstClr val="black"/>
                </a:solidFill>
                <a:latin typeface="Arial" pitchFamily="34" charset="0"/>
                <a:cs typeface="Arial" pitchFamily="34" charset="0"/>
              </a:rPr>
              <a:t>,  et à lui permettre de faire face aux défis du développement de son activité, et aux contraintes d’un environnement juridique incertain, sous la forme d’une :</a:t>
            </a:r>
            <a:endParaRPr lang="fr-FR" sz="1400" dirty="0">
              <a:solidFill>
                <a:prstClr val="black"/>
              </a:solidFill>
              <a:latin typeface="Arial" pitchFamily="34" charset="0"/>
              <a:cs typeface="Arial" pitchFamily="34" charset="0"/>
            </a:endParaRPr>
          </a:p>
          <a:p>
            <a:pPr marL="285750" lvl="0" indent="-285750" algn="just">
              <a:spcBef>
                <a:spcPct val="0"/>
              </a:spcBef>
              <a:buClrTx/>
              <a:buFont typeface="Wingdings" pitchFamily="2" charset="2"/>
              <a:buChar char="§"/>
            </a:pPr>
            <a:r>
              <a:rPr lang="fr-FR" sz="1400" b="1" i="1" dirty="0" smtClean="0">
                <a:solidFill>
                  <a:prstClr val="black"/>
                </a:solidFill>
                <a:latin typeface="Arial" pitchFamily="34" charset="0"/>
                <a:cs typeface="Arial" pitchFamily="34" charset="0"/>
              </a:rPr>
              <a:t>permanence </a:t>
            </a:r>
            <a:r>
              <a:rPr lang="fr-FR" sz="1400" b="1" i="1" dirty="0">
                <a:solidFill>
                  <a:prstClr val="black"/>
                </a:solidFill>
                <a:latin typeface="Arial" pitchFamily="34" charset="0"/>
                <a:cs typeface="Arial" pitchFamily="34" charset="0"/>
              </a:rPr>
              <a:t>juridique</a:t>
            </a:r>
            <a:r>
              <a:rPr lang="fr-FR" sz="1400" i="1" dirty="0">
                <a:solidFill>
                  <a:prstClr val="black"/>
                </a:solidFill>
                <a:latin typeface="Arial" pitchFamily="34" charset="0"/>
                <a:cs typeface="Arial" pitchFamily="34" charset="0"/>
              </a:rPr>
              <a:t>, adaptée aux spécificités de la TPE,</a:t>
            </a:r>
            <a:endParaRPr lang="fr-FR" sz="1400" dirty="0">
              <a:solidFill>
                <a:prstClr val="black"/>
              </a:solidFill>
              <a:latin typeface="Arial" pitchFamily="34" charset="0"/>
              <a:cs typeface="Arial" pitchFamily="34" charset="0"/>
            </a:endParaRPr>
          </a:p>
          <a:p>
            <a:pPr marL="285750" lvl="0" indent="-285750" algn="just">
              <a:spcBef>
                <a:spcPct val="0"/>
              </a:spcBef>
              <a:buClrTx/>
              <a:buFont typeface="Wingdings" pitchFamily="2" charset="2"/>
              <a:buChar char="§"/>
            </a:pPr>
            <a:r>
              <a:rPr lang="fr-FR" sz="1400" b="1" i="1" dirty="0" smtClean="0">
                <a:solidFill>
                  <a:prstClr val="black"/>
                </a:solidFill>
                <a:latin typeface="Arial" pitchFamily="34" charset="0"/>
                <a:cs typeface="Arial" pitchFamily="34" charset="0"/>
              </a:rPr>
              <a:t>veille </a:t>
            </a:r>
            <a:r>
              <a:rPr lang="fr-FR" sz="1400" b="1" i="1" dirty="0">
                <a:solidFill>
                  <a:prstClr val="black"/>
                </a:solidFill>
                <a:latin typeface="Arial" pitchFamily="34" charset="0"/>
                <a:cs typeface="Arial" pitchFamily="34" charset="0"/>
              </a:rPr>
              <a:t>détaillée sur les évolutions réglementaires et conventionnelles susceptible de concerner l’artisan-employeur</a:t>
            </a:r>
            <a:endParaRPr lang="fr-FR" sz="1400" dirty="0">
              <a:solidFill>
                <a:prstClr val="black"/>
              </a:solidFill>
              <a:latin typeface="Arial" pitchFamily="34" charset="0"/>
              <a:cs typeface="Arial" pitchFamily="34" charset="0"/>
            </a:endParaRPr>
          </a:p>
          <a:p>
            <a:pPr marL="285750" lvl="0" indent="-285750" algn="just">
              <a:spcBef>
                <a:spcPct val="0"/>
              </a:spcBef>
              <a:buClrTx/>
              <a:buFont typeface="Wingdings" pitchFamily="2" charset="2"/>
              <a:buChar char="§"/>
            </a:pPr>
            <a:r>
              <a:rPr lang="fr-FR" sz="1400" b="1" i="1" dirty="0" smtClean="0">
                <a:solidFill>
                  <a:prstClr val="black"/>
                </a:solidFill>
                <a:latin typeface="Arial" pitchFamily="34" charset="0"/>
                <a:cs typeface="Arial" pitchFamily="34" charset="0"/>
              </a:rPr>
              <a:t>base </a:t>
            </a:r>
            <a:r>
              <a:rPr lang="fr-FR" sz="1400" b="1" i="1" dirty="0">
                <a:solidFill>
                  <a:prstClr val="black"/>
                </a:solidFill>
                <a:latin typeface="Arial" pitchFamily="34" charset="0"/>
                <a:cs typeface="Arial" pitchFamily="34" charset="0"/>
              </a:rPr>
              <a:t>d’outils techniques</a:t>
            </a:r>
            <a:r>
              <a:rPr lang="fr-FR" sz="1400" i="1" dirty="0">
                <a:solidFill>
                  <a:prstClr val="black"/>
                </a:solidFill>
                <a:latin typeface="Arial" pitchFamily="34" charset="0"/>
                <a:cs typeface="Arial" pitchFamily="34" charset="0"/>
              </a:rPr>
              <a:t> (simulations de coût, modèles de courriers et de contrats de travail</a:t>
            </a:r>
            <a:r>
              <a:rPr lang="fr-FR" sz="1400" i="1" dirty="0" smtClean="0">
                <a:solidFill>
                  <a:prstClr val="black"/>
                </a:solidFill>
                <a:latin typeface="Arial" pitchFamily="34" charset="0"/>
                <a:cs typeface="Arial" pitchFamily="34" charset="0"/>
              </a:rPr>
              <a:t>,…).</a:t>
            </a:r>
          </a:p>
          <a:p>
            <a:pPr lvl="0" indent="0" algn="just">
              <a:spcBef>
                <a:spcPct val="0"/>
              </a:spcBef>
              <a:buClrTx/>
              <a:buNone/>
            </a:pPr>
            <a:endParaRPr lang="fr-FR" sz="1400" i="1" dirty="0" smtClean="0">
              <a:solidFill>
                <a:prstClr val="black"/>
              </a:solidFill>
              <a:latin typeface="Arial" pitchFamily="34" charset="0"/>
              <a:cs typeface="Arial" pitchFamily="34" charset="0"/>
            </a:endParaRPr>
          </a:p>
          <a:p>
            <a:pPr lvl="0" indent="0" algn="just">
              <a:spcBef>
                <a:spcPct val="0"/>
              </a:spcBef>
              <a:buClrTx/>
              <a:buNone/>
            </a:pPr>
            <a:r>
              <a:rPr lang="fr-FR" sz="1400" i="1" dirty="0" smtClean="0">
                <a:solidFill>
                  <a:prstClr val="black"/>
                </a:solidFill>
                <a:latin typeface="Arial" pitchFamily="34" charset="0"/>
                <a:cs typeface="Arial" pitchFamily="34" charset="0"/>
              </a:rPr>
              <a:t>Pour </a:t>
            </a:r>
            <a:r>
              <a:rPr lang="fr-FR" sz="1400" i="1" dirty="0">
                <a:solidFill>
                  <a:prstClr val="black"/>
                </a:solidFill>
                <a:latin typeface="Arial" pitchFamily="34" charset="0"/>
                <a:cs typeface="Arial" pitchFamily="34" charset="0"/>
              </a:rPr>
              <a:t>en savoir plus, il vous suffit de prendre </a:t>
            </a:r>
            <a:r>
              <a:rPr lang="fr-FR" sz="1400" i="1" u="sng" dirty="0">
                <a:solidFill>
                  <a:prstClr val="black"/>
                </a:solidFill>
                <a:latin typeface="Arial" pitchFamily="34" charset="0"/>
                <a:cs typeface="Arial" pitchFamily="34" charset="0"/>
              </a:rPr>
              <a:t>contact avec votre Chambre de Métiers et de l’Artisanat</a:t>
            </a:r>
            <a:r>
              <a:rPr lang="fr-FR" sz="1400" i="1" dirty="0">
                <a:solidFill>
                  <a:prstClr val="black"/>
                </a:solidFill>
                <a:latin typeface="Arial" pitchFamily="34" charset="0"/>
                <a:cs typeface="Arial" pitchFamily="34" charset="0"/>
              </a:rPr>
              <a:t>.</a:t>
            </a:r>
            <a:r>
              <a:rPr lang="fr-FR" sz="1400" dirty="0">
                <a:solidFill>
                  <a:prstClr val="black"/>
                </a:solidFill>
                <a:latin typeface="Arial" pitchFamily="34" charset="0"/>
                <a:cs typeface="Arial" pitchFamily="34" charset="0"/>
              </a:rPr>
              <a:t> » </a:t>
            </a:r>
          </a:p>
          <a:p>
            <a:pPr lvl="0" indent="0">
              <a:spcBef>
                <a:spcPct val="0"/>
              </a:spcBef>
              <a:buClrTx/>
              <a:buNone/>
              <a:defRPr/>
            </a:pPr>
            <a:endParaRPr lang="fr-FR" sz="1400" b="1" dirty="0">
              <a:solidFill>
                <a:srgbClr val="00794C"/>
              </a:solidFill>
              <a:latin typeface="Calibri"/>
              <a:cs typeface="+mn-cs"/>
            </a:endParaRPr>
          </a:p>
          <a:p>
            <a:endParaRPr lang="fr-FR" sz="1600" dirty="0">
              <a:latin typeface="Arial" pitchFamily="34" charset="0"/>
              <a:cs typeface="Arial" pitchFamily="34" charset="0"/>
            </a:endParaRPr>
          </a:p>
        </p:txBody>
      </p:sp>
      <p:pic>
        <p:nvPicPr>
          <p:cNvPr id="18" name="Picture 3" descr="C:\Users\Franck\AppData\Local\Microsoft\Windows\INetCache\IE\RF6AJJUF\view-refresh[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98" y="5654670"/>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0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Recrutement et l’Embauche</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65</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7" name="Image 16"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14" name="Espace réservé du contenu 16"/>
          <p:cNvSpPr txBox="1">
            <a:spLocks noGrp="1"/>
          </p:cNvSpPr>
          <p:nvPr>
            <p:ph idx="1"/>
          </p:nvPr>
        </p:nvSpPr>
        <p:spPr>
          <a:xfrm>
            <a:off x="482072" y="1693162"/>
            <a:ext cx="7803675" cy="3742563"/>
          </a:xfrm>
          <a:prstGeom prst="rect">
            <a:avLst/>
          </a:prstGeom>
          <a:noFill/>
        </p:spPr>
        <p:txBody>
          <a:bodyPr wrap="square" rtlCol="0">
            <a:spAutoFit/>
          </a:bodyPr>
          <a:lstStyle/>
          <a:p>
            <a:r>
              <a:rPr lang="fr-FR" sz="2600" b="1" dirty="0" smtClean="0">
                <a:latin typeface="Arial" pitchFamily="34" charset="0"/>
                <a:cs typeface="Arial" pitchFamily="34" charset="0"/>
              </a:rPr>
              <a:t>Le </a:t>
            </a:r>
            <a:r>
              <a:rPr lang="fr-FR" sz="2600" b="1" dirty="0" smtClean="0">
                <a:latin typeface="Arial" pitchFamily="34" charset="0"/>
                <a:cs typeface="Arial" pitchFamily="34" charset="0"/>
                <a:hlinkClick r:id="rId5" action="ppaction://hlinksldjump"/>
              </a:rPr>
              <a:t>contrat</a:t>
            </a:r>
            <a:r>
              <a:rPr lang="fr-FR" sz="2600" b="1" dirty="0" smtClean="0">
                <a:latin typeface="Arial" pitchFamily="34" charset="0"/>
                <a:cs typeface="Arial" pitchFamily="34" charset="0"/>
              </a:rPr>
              <a:t> de travail</a:t>
            </a:r>
          </a:p>
          <a:p>
            <a:endParaRPr lang="fr-FR" b="1" dirty="0" smtClean="0">
              <a:latin typeface="Arial" pitchFamily="34" charset="0"/>
              <a:cs typeface="Arial" pitchFamily="34" charset="0"/>
            </a:endParaRPr>
          </a:p>
          <a:p>
            <a:pPr indent="0">
              <a:buNone/>
            </a:pPr>
            <a:endParaRPr lang="fr-FR" b="1" dirty="0" smtClean="0">
              <a:latin typeface="Arial" pitchFamily="34" charset="0"/>
              <a:cs typeface="Arial" pitchFamily="34" charset="0"/>
            </a:endParaRPr>
          </a:p>
          <a:p>
            <a:endParaRPr lang="fr-FR" b="1" dirty="0">
              <a:latin typeface="Arial" pitchFamily="34" charset="0"/>
              <a:cs typeface="Arial" pitchFamily="34" charset="0"/>
            </a:endParaRPr>
          </a:p>
          <a:p>
            <a:endParaRPr lang="fr-FR" sz="800" b="1" dirty="0" smtClean="0">
              <a:latin typeface="Arial" pitchFamily="34" charset="0"/>
              <a:cs typeface="Arial" pitchFamily="34" charset="0"/>
            </a:endParaRPr>
          </a:p>
          <a:p>
            <a:endParaRPr lang="fr-FR" sz="800" b="1" dirty="0">
              <a:latin typeface="Arial" pitchFamily="34" charset="0"/>
              <a:cs typeface="Arial" pitchFamily="34" charset="0"/>
            </a:endParaRPr>
          </a:p>
          <a:p>
            <a:endParaRPr lang="fr-FR" sz="800" b="1" dirty="0">
              <a:latin typeface="Arial" pitchFamily="34" charset="0"/>
              <a:cs typeface="Arial" pitchFamily="34" charset="0"/>
            </a:endParaRPr>
          </a:p>
          <a:p>
            <a:endParaRPr lang="fr-FR" sz="800" b="1" dirty="0" smtClean="0">
              <a:latin typeface="Arial" pitchFamily="34" charset="0"/>
              <a:cs typeface="Arial" pitchFamily="34" charset="0"/>
            </a:endParaRPr>
          </a:p>
          <a:p>
            <a:r>
              <a:rPr lang="fr-FR" sz="2600" b="1" dirty="0" smtClean="0">
                <a:latin typeface="Arial" pitchFamily="34" charset="0"/>
                <a:cs typeface="Arial" pitchFamily="34" charset="0"/>
              </a:rPr>
              <a:t>Les </a:t>
            </a:r>
            <a:r>
              <a:rPr lang="fr-FR" sz="2600" b="1" dirty="0" smtClean="0">
                <a:latin typeface="Arial" pitchFamily="34" charset="0"/>
                <a:cs typeface="Arial" pitchFamily="34" charset="0"/>
                <a:hlinkClick r:id="rId6" action="ppaction://hlinksldjump"/>
              </a:rPr>
              <a:t>mentions</a:t>
            </a:r>
            <a:r>
              <a:rPr lang="fr-FR" sz="2600" b="1" dirty="0" smtClean="0">
                <a:latin typeface="Arial" pitchFamily="34" charset="0"/>
                <a:cs typeface="Arial" pitchFamily="34" charset="0"/>
              </a:rPr>
              <a:t> obligatoires  </a:t>
            </a:r>
          </a:p>
          <a:p>
            <a:endParaRPr lang="fr-FR" sz="2600" b="1" dirty="0">
              <a:latin typeface="Arial" pitchFamily="34" charset="0"/>
              <a:cs typeface="Arial" pitchFamily="34" charset="0"/>
            </a:endParaRPr>
          </a:p>
          <a:p>
            <a:r>
              <a:rPr lang="fr-FR" sz="2600" b="1" dirty="0" smtClean="0">
                <a:latin typeface="Arial" pitchFamily="34" charset="0"/>
                <a:cs typeface="Arial" pitchFamily="34" charset="0"/>
              </a:rPr>
              <a:t>Les </a:t>
            </a:r>
            <a:r>
              <a:rPr lang="fr-FR" sz="2600" b="1" dirty="0" smtClean="0">
                <a:latin typeface="Arial" pitchFamily="34" charset="0"/>
                <a:cs typeface="Arial" pitchFamily="34" charset="0"/>
                <a:hlinkClick r:id="rId7" action="ppaction://hlinksldjump"/>
              </a:rPr>
              <a:t>obligations</a:t>
            </a:r>
            <a:r>
              <a:rPr lang="fr-FR" sz="2600" b="1" dirty="0" smtClean="0">
                <a:latin typeface="Arial" pitchFamily="34" charset="0"/>
                <a:cs typeface="Arial" pitchFamily="34" charset="0"/>
              </a:rPr>
              <a:t> de l’employeur</a:t>
            </a:r>
          </a:p>
          <a:p>
            <a:pPr lvl="2"/>
            <a:endParaRPr lang="fr-FR" dirty="0"/>
          </a:p>
        </p:txBody>
      </p:sp>
      <p:sp>
        <p:nvSpPr>
          <p:cNvPr id="19" name="ZoneTexte 18"/>
          <p:cNvSpPr txBox="1"/>
          <p:nvPr/>
        </p:nvSpPr>
        <p:spPr>
          <a:xfrm>
            <a:off x="482072" y="2477132"/>
            <a:ext cx="8119863" cy="954107"/>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sz="1400" b="1" dirty="0" smtClean="0">
                <a:solidFill>
                  <a:srgbClr val="00794C"/>
                </a:solidFill>
              </a:rPr>
              <a:t>Format papier non obligatoire dans le cas du CDI à temps plein, mais fortement recommandé. </a:t>
            </a:r>
          </a:p>
          <a:p>
            <a:pPr marL="0" indent="0">
              <a:buNone/>
              <a:defRPr/>
            </a:pPr>
            <a:r>
              <a:rPr lang="fr-FR" sz="1400" dirty="0" smtClean="0">
                <a:solidFill>
                  <a:srgbClr val="00794C"/>
                </a:solidFill>
              </a:rPr>
              <a:t>En </a:t>
            </a:r>
            <a:r>
              <a:rPr lang="fr-FR" sz="1400" dirty="0">
                <a:solidFill>
                  <a:srgbClr val="00794C"/>
                </a:solidFill>
              </a:rPr>
              <a:t>revanche, l'employeur doit remettre au salarié dans les 2 </a:t>
            </a:r>
            <a:r>
              <a:rPr lang="fr-FR" sz="1400" dirty="0" smtClean="0">
                <a:solidFill>
                  <a:srgbClr val="00794C"/>
                </a:solidFill>
              </a:rPr>
              <a:t>mois  </a:t>
            </a:r>
            <a:r>
              <a:rPr lang="fr-FR" sz="1400" dirty="0">
                <a:solidFill>
                  <a:srgbClr val="00794C"/>
                </a:solidFill>
              </a:rPr>
              <a:t>qui suivent son embauche, un document comportant un certain nombre de renseignements sur les conditions de travail </a:t>
            </a:r>
            <a:r>
              <a:rPr lang="fr-FR" dirty="0">
                <a:solidFill>
                  <a:srgbClr val="00794C"/>
                </a:solidFill>
              </a:rPr>
              <a:t>(directive communautaire 91/533 du 14 octobre 1991 applicable depuis le 1er juillet 1993</a:t>
            </a:r>
            <a:r>
              <a:rPr lang="fr-FR" dirty="0" smtClean="0">
                <a:solidFill>
                  <a:srgbClr val="00794C"/>
                </a:solidFill>
              </a:rPr>
              <a:t>).</a:t>
            </a:r>
            <a:endParaRPr lang="fr-FR" b="1" dirty="0" smtClean="0">
              <a:solidFill>
                <a:srgbClr val="00794C"/>
              </a:solidFill>
            </a:endParaRPr>
          </a:p>
        </p:txBody>
      </p:sp>
      <p:pic>
        <p:nvPicPr>
          <p:cNvPr id="21" name="Picture 2" descr="C:\Users\fd.CMA69\AppData\Local\Microsoft\Windows\INetCache\IE\6P5U141P\attention-icon-2332-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60832">
            <a:off x="7874035" y="1894283"/>
            <a:ext cx="814804" cy="87784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969757" y="5842804"/>
            <a:ext cx="5834663" cy="470629"/>
            <a:chOff x="969757" y="5842804"/>
            <a:chExt cx="5834663" cy="470629"/>
          </a:xfrm>
        </p:grpSpPr>
        <p:sp>
          <p:nvSpPr>
            <p:cNvPr id="22" name="ZoneTexte 21"/>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9" action="ppaction://hlinksldjump"/>
                </a:rPr>
                <a:t>Formes</a:t>
              </a:r>
              <a:r>
                <a:rPr lang="fr-FR" altLang="fr-FR" sz="800" b="1" dirty="0" smtClean="0">
                  <a:latin typeface="Arial" pitchFamily="34" charset="0"/>
                  <a:cs typeface="Arial" pitchFamily="34" charset="0"/>
                  <a:hlinkClick r:id="rId9" action="ppaction://hlinksldjump"/>
                </a:rPr>
                <a:t> </a:t>
              </a:r>
              <a:r>
                <a:rPr lang="fr-FR" altLang="fr-FR" sz="800" dirty="0" smtClean="0">
                  <a:latin typeface="Arial" pitchFamily="34" charset="0"/>
                  <a:cs typeface="Arial" pitchFamily="34" charset="0"/>
                  <a:hlinkClick r:id="rId9"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3" name="ZoneTexte 22"/>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Régime fiscal </a:t>
              </a:r>
              <a:endParaRPr lang="fr-FR" altLang="fr-FR" sz="800" dirty="0" smtClean="0">
                <a:latin typeface="Arial" pitchFamily="34" charset="0"/>
                <a:cs typeface="Arial" pitchFamily="34" charset="0"/>
              </a:endParaRPr>
            </a:p>
          </p:txBody>
        </p:sp>
        <p:sp>
          <p:nvSpPr>
            <p:cNvPr id="24" name="ZoneTexte 23"/>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 </a:t>
              </a:r>
              <a:r>
                <a:rPr lang="fr-FR" altLang="fr-FR" sz="800" dirty="0">
                  <a:latin typeface="Arial" pitchFamily="34" charset="0"/>
                  <a:cs typeface="Arial" pitchFamily="34" charset="0"/>
                  <a:hlinkClick r:id="rId11" action="ppaction://hlinksldjump"/>
                </a:rPr>
                <a:t>R</a:t>
              </a:r>
              <a:r>
                <a:rPr lang="fr-FR" altLang="fr-FR" sz="800" dirty="0" smtClean="0">
                  <a:latin typeface="Arial" pitchFamily="34" charset="0"/>
                  <a:cs typeface="Arial" pitchFamily="34" charset="0"/>
                  <a:hlinkClick r:id="rId11" action="ppaction://hlinksldjump"/>
                </a:rPr>
                <a:t>égime social </a:t>
              </a:r>
              <a:endParaRPr lang="fr-FR" altLang="fr-FR" sz="800" dirty="0" smtClean="0">
                <a:latin typeface="Arial" pitchFamily="34" charset="0"/>
                <a:cs typeface="Arial" pitchFamily="34" charset="0"/>
              </a:endParaRPr>
            </a:p>
          </p:txBody>
        </p:sp>
        <p:sp>
          <p:nvSpPr>
            <p:cNvPr id="25" name="ZoneTexte 24"/>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Comparaison </a:t>
              </a:r>
              <a:endParaRPr lang="fr-FR" altLang="fr-FR" sz="800" dirty="0" smtClean="0">
                <a:latin typeface="Arial" pitchFamily="34" charset="0"/>
                <a:cs typeface="Arial" pitchFamily="34" charset="0"/>
              </a:endParaRPr>
            </a:p>
          </p:txBody>
        </p:sp>
        <p:sp>
          <p:nvSpPr>
            <p:cNvPr id="26" name="ZoneTexte 25"/>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3" action="ppaction://hlinksldjump"/>
                </a:rPr>
                <a:t>G</a:t>
              </a:r>
              <a:r>
                <a:rPr lang="fr-FR" altLang="fr-FR" sz="800" dirty="0" smtClean="0">
                  <a:latin typeface="Arial" pitchFamily="34" charset="0"/>
                  <a:cs typeface="Arial" pitchFamily="34" charset="0"/>
                  <a:hlinkClick r:id="rId13" action="ppaction://hlinksldjump"/>
                </a:rPr>
                <a:t>estion </a:t>
              </a:r>
              <a:endParaRPr lang="fr-FR" altLang="fr-FR" sz="800" dirty="0">
                <a:latin typeface="Arial" pitchFamily="34" charset="0"/>
                <a:cs typeface="Arial" pitchFamily="34" charset="0"/>
              </a:endParaRPr>
            </a:p>
          </p:txBody>
        </p:sp>
        <p:sp>
          <p:nvSpPr>
            <p:cNvPr id="27" name="ZoneTexte 26"/>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4" action="ppaction://hlinksldjump"/>
                </a:rPr>
                <a:t>Formalités d’immatriculation </a:t>
              </a:r>
              <a:endParaRPr lang="fr-FR" altLang="fr-FR" sz="800" dirty="0">
                <a:latin typeface="Arial" pitchFamily="34" charset="0"/>
                <a:cs typeface="Arial" pitchFamily="34" charset="0"/>
              </a:endParaRPr>
            </a:p>
          </p:txBody>
        </p:sp>
        <p:sp>
          <p:nvSpPr>
            <p:cNvPr id="28" name="ZoneTexte 27"/>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5" action="ppaction://hlinksldjump"/>
                </a:rPr>
                <a:t> </a:t>
              </a:r>
              <a:r>
                <a:rPr lang="fr-FR" altLang="fr-FR" sz="800" dirty="0">
                  <a:latin typeface="Arial" pitchFamily="34" charset="0"/>
                  <a:cs typeface="Arial" pitchFamily="34" charset="0"/>
                  <a:hlinkClick r:id="rId16" action="ppaction://hlinksldjump"/>
                </a:rPr>
                <a:t>R</a:t>
              </a:r>
              <a:r>
                <a:rPr lang="fr-FR" altLang="fr-FR" sz="800" dirty="0" smtClean="0">
                  <a:latin typeface="Arial" pitchFamily="34" charset="0"/>
                  <a:cs typeface="Arial" pitchFamily="34" charset="0"/>
                  <a:hlinkClick r:id="rId16"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798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Recrutement et l’Embauche</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66</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4" name="Espace réservé du contenu 16"/>
          <p:cNvSpPr txBox="1">
            <a:spLocks noGrp="1"/>
          </p:cNvSpPr>
          <p:nvPr>
            <p:ph idx="1"/>
          </p:nvPr>
        </p:nvSpPr>
        <p:spPr>
          <a:xfrm>
            <a:off x="444500" y="1440331"/>
            <a:ext cx="7803675" cy="3708708"/>
          </a:xfrm>
          <a:prstGeom prst="rect">
            <a:avLst/>
          </a:prstGeom>
          <a:noFill/>
        </p:spPr>
        <p:txBody>
          <a:bodyPr wrap="square" rtlCol="0">
            <a:spAutoFit/>
          </a:bodyPr>
          <a:lstStyle/>
          <a:p>
            <a:r>
              <a:rPr lang="fr-FR" b="1" dirty="0" smtClean="0">
                <a:latin typeface="Arial" pitchFamily="34" charset="0"/>
                <a:cs typeface="Arial" pitchFamily="34" charset="0"/>
              </a:rPr>
              <a:t>Critères d’identification du contrat de travail</a:t>
            </a:r>
          </a:p>
          <a:p>
            <a:pPr marL="285750" lvl="2" indent="-285750" algn="just">
              <a:buFont typeface="Wingdings" pitchFamily="2" charset="2"/>
              <a:buChar char="§"/>
            </a:pPr>
            <a:r>
              <a:rPr lang="fr-FR" sz="1500" dirty="0" smtClean="0">
                <a:latin typeface="Arial" pitchFamily="34" charset="0"/>
                <a:cs typeface="Arial" pitchFamily="34" charset="0"/>
              </a:rPr>
              <a:t>Existence </a:t>
            </a:r>
            <a:r>
              <a:rPr lang="fr-FR" sz="1500" dirty="0">
                <a:latin typeface="Arial" pitchFamily="34" charset="0"/>
                <a:cs typeface="Arial" pitchFamily="34" charset="0"/>
              </a:rPr>
              <a:t>d'un </a:t>
            </a:r>
            <a:r>
              <a:rPr lang="fr-FR" sz="1500" b="1" dirty="0">
                <a:latin typeface="Arial" pitchFamily="34" charset="0"/>
                <a:cs typeface="Arial" pitchFamily="34" charset="0"/>
              </a:rPr>
              <a:t>lien de subordination </a:t>
            </a:r>
            <a:r>
              <a:rPr lang="fr-FR" sz="1500" dirty="0">
                <a:latin typeface="Arial" pitchFamily="34" charset="0"/>
                <a:cs typeface="Arial" pitchFamily="34" charset="0"/>
              </a:rPr>
              <a:t>(le salarié doit être réellement placé sous la direction, la surveillance et le commandement de son </a:t>
            </a:r>
            <a:r>
              <a:rPr lang="fr-FR" sz="1500" dirty="0" smtClean="0">
                <a:latin typeface="Arial" pitchFamily="34" charset="0"/>
                <a:cs typeface="Arial" pitchFamily="34" charset="0"/>
              </a:rPr>
              <a:t>employeur).</a:t>
            </a:r>
            <a:r>
              <a:rPr lang="fr-FR" sz="1500" dirty="0">
                <a:latin typeface="Arial" pitchFamily="34" charset="0"/>
                <a:cs typeface="Arial" pitchFamily="34" charset="0"/>
              </a:rPr>
              <a:t/>
            </a:r>
            <a:br>
              <a:rPr lang="fr-FR" sz="1500" dirty="0">
                <a:latin typeface="Arial" pitchFamily="34" charset="0"/>
                <a:cs typeface="Arial" pitchFamily="34" charset="0"/>
              </a:rPr>
            </a:br>
            <a:r>
              <a:rPr lang="fr-FR" sz="1500" dirty="0" smtClean="0">
                <a:latin typeface="Arial" pitchFamily="34" charset="0"/>
                <a:cs typeface="Arial" pitchFamily="34" charset="0"/>
              </a:rPr>
              <a:t>Exécution </a:t>
            </a:r>
            <a:r>
              <a:rPr lang="fr-FR" sz="1500" dirty="0">
                <a:latin typeface="Arial" pitchFamily="34" charset="0"/>
                <a:cs typeface="Arial" pitchFamily="34" charset="0"/>
              </a:rPr>
              <a:t>d'une prestation de travail </a:t>
            </a:r>
            <a:r>
              <a:rPr lang="fr-FR" sz="1500" dirty="0" smtClean="0">
                <a:latin typeface="Arial" pitchFamily="34" charset="0"/>
                <a:cs typeface="Arial" pitchFamily="34" charset="0"/>
              </a:rPr>
              <a:t>(travaux </a:t>
            </a:r>
            <a:r>
              <a:rPr lang="fr-FR" sz="1500" dirty="0">
                <a:latin typeface="Arial" pitchFamily="34" charset="0"/>
                <a:cs typeface="Arial" pitchFamily="34" charset="0"/>
              </a:rPr>
              <a:t>manuels, intellectuels, artistiques, ou autres)</a:t>
            </a:r>
          </a:p>
          <a:p>
            <a:pPr marL="285750" indent="-285750" algn="just">
              <a:buFont typeface="Wingdings" pitchFamily="2" charset="2"/>
              <a:buChar char="§"/>
            </a:pPr>
            <a:r>
              <a:rPr lang="fr-FR" sz="1500" dirty="0">
                <a:latin typeface="Arial" pitchFamily="34" charset="0"/>
                <a:cs typeface="Arial" pitchFamily="34" charset="0"/>
              </a:rPr>
              <a:t>Versement d'une </a:t>
            </a:r>
            <a:r>
              <a:rPr lang="fr-FR" sz="1500" b="1" dirty="0">
                <a:latin typeface="Arial" pitchFamily="34" charset="0"/>
                <a:cs typeface="Arial" pitchFamily="34" charset="0"/>
              </a:rPr>
              <a:t>rémunération</a:t>
            </a:r>
            <a:r>
              <a:rPr lang="fr-FR" sz="1500" dirty="0">
                <a:latin typeface="Arial" pitchFamily="34" charset="0"/>
                <a:cs typeface="Arial" pitchFamily="34" charset="0"/>
              </a:rPr>
              <a:t> (versée en argent ou en nature, qu'elle soit calculée au temps, aux pièces ou à la commission, par exemple</a:t>
            </a:r>
            <a:r>
              <a:rPr lang="fr-FR" sz="1600" dirty="0" smtClean="0">
                <a:latin typeface="Arial" pitchFamily="34" charset="0"/>
                <a:cs typeface="Arial" pitchFamily="34" charset="0"/>
              </a:rPr>
              <a:t>)</a:t>
            </a:r>
          </a:p>
          <a:p>
            <a:pPr marL="285750" indent="-285750">
              <a:buFont typeface="Wingdings" pitchFamily="2" charset="2"/>
              <a:buChar char="§"/>
            </a:pPr>
            <a:endParaRPr lang="fr-FR" sz="1400" dirty="0">
              <a:latin typeface="Arial" pitchFamily="34" charset="0"/>
              <a:cs typeface="Arial" pitchFamily="34" charset="0"/>
            </a:endParaRPr>
          </a:p>
          <a:p>
            <a:endParaRPr lang="fr-FR" sz="800" b="1" dirty="0" smtClean="0">
              <a:latin typeface="Arial" pitchFamily="34" charset="0"/>
              <a:cs typeface="Arial" pitchFamily="34" charset="0"/>
            </a:endParaRPr>
          </a:p>
          <a:p>
            <a:r>
              <a:rPr lang="fr-FR" b="1" dirty="0" smtClean="0">
                <a:latin typeface="Arial" pitchFamily="34" charset="0"/>
                <a:cs typeface="Arial" pitchFamily="34" charset="0"/>
              </a:rPr>
              <a:t>Les types de contrat </a:t>
            </a:r>
          </a:p>
          <a:p>
            <a:pPr marL="171450" lvl="2" indent="-171450">
              <a:buFont typeface="Wingdings" pitchFamily="2" charset="2"/>
              <a:buChar char="§"/>
            </a:pPr>
            <a:r>
              <a:rPr lang="fr-FR" sz="1500" dirty="0" smtClean="0"/>
              <a:t>   Contrat </a:t>
            </a:r>
            <a:r>
              <a:rPr lang="fr-FR" sz="1500" dirty="0"/>
              <a:t>à durée indéterminée (CDI) </a:t>
            </a:r>
          </a:p>
          <a:p>
            <a:pPr marL="171450" lvl="2" indent="-171450">
              <a:buFont typeface="Wingdings" pitchFamily="2" charset="2"/>
              <a:buChar char="§"/>
            </a:pPr>
            <a:r>
              <a:rPr lang="fr-FR" sz="1500" dirty="0" smtClean="0"/>
              <a:t>   Contrat </a:t>
            </a:r>
            <a:r>
              <a:rPr lang="fr-FR" sz="1500" dirty="0"/>
              <a:t>à durée déterminée (CDD)  </a:t>
            </a:r>
          </a:p>
          <a:p>
            <a:pPr marL="171450" lvl="2" indent="-171450">
              <a:buFont typeface="Wingdings" pitchFamily="2" charset="2"/>
              <a:buChar char="§"/>
            </a:pPr>
            <a:r>
              <a:rPr lang="fr-FR" sz="1500" dirty="0" smtClean="0"/>
              <a:t>   Contrat </a:t>
            </a:r>
            <a:r>
              <a:rPr lang="fr-FR" sz="1500" dirty="0"/>
              <a:t>de professionnalisation</a:t>
            </a:r>
          </a:p>
          <a:p>
            <a:pPr marL="171450" lvl="2" indent="-171450">
              <a:buFont typeface="Wingdings" pitchFamily="2" charset="2"/>
              <a:buChar char="§"/>
            </a:pPr>
            <a:r>
              <a:rPr lang="fr-FR" sz="1500" dirty="0" smtClean="0"/>
              <a:t>   Contrat d’apprentissage, contrat d’avenir, contrat d’insertion…</a:t>
            </a:r>
            <a:endParaRPr lang="fr-FR" dirty="0"/>
          </a:p>
        </p:txBody>
      </p:sp>
      <p:pic>
        <p:nvPicPr>
          <p:cNvPr id="20"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298" y="5654670"/>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0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Recrutement et l’Embauche</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67</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9" name="ZoneTexte 18"/>
          <p:cNvSpPr txBox="1"/>
          <p:nvPr/>
        </p:nvSpPr>
        <p:spPr>
          <a:xfrm>
            <a:off x="2760133" y="5086922"/>
            <a:ext cx="6264109" cy="523220"/>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lgn="ctr">
              <a:buNone/>
              <a:defRPr/>
            </a:pPr>
            <a:r>
              <a:rPr lang="fr-FR" sz="1400" dirty="0" smtClean="0">
                <a:latin typeface="Arial" pitchFamily="34" charset="0"/>
                <a:cs typeface="Arial" pitchFamily="34" charset="0"/>
              </a:rPr>
              <a:t>Conventions collectives  : Journal </a:t>
            </a:r>
            <a:r>
              <a:rPr lang="fr-FR" sz="1400" dirty="0">
                <a:latin typeface="Arial" pitchFamily="34" charset="0"/>
                <a:cs typeface="Arial" pitchFamily="34" charset="0"/>
              </a:rPr>
              <a:t>officiel, 26 rue Desaix, 75015 PARIS, </a:t>
            </a:r>
            <a:endParaRPr lang="fr-FR" sz="1400" dirty="0" smtClean="0">
              <a:latin typeface="Arial" pitchFamily="34" charset="0"/>
              <a:cs typeface="Arial" pitchFamily="34" charset="0"/>
            </a:endParaRPr>
          </a:p>
          <a:p>
            <a:pPr marL="0" indent="0" algn="ctr">
              <a:buNone/>
              <a:defRPr/>
            </a:pPr>
            <a:r>
              <a:rPr lang="fr-FR" sz="1400" dirty="0" smtClean="0">
                <a:latin typeface="Arial" pitchFamily="34" charset="0"/>
                <a:cs typeface="Arial" pitchFamily="34" charset="0"/>
              </a:rPr>
              <a:t>Tél</a:t>
            </a:r>
            <a:r>
              <a:rPr lang="fr-FR" sz="1400" dirty="0">
                <a:latin typeface="Arial" pitchFamily="34" charset="0"/>
                <a:cs typeface="Arial" pitchFamily="34" charset="0"/>
              </a:rPr>
              <a:t>. : 01 40 58 79 79, site internet : </a:t>
            </a:r>
            <a:r>
              <a:rPr lang="fr-FR" sz="1400" dirty="0" smtClean="0">
                <a:latin typeface="Arial" pitchFamily="34" charset="0"/>
                <a:cs typeface="Arial" pitchFamily="34" charset="0"/>
                <a:hlinkClick r:id="rId4"/>
              </a:rPr>
              <a:t>www.journal-officiel.gouv.fr</a:t>
            </a:r>
            <a:r>
              <a:rPr lang="fr-FR" sz="1400" dirty="0" smtClean="0">
                <a:latin typeface="Arial" pitchFamily="34" charset="0"/>
                <a:cs typeface="Arial" pitchFamily="34" charset="0"/>
              </a:rPr>
              <a:t> </a:t>
            </a:r>
            <a:endParaRPr lang="fr-FR" sz="1400" b="1" dirty="0" smtClean="0">
              <a:solidFill>
                <a:srgbClr val="00794C"/>
              </a:solidFill>
            </a:endParaRPr>
          </a:p>
        </p:txBody>
      </p:sp>
      <p:pic>
        <p:nvPicPr>
          <p:cNvPr id="20" name="Picture 2" descr="C:\Users\fd.CMA69\AppData\Local\Microsoft\Windows\INetCache\IE\6P5U141P\attention-icon-233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0832">
            <a:off x="8400066" y="4502997"/>
            <a:ext cx="700279" cy="70027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p:cNvSpPr>
            <a:spLocks noGrp="1"/>
          </p:cNvSpPr>
          <p:nvPr>
            <p:ph idx="1"/>
          </p:nvPr>
        </p:nvSpPr>
        <p:spPr>
          <a:xfrm>
            <a:off x="444500" y="1464894"/>
            <a:ext cx="7803675" cy="1840062"/>
          </a:xfrm>
        </p:spPr>
        <p:txBody>
          <a:bodyPr/>
          <a:lstStyle/>
          <a:p>
            <a:r>
              <a:rPr lang="fr-FR" sz="1600" b="1" dirty="0" smtClean="0">
                <a:latin typeface="Arial" pitchFamily="34" charset="0"/>
                <a:cs typeface="Arial" pitchFamily="34" charset="0"/>
              </a:rPr>
              <a:t>Les principales mentions au contrat </a:t>
            </a:r>
            <a:r>
              <a:rPr lang="fr-FR" sz="1400" b="1" dirty="0" smtClean="0">
                <a:latin typeface="Arial" pitchFamily="34" charset="0"/>
                <a:cs typeface="Arial" pitchFamily="34" charset="0"/>
              </a:rPr>
              <a:t>(source AFE)  </a:t>
            </a:r>
            <a:r>
              <a:rPr lang="fr-FR" dirty="0"/>
              <a:t>: </a:t>
            </a:r>
            <a:endParaRPr lang="fr-FR" dirty="0" smtClean="0"/>
          </a:p>
          <a:p>
            <a:pPr indent="0">
              <a:buNone/>
            </a:pPr>
            <a:r>
              <a:rPr lang="fr-FR" sz="1600" i="1" dirty="0" smtClean="0">
                <a:latin typeface="Arial" pitchFamily="34" charset="0"/>
                <a:cs typeface="Arial" pitchFamily="34" charset="0"/>
              </a:rPr>
              <a:t>Obligatoires :</a:t>
            </a:r>
          </a:p>
          <a:p>
            <a:pPr marL="285750" indent="-285750">
              <a:buFont typeface="Wingdings" pitchFamily="2" charset="2"/>
              <a:buChar char="§"/>
            </a:pPr>
            <a:r>
              <a:rPr lang="fr-FR" sz="1600" dirty="0" smtClean="0">
                <a:latin typeface="Arial" pitchFamily="34" charset="0"/>
                <a:cs typeface="Arial" pitchFamily="34" charset="0"/>
              </a:rPr>
              <a:t>Identité </a:t>
            </a:r>
            <a:r>
              <a:rPr lang="fr-FR" sz="1600" dirty="0">
                <a:latin typeface="Arial" pitchFamily="34" charset="0"/>
                <a:cs typeface="Arial" pitchFamily="34" charset="0"/>
              </a:rPr>
              <a:t>de l'employeur et du </a:t>
            </a:r>
            <a:r>
              <a:rPr lang="fr-FR" sz="1600" dirty="0" smtClean="0">
                <a:latin typeface="Arial" pitchFamily="34" charset="0"/>
                <a:cs typeface="Arial" pitchFamily="34" charset="0"/>
              </a:rPr>
              <a:t>salarié</a:t>
            </a:r>
          </a:p>
          <a:p>
            <a:pPr marL="285750" indent="-285750">
              <a:buFont typeface="Wingdings" pitchFamily="2" charset="2"/>
              <a:buChar char="§"/>
            </a:pPr>
            <a:r>
              <a:rPr lang="fr-FR" sz="1600" dirty="0" smtClean="0">
                <a:latin typeface="Arial" pitchFamily="34" charset="0"/>
                <a:cs typeface="Arial" pitchFamily="34" charset="0"/>
              </a:rPr>
              <a:t>Date </a:t>
            </a:r>
            <a:r>
              <a:rPr lang="fr-FR" sz="1600" dirty="0">
                <a:latin typeface="Arial" pitchFamily="34" charset="0"/>
                <a:cs typeface="Arial" pitchFamily="34" charset="0"/>
              </a:rPr>
              <a:t>de début du contrat ou de la relation de </a:t>
            </a:r>
            <a:r>
              <a:rPr lang="fr-FR" sz="1600" dirty="0" smtClean="0">
                <a:latin typeface="Arial" pitchFamily="34" charset="0"/>
                <a:cs typeface="Arial" pitchFamily="34" charset="0"/>
              </a:rPr>
              <a:t>travail</a:t>
            </a:r>
          </a:p>
          <a:p>
            <a:pPr marL="285750" indent="-285750">
              <a:buFont typeface="Wingdings" pitchFamily="2" charset="2"/>
              <a:buChar char="§"/>
            </a:pPr>
            <a:r>
              <a:rPr lang="fr-FR" sz="1600" dirty="0" smtClean="0">
                <a:latin typeface="Arial" pitchFamily="34" charset="0"/>
                <a:cs typeface="Arial" pitchFamily="34" charset="0"/>
              </a:rPr>
              <a:t>Lieu </a:t>
            </a:r>
            <a:r>
              <a:rPr lang="fr-FR" sz="1600" dirty="0">
                <a:latin typeface="Arial" pitchFamily="34" charset="0"/>
                <a:cs typeface="Arial" pitchFamily="34" charset="0"/>
              </a:rPr>
              <a:t>de </a:t>
            </a:r>
            <a:r>
              <a:rPr lang="fr-FR" sz="1600" dirty="0" smtClean="0">
                <a:latin typeface="Arial" pitchFamily="34" charset="0"/>
                <a:cs typeface="Arial" pitchFamily="34" charset="0"/>
              </a:rPr>
              <a:t>travail</a:t>
            </a:r>
          </a:p>
          <a:p>
            <a:pPr marL="285750" indent="-285750">
              <a:buFont typeface="Wingdings" pitchFamily="2" charset="2"/>
              <a:buChar char="§"/>
            </a:pPr>
            <a:r>
              <a:rPr lang="fr-FR" sz="1600" dirty="0" smtClean="0">
                <a:latin typeface="Arial" pitchFamily="34" charset="0"/>
                <a:cs typeface="Arial" pitchFamily="34" charset="0"/>
              </a:rPr>
              <a:t>Titre</a:t>
            </a:r>
            <a:r>
              <a:rPr lang="fr-FR" sz="1600" dirty="0">
                <a:latin typeface="Arial" pitchFamily="34" charset="0"/>
                <a:cs typeface="Arial" pitchFamily="34" charset="0"/>
              </a:rPr>
              <a:t>, grade, qualité, catégorie d'emploi ou description sommaire du </a:t>
            </a:r>
            <a:r>
              <a:rPr lang="fr-FR" sz="1600" dirty="0" smtClean="0">
                <a:latin typeface="Arial" pitchFamily="34" charset="0"/>
                <a:cs typeface="Arial" pitchFamily="34" charset="0"/>
              </a:rPr>
              <a:t>travail</a:t>
            </a:r>
          </a:p>
          <a:p>
            <a:pPr marL="285750" indent="-285750">
              <a:buFont typeface="Wingdings" pitchFamily="2" charset="2"/>
              <a:buChar char="§"/>
            </a:pPr>
            <a:r>
              <a:rPr lang="fr-FR" sz="1600" dirty="0" smtClean="0">
                <a:latin typeface="Arial" pitchFamily="34" charset="0"/>
                <a:cs typeface="Arial" pitchFamily="34" charset="0"/>
              </a:rPr>
              <a:t>Durée </a:t>
            </a:r>
            <a:r>
              <a:rPr lang="fr-FR" sz="1600" dirty="0">
                <a:latin typeface="Arial" pitchFamily="34" charset="0"/>
                <a:cs typeface="Arial" pitchFamily="34" charset="0"/>
              </a:rPr>
              <a:t>du congé </a:t>
            </a:r>
            <a:r>
              <a:rPr lang="fr-FR" sz="1600" dirty="0" smtClean="0">
                <a:latin typeface="Arial" pitchFamily="34" charset="0"/>
                <a:cs typeface="Arial" pitchFamily="34" charset="0"/>
              </a:rPr>
              <a:t>payé</a:t>
            </a:r>
          </a:p>
          <a:p>
            <a:pPr marL="285750" indent="-285750">
              <a:buFont typeface="Wingdings" pitchFamily="2" charset="2"/>
              <a:buChar char="§"/>
            </a:pPr>
            <a:r>
              <a:rPr lang="fr-FR" sz="1600" dirty="0" smtClean="0">
                <a:latin typeface="Arial" pitchFamily="34" charset="0"/>
                <a:cs typeface="Arial" pitchFamily="34" charset="0"/>
              </a:rPr>
              <a:t>Durée </a:t>
            </a:r>
            <a:r>
              <a:rPr lang="fr-FR" sz="1600" dirty="0">
                <a:latin typeface="Arial" pitchFamily="34" charset="0"/>
                <a:cs typeface="Arial" pitchFamily="34" charset="0"/>
              </a:rPr>
              <a:t>du préavis à observer en cas de cessation de </a:t>
            </a:r>
            <a:r>
              <a:rPr lang="fr-FR" sz="1600" dirty="0" smtClean="0">
                <a:latin typeface="Arial" pitchFamily="34" charset="0"/>
                <a:cs typeface="Arial" pitchFamily="34" charset="0"/>
              </a:rPr>
              <a:t>contrat</a:t>
            </a:r>
          </a:p>
          <a:p>
            <a:pPr marL="285750" indent="-285750">
              <a:buFont typeface="Wingdings" pitchFamily="2" charset="2"/>
              <a:buChar char="§"/>
            </a:pPr>
            <a:r>
              <a:rPr lang="fr-FR" sz="1600" dirty="0" smtClean="0">
                <a:latin typeface="Arial" pitchFamily="34" charset="0"/>
                <a:cs typeface="Arial" pitchFamily="34" charset="0"/>
              </a:rPr>
              <a:t>Montant </a:t>
            </a:r>
            <a:r>
              <a:rPr lang="fr-FR" sz="1600" dirty="0">
                <a:latin typeface="Arial" pitchFamily="34" charset="0"/>
                <a:cs typeface="Arial" pitchFamily="34" charset="0"/>
              </a:rPr>
              <a:t>et périodicité de versement de la </a:t>
            </a:r>
            <a:r>
              <a:rPr lang="fr-FR" sz="1600" dirty="0" smtClean="0">
                <a:latin typeface="Arial" pitchFamily="34" charset="0"/>
                <a:cs typeface="Arial" pitchFamily="34" charset="0"/>
              </a:rPr>
              <a:t>rémunération</a:t>
            </a:r>
          </a:p>
          <a:p>
            <a:pPr marL="285750" indent="-285750">
              <a:buFont typeface="Wingdings" pitchFamily="2" charset="2"/>
              <a:buChar char="§"/>
            </a:pPr>
            <a:r>
              <a:rPr lang="fr-FR" sz="1600" dirty="0" smtClean="0">
                <a:latin typeface="Arial" pitchFamily="34" charset="0"/>
                <a:cs typeface="Arial" pitchFamily="34" charset="0"/>
              </a:rPr>
              <a:t>Durée </a:t>
            </a:r>
            <a:r>
              <a:rPr lang="fr-FR" sz="1600" dirty="0">
                <a:latin typeface="Arial" pitchFamily="34" charset="0"/>
                <a:cs typeface="Arial" pitchFamily="34" charset="0"/>
              </a:rPr>
              <a:t>du travail (journalière ou hebdomadaire</a:t>
            </a:r>
            <a:r>
              <a:rPr lang="fr-FR" sz="1600" dirty="0" smtClean="0">
                <a:latin typeface="Arial" pitchFamily="34" charset="0"/>
                <a:cs typeface="Arial" pitchFamily="34" charset="0"/>
              </a:rPr>
              <a:t>)</a:t>
            </a:r>
          </a:p>
          <a:p>
            <a:pPr marL="285750" indent="-285750">
              <a:buFont typeface="Wingdings" pitchFamily="2" charset="2"/>
              <a:buChar char="§"/>
            </a:pPr>
            <a:r>
              <a:rPr lang="fr-FR" sz="1600" dirty="0" smtClean="0">
                <a:latin typeface="Arial" pitchFamily="34" charset="0"/>
                <a:cs typeface="Arial" pitchFamily="34" charset="0"/>
              </a:rPr>
              <a:t>Mention </a:t>
            </a:r>
            <a:r>
              <a:rPr lang="fr-FR" sz="1600" dirty="0">
                <a:latin typeface="Arial" pitchFamily="34" charset="0"/>
                <a:cs typeface="Arial" pitchFamily="34" charset="0"/>
              </a:rPr>
              <a:t>de la convention collective, le cas </a:t>
            </a:r>
            <a:r>
              <a:rPr lang="fr-FR" sz="1600" dirty="0" smtClean="0">
                <a:latin typeface="Arial" pitchFamily="34" charset="0"/>
                <a:cs typeface="Arial" pitchFamily="34" charset="0"/>
              </a:rPr>
              <a:t>échéant</a:t>
            </a:r>
          </a:p>
          <a:p>
            <a:pPr indent="0">
              <a:buNone/>
            </a:pPr>
            <a:r>
              <a:rPr lang="fr-FR" sz="1600" i="1" dirty="0" smtClean="0">
                <a:latin typeface="Arial" pitchFamily="34" charset="0"/>
                <a:cs typeface="Arial" pitchFamily="34" charset="0"/>
              </a:rPr>
              <a:t>A rajouter par exemple : </a:t>
            </a:r>
            <a:r>
              <a:rPr lang="fr-FR" sz="1600" dirty="0" smtClean="0">
                <a:latin typeface="Arial" pitchFamily="34" charset="0"/>
                <a:cs typeface="Arial" pitchFamily="34" charset="0"/>
              </a:rPr>
              <a:t>période d’essai et durée, clause d’exclusivité, clause de non-concurrence …</a:t>
            </a:r>
            <a:endParaRPr lang="fr-FR" sz="1600" dirty="0">
              <a:latin typeface="Arial" pitchFamily="34" charset="0"/>
              <a:cs typeface="Arial" pitchFamily="34" charset="0"/>
            </a:endParaRPr>
          </a:p>
          <a:p>
            <a:pPr indent="0">
              <a:buNone/>
            </a:pPr>
            <a:endParaRPr lang="fr-FR" dirty="0"/>
          </a:p>
        </p:txBody>
      </p:sp>
      <p:pic>
        <p:nvPicPr>
          <p:cNvPr id="21" name="Picture 3" descr="C:\Users\Franck\AppData\Local\Microsoft\Windows\INetCache\IE\RF6AJJUF\view-refresh[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0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Recrutement et l’Embauche</a:t>
            </a:r>
            <a:endParaRPr lang="fr-FR" dirty="0"/>
          </a:p>
        </p:txBody>
      </p:sp>
      <p:sp>
        <p:nvSpPr>
          <p:cNvPr id="16" name="Espace réservé du numéro de diapositive 2"/>
          <p:cNvSpPr>
            <a:spLocks noGrp="1"/>
          </p:cNvSpPr>
          <p:nvPr>
            <p:ph type="sldNum" sz="quarter" idx="17"/>
          </p:nvPr>
        </p:nvSpPr>
        <p:spPr>
          <a:prstGeom prst="rect">
            <a:avLst/>
          </a:prstGeom>
        </p:spPr>
        <p:txBody>
          <a:bodyPr anchor="ctr"/>
          <a:lstStyle/>
          <a:p>
            <a:pPr algn="ctr">
              <a:defRPr/>
            </a:pPr>
            <a:fld id="{6FB1357B-4ECE-594C-B396-EDD440BB5D69}" type="slidenum">
              <a:rPr lang="fr-FR" smtClean="0"/>
              <a:pPr algn="ctr">
                <a:defRPr/>
              </a:pPr>
              <a:t>68</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8" name="Espace réservé du contenu 16"/>
          <p:cNvSpPr txBox="1">
            <a:spLocks/>
          </p:cNvSpPr>
          <p:nvPr/>
        </p:nvSpPr>
        <p:spPr>
          <a:xfrm>
            <a:off x="403118" y="1442600"/>
            <a:ext cx="8245932" cy="4813625"/>
          </a:xfrm>
          <a:prstGeom prst="rect">
            <a:avLst/>
          </a:prstGeom>
          <a:noFill/>
        </p:spPr>
        <p:txBody>
          <a:bodyPr wrap="square" rtlCol="0">
            <a:spAutoFit/>
          </a:bodyPr>
          <a:lstStyle>
            <a:lvl1pPr marL="0" indent="-360000" algn="l" defTabSz="457200" rtl="0" eaLnBrk="1" fontAlgn="base" hangingPunct="1">
              <a:spcBef>
                <a:spcPct val="20000"/>
              </a:spcBef>
              <a:spcAft>
                <a:spcPct val="0"/>
              </a:spcAft>
              <a:buClr>
                <a:srgbClr val="00794C"/>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794C"/>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Les principales obligations de l’employeur</a:t>
            </a:r>
          </a:p>
          <a:p>
            <a:pPr indent="0">
              <a:buNone/>
            </a:pPr>
            <a:r>
              <a:rPr lang="fr-FR" sz="1600" dirty="0" smtClean="0">
                <a:latin typeface="Arial" pitchFamily="34" charset="0"/>
                <a:cs typeface="Arial" pitchFamily="34" charset="0"/>
              </a:rPr>
              <a:t>Lorsque cela n'est pas imposé par les textes (CDI à temps plein), il est malgré tout conseillé d'opter pour un contrat de travail écrit afin d'écarter d'éventuels problèmes de preuve ultérieurs. Pour les autres formes d’emploi (CDD, temps partiel,…) le recours à l’écrit, assorti de certaines mentions obligatoires, s’impose. </a:t>
            </a:r>
            <a:r>
              <a:rPr lang="fr-FR" sz="800" dirty="0" smtClean="0">
                <a:latin typeface="Arial" pitchFamily="34" charset="0"/>
                <a:cs typeface="Arial" pitchFamily="34" charset="0"/>
              </a:rPr>
              <a:t/>
            </a:r>
            <a:br>
              <a:rPr lang="fr-FR" sz="800" dirty="0" smtClean="0">
                <a:latin typeface="Arial" pitchFamily="34" charset="0"/>
                <a:cs typeface="Arial" pitchFamily="34" charset="0"/>
              </a:rPr>
            </a:br>
            <a:endParaRPr lang="fr-FR" sz="800" dirty="0" smtClean="0">
              <a:latin typeface="Arial" pitchFamily="34" charset="0"/>
              <a:cs typeface="Arial" pitchFamily="34" charset="0"/>
            </a:endParaRPr>
          </a:p>
          <a:p>
            <a:pPr indent="0">
              <a:buNone/>
            </a:pPr>
            <a:r>
              <a:rPr lang="fr-FR" sz="1600" dirty="0" smtClean="0">
                <a:latin typeface="Arial" pitchFamily="34" charset="0"/>
                <a:cs typeface="Arial" pitchFamily="34" charset="0"/>
              </a:rPr>
              <a:t>Par ailleurs, l’employeur est tenu de respecter certaines obligations : </a:t>
            </a:r>
          </a:p>
          <a:p>
            <a:pPr marL="285750" indent="-285750">
              <a:buFont typeface="Wingdings" pitchFamily="2" charset="2"/>
              <a:buChar char="§"/>
            </a:pPr>
            <a:r>
              <a:rPr lang="fr-FR" sz="1600" dirty="0" smtClean="0">
                <a:latin typeface="Arial" pitchFamily="34" charset="0"/>
                <a:cs typeface="Arial" pitchFamily="34" charset="0"/>
              </a:rPr>
              <a:t>Déclaration unique d'embauche (DUE) auprès de l’Urssaf ou MSA – avant l’embauche</a:t>
            </a:r>
          </a:p>
          <a:p>
            <a:pPr marL="285750" indent="-285750">
              <a:buFont typeface="Wingdings" pitchFamily="2" charset="2"/>
              <a:buChar char="§"/>
            </a:pPr>
            <a:r>
              <a:rPr lang="fr-FR" sz="1600" dirty="0" smtClean="0">
                <a:latin typeface="Arial" pitchFamily="34" charset="0"/>
                <a:cs typeface="Arial" pitchFamily="34" charset="0"/>
              </a:rPr>
              <a:t>Immatriculation auprès des caisses de retraite </a:t>
            </a:r>
          </a:p>
          <a:p>
            <a:pPr marL="285750" indent="-285750">
              <a:buFont typeface="Wingdings" pitchFamily="2" charset="2"/>
              <a:buChar char="§"/>
            </a:pPr>
            <a:r>
              <a:rPr lang="fr-FR" sz="1600" dirty="0" smtClean="0">
                <a:latin typeface="Arial" pitchFamily="34" charset="0"/>
                <a:cs typeface="Arial" pitchFamily="34" charset="0"/>
              </a:rPr>
              <a:t>Inscription auprès de la médecine du travail</a:t>
            </a:r>
          </a:p>
          <a:p>
            <a:pPr marL="285750" indent="-285750">
              <a:buFont typeface="Wingdings" pitchFamily="2" charset="2"/>
              <a:buChar char="§"/>
            </a:pPr>
            <a:r>
              <a:rPr lang="fr-FR" sz="1600" dirty="0" smtClean="0">
                <a:latin typeface="Arial" pitchFamily="34" charset="0"/>
                <a:cs typeface="Arial" pitchFamily="34" charset="0"/>
              </a:rPr>
              <a:t>Tenue d'un registre unique du personnel</a:t>
            </a:r>
          </a:p>
          <a:p>
            <a:pPr marL="285750" indent="-285750">
              <a:buFont typeface="Wingdings" pitchFamily="2" charset="2"/>
              <a:buChar char="§"/>
            </a:pPr>
            <a:r>
              <a:rPr lang="fr-FR" sz="1600" dirty="0" smtClean="0">
                <a:latin typeface="Arial" pitchFamily="34" charset="0"/>
                <a:cs typeface="Arial" pitchFamily="34" charset="0"/>
              </a:rPr>
              <a:t>Tenue d'un registre de l'inspection du travail</a:t>
            </a:r>
          </a:p>
          <a:p>
            <a:pPr marL="285750" indent="-285750">
              <a:buFont typeface="Wingdings" pitchFamily="2" charset="2"/>
              <a:buChar char="§"/>
            </a:pPr>
            <a:r>
              <a:rPr lang="fr-FR" sz="1600" dirty="0" smtClean="0">
                <a:latin typeface="Arial" pitchFamily="34" charset="0"/>
                <a:cs typeface="Arial" pitchFamily="34" charset="0"/>
              </a:rPr>
              <a:t>Tenue d'un livre de paie</a:t>
            </a:r>
          </a:p>
          <a:p>
            <a:pPr marL="285750" indent="-285750">
              <a:buFont typeface="Wingdings" pitchFamily="2" charset="2"/>
              <a:buChar char="§"/>
            </a:pPr>
            <a:r>
              <a:rPr lang="fr-FR" sz="1600" dirty="0" smtClean="0">
                <a:latin typeface="Arial" pitchFamily="34" charset="0"/>
                <a:cs typeface="Arial" pitchFamily="34" charset="0"/>
              </a:rPr>
              <a:t>Affichages dans l'entreprise</a:t>
            </a:r>
          </a:p>
          <a:p>
            <a:pPr marL="285750" indent="-285750">
              <a:buFont typeface="Wingdings" pitchFamily="2" charset="2"/>
              <a:buChar char="§"/>
            </a:pPr>
            <a:r>
              <a:rPr lang="fr-FR" sz="1600" dirty="0" smtClean="0">
                <a:latin typeface="Arial" pitchFamily="34" charset="0"/>
                <a:cs typeface="Arial" pitchFamily="34" charset="0"/>
              </a:rPr>
              <a:t>Etablissement d'un bulletin de paie selon un rythme mensuel</a:t>
            </a:r>
          </a:p>
          <a:p>
            <a:pPr marL="285750" indent="-285750">
              <a:buFont typeface="Wingdings" pitchFamily="2" charset="2"/>
              <a:buChar char="§"/>
            </a:pPr>
            <a:r>
              <a:rPr lang="fr-FR" sz="1600" dirty="0" smtClean="0">
                <a:latin typeface="Arial" pitchFamily="34" charset="0"/>
                <a:cs typeface="Arial" pitchFamily="34" charset="0"/>
              </a:rPr>
              <a:t>Document unique d’Evaluation des risques,…</a:t>
            </a:r>
          </a:p>
          <a:p>
            <a:pPr indent="0">
              <a:buNone/>
            </a:pPr>
            <a:r>
              <a:rPr lang="fr-FR" dirty="0" smtClean="0"/>
              <a:t>	                                                                                                                                                                                                                                                                                                                                                                                                                                                                                                                                                                                                   </a:t>
            </a:r>
            <a:endParaRPr lang="fr-FR" dirty="0"/>
          </a:p>
        </p:txBody>
      </p:sp>
      <p:sp>
        <p:nvSpPr>
          <p:cNvPr id="26" name="Carré corné 25">
            <a:hlinkClick r:id="rId4" action="ppaction://hlinksldjump"/>
          </p:cNvPr>
          <p:cNvSpPr/>
          <p:nvPr/>
        </p:nvSpPr>
        <p:spPr>
          <a:xfrm>
            <a:off x="7499843" y="4050621"/>
            <a:ext cx="893453" cy="928319"/>
          </a:xfrm>
          <a:prstGeom prst="foldedCorner">
            <a:avLst>
              <a:gd name="adj" fmla="val 35334"/>
            </a:avLst>
          </a:prstGeom>
          <a:gradFill>
            <a:gsLst>
              <a:gs pos="0">
                <a:srgbClr val="FFC000"/>
              </a:gs>
              <a:gs pos="100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200" b="1" i="1" dirty="0" smtClean="0">
              <a:hlinkClick r:id="" action="ppaction://noaction"/>
            </a:endParaRPr>
          </a:p>
          <a:p>
            <a:pPr algn="ctr"/>
            <a:r>
              <a:rPr lang="fr-FR" sz="1200" b="1" i="1" dirty="0" smtClean="0">
                <a:hlinkClick r:id="" action="ppaction://noaction"/>
              </a:rPr>
              <a:t>Exemples de bulletins de salaires</a:t>
            </a:r>
            <a:endParaRPr lang="fr-FR" sz="1200" b="1" i="1" dirty="0"/>
          </a:p>
        </p:txBody>
      </p:sp>
      <p:pic>
        <p:nvPicPr>
          <p:cNvPr id="20" name="Picture 2" descr="C:\Users\fd.CMA69\AppData\Local\Microsoft\Windows\INetCache\IE\6P5U141P\attention-icon-233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0832">
            <a:off x="8211750" y="3521142"/>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Franck\AppData\Local\Microsoft\Windows\INetCache\IE\RF6AJJUF\view-refresh[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3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L’Apprentissage</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69</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6" name="Image 15"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17" name="Espace réservé du contenu 16"/>
          <p:cNvSpPr txBox="1">
            <a:spLocks noGrp="1"/>
          </p:cNvSpPr>
          <p:nvPr>
            <p:ph idx="1"/>
          </p:nvPr>
        </p:nvSpPr>
        <p:spPr>
          <a:xfrm>
            <a:off x="354386" y="1666071"/>
            <a:ext cx="8275215" cy="2412968"/>
          </a:xfrm>
          <a:prstGeom prst="rect">
            <a:avLst/>
          </a:prstGeom>
          <a:noFill/>
        </p:spPr>
        <p:txBody>
          <a:bodyPr wrap="square" rtlCol="0">
            <a:spAutoFit/>
          </a:bodyPr>
          <a:lstStyle/>
          <a:p>
            <a:r>
              <a:rPr lang="fr-FR" sz="2600" b="1" dirty="0" smtClean="0">
                <a:latin typeface="Arial" pitchFamily="34" charset="0"/>
                <a:cs typeface="Arial" pitchFamily="34" charset="0"/>
              </a:rPr>
              <a:t>Public et type de </a:t>
            </a:r>
            <a:r>
              <a:rPr lang="fr-FR" sz="2600" b="1" dirty="0" smtClean="0">
                <a:latin typeface="Arial" pitchFamily="34" charset="0"/>
                <a:cs typeface="Arial" pitchFamily="34" charset="0"/>
                <a:hlinkClick r:id="rId5" action="ppaction://hlinksldjump"/>
              </a:rPr>
              <a:t>contrat</a:t>
            </a:r>
            <a:endParaRPr lang="fr-FR" sz="2600" b="1" dirty="0" smtClean="0">
              <a:latin typeface="Arial" pitchFamily="34" charset="0"/>
              <a:cs typeface="Arial" pitchFamily="34" charset="0"/>
            </a:endParaRPr>
          </a:p>
          <a:p>
            <a:endParaRPr lang="fr-FR" sz="2600" b="1" dirty="0">
              <a:latin typeface="Arial" pitchFamily="34" charset="0"/>
              <a:cs typeface="Arial" pitchFamily="34" charset="0"/>
            </a:endParaRPr>
          </a:p>
          <a:p>
            <a:r>
              <a:rPr lang="fr-FR" sz="2600" b="1" dirty="0" smtClean="0">
                <a:latin typeface="Arial" pitchFamily="34" charset="0"/>
                <a:cs typeface="Arial" pitchFamily="34" charset="0"/>
              </a:rPr>
              <a:t>Les </a:t>
            </a:r>
            <a:r>
              <a:rPr lang="fr-FR" sz="2600" b="1" dirty="0" smtClean="0">
                <a:latin typeface="Arial" pitchFamily="34" charset="0"/>
                <a:cs typeface="Arial" pitchFamily="34" charset="0"/>
                <a:hlinkClick r:id="rId6" action="ppaction://hlinksldjump"/>
              </a:rPr>
              <a:t>engagements</a:t>
            </a:r>
            <a:r>
              <a:rPr lang="fr-FR" sz="2600" b="1" dirty="0" smtClean="0">
                <a:latin typeface="Arial" pitchFamily="34" charset="0"/>
                <a:cs typeface="Arial" pitchFamily="34" charset="0"/>
              </a:rPr>
              <a:t> réciproques</a:t>
            </a:r>
          </a:p>
          <a:p>
            <a:pPr indent="0">
              <a:buNone/>
            </a:pPr>
            <a:endParaRPr lang="fr-FR" sz="2600" b="1" dirty="0" smtClean="0">
              <a:latin typeface="Arial" pitchFamily="34" charset="0"/>
              <a:cs typeface="Arial" pitchFamily="34" charset="0"/>
            </a:endParaRPr>
          </a:p>
          <a:p>
            <a:r>
              <a:rPr lang="fr-FR" sz="2600" b="1" dirty="0" smtClean="0">
                <a:latin typeface="Arial" pitchFamily="34" charset="0"/>
                <a:cs typeface="Arial" pitchFamily="34" charset="0"/>
              </a:rPr>
              <a:t>Le </a:t>
            </a:r>
            <a:r>
              <a:rPr lang="fr-FR" sz="2600" b="1" dirty="0" smtClean="0">
                <a:latin typeface="Arial" pitchFamily="34" charset="0"/>
                <a:cs typeface="Arial" pitchFamily="34" charset="0"/>
                <a:hlinkClick r:id="rId7" action="ppaction://hlinksldjump"/>
              </a:rPr>
              <a:t>salaire</a:t>
            </a:r>
            <a:endParaRPr lang="fr-FR" sz="2600" b="1" dirty="0" smtClean="0">
              <a:latin typeface="Arial" pitchFamily="34" charset="0"/>
              <a:cs typeface="Arial" pitchFamily="34" charset="0"/>
            </a:endParaRPr>
          </a:p>
        </p:txBody>
      </p:sp>
      <p:sp>
        <p:nvSpPr>
          <p:cNvPr id="18" name="ZoneTexte 17"/>
          <p:cNvSpPr txBox="1"/>
          <p:nvPr/>
        </p:nvSpPr>
        <p:spPr>
          <a:xfrm>
            <a:off x="582482" y="4786289"/>
            <a:ext cx="7819022" cy="553998"/>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algn="ctr">
              <a:defRPr/>
            </a:pPr>
            <a:r>
              <a:rPr lang="fr-FR" sz="1400" b="1" dirty="0" smtClean="0">
                <a:solidFill>
                  <a:srgbClr val="00794C"/>
                </a:solidFill>
              </a:rPr>
              <a:t>Pour en savoir plus : </a:t>
            </a:r>
            <a:r>
              <a:rPr lang="fr-FR" sz="1400" b="1" dirty="0">
                <a:solidFill>
                  <a:srgbClr val="00794C"/>
                </a:solidFill>
                <a:hlinkClick r:id="rId8"/>
              </a:rPr>
              <a:t>« </a:t>
            </a:r>
            <a:r>
              <a:rPr lang="fr-FR" sz="1400" b="1" dirty="0" smtClean="0">
                <a:solidFill>
                  <a:srgbClr val="00794C"/>
                </a:solidFill>
                <a:hlinkClick r:id="rId8"/>
              </a:rPr>
              <a:t>www.travail.emploi.gouv.fr</a:t>
            </a:r>
            <a:r>
              <a:rPr lang="fr-FR" sz="1400" b="1" dirty="0">
                <a:solidFill>
                  <a:srgbClr val="00794C"/>
                </a:solidFill>
                <a:hlinkClick r:id="rId8"/>
              </a:rPr>
              <a:t> </a:t>
            </a:r>
            <a:r>
              <a:rPr lang="fr-FR" sz="1400" b="1" dirty="0" smtClean="0">
                <a:solidFill>
                  <a:srgbClr val="00794C"/>
                </a:solidFill>
                <a:hlinkClick r:id="rId8"/>
              </a:rPr>
              <a:t>»</a:t>
            </a:r>
          </a:p>
          <a:p>
            <a:pPr marL="0" indent="0" algn="ctr">
              <a:buNone/>
              <a:defRPr/>
            </a:pPr>
            <a:r>
              <a:rPr lang="fr-FR" sz="1600" b="1" dirty="0" smtClean="0">
                <a:solidFill>
                  <a:srgbClr val="00794C"/>
                </a:solidFill>
              </a:rPr>
              <a:t>Penser à contacter le service apprentissage de votre CMA </a:t>
            </a:r>
          </a:p>
        </p:txBody>
      </p:sp>
      <p:pic>
        <p:nvPicPr>
          <p:cNvPr id="19" name="Picture 2" descr="C:\Users\fd.CMA69\AppData\Local\Microsoft\Windows\INetCache\IE\6P5U141P\attention-icon-2332-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60832">
            <a:off x="8051364" y="4436150"/>
            <a:ext cx="700279" cy="70027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e 25"/>
          <p:cNvGrpSpPr/>
          <p:nvPr/>
        </p:nvGrpSpPr>
        <p:grpSpPr>
          <a:xfrm>
            <a:off x="969757" y="5842804"/>
            <a:ext cx="5834663" cy="470629"/>
            <a:chOff x="969757" y="5842804"/>
            <a:chExt cx="5834663" cy="470629"/>
          </a:xfrm>
        </p:grpSpPr>
        <p:sp>
          <p:nvSpPr>
            <p:cNvPr id="27" name="ZoneTexte 26"/>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10" action="ppaction://hlinksldjump"/>
                </a:rPr>
                <a:t>Formes</a:t>
              </a:r>
              <a:r>
                <a:rPr lang="fr-FR" altLang="fr-FR" sz="800" b="1" dirty="0" smtClean="0">
                  <a:latin typeface="Arial" pitchFamily="34" charset="0"/>
                  <a:cs typeface="Arial" pitchFamily="34" charset="0"/>
                  <a:hlinkClick r:id="rId10" action="ppaction://hlinksldjump"/>
                </a:rPr>
                <a:t> </a:t>
              </a:r>
              <a:r>
                <a:rPr lang="fr-FR" altLang="fr-FR" sz="800" dirty="0" smtClean="0">
                  <a:latin typeface="Arial" pitchFamily="34" charset="0"/>
                  <a:cs typeface="Arial" pitchFamily="34" charset="0"/>
                  <a:hlinkClick r:id="rId10"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8" name="ZoneTexte 27"/>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Régime fiscal </a:t>
              </a:r>
              <a:endParaRPr lang="fr-FR" altLang="fr-FR" sz="800" dirty="0" smtClean="0">
                <a:latin typeface="Arial" pitchFamily="34" charset="0"/>
                <a:cs typeface="Arial" pitchFamily="34" charset="0"/>
              </a:endParaRPr>
            </a:p>
          </p:txBody>
        </p:sp>
        <p:sp>
          <p:nvSpPr>
            <p:cNvPr id="29" name="ZoneTexte 28"/>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2" action="ppaction://hlinksldjump"/>
                </a:rPr>
                <a:t>R</a:t>
              </a:r>
              <a:r>
                <a:rPr lang="fr-FR" altLang="fr-FR" sz="800" dirty="0" smtClean="0">
                  <a:latin typeface="Arial" pitchFamily="34" charset="0"/>
                  <a:cs typeface="Arial" pitchFamily="34" charset="0"/>
                  <a:hlinkClick r:id="rId12" action="ppaction://hlinksldjump"/>
                </a:rPr>
                <a:t>égime social </a:t>
              </a:r>
              <a:endParaRPr lang="fr-FR" altLang="fr-FR" sz="800" dirty="0" smtClean="0">
                <a:latin typeface="Arial" pitchFamily="34" charset="0"/>
                <a:cs typeface="Arial" pitchFamily="34" charset="0"/>
              </a:endParaRPr>
            </a:p>
          </p:txBody>
        </p:sp>
        <p:sp>
          <p:nvSpPr>
            <p:cNvPr id="30" name="ZoneTexte 29"/>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3" action="ppaction://hlinksldjump"/>
                </a:rPr>
                <a:t>Comparaison </a:t>
              </a:r>
              <a:endParaRPr lang="fr-FR" altLang="fr-FR" sz="800" dirty="0" smtClean="0">
                <a:latin typeface="Arial" pitchFamily="34" charset="0"/>
                <a:cs typeface="Arial" pitchFamily="34" charset="0"/>
              </a:endParaRPr>
            </a:p>
          </p:txBody>
        </p:sp>
        <p:sp>
          <p:nvSpPr>
            <p:cNvPr id="31" name="ZoneTexte 30"/>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4" action="ppaction://hlinksldjump"/>
                </a:rPr>
                <a:t>G</a:t>
              </a:r>
              <a:r>
                <a:rPr lang="fr-FR" altLang="fr-FR" sz="800" dirty="0" smtClean="0">
                  <a:latin typeface="Arial" pitchFamily="34" charset="0"/>
                  <a:cs typeface="Arial" pitchFamily="34" charset="0"/>
                  <a:hlinkClick r:id="rId14" action="ppaction://hlinksldjump"/>
                </a:rPr>
                <a:t>estion </a:t>
              </a:r>
              <a:endParaRPr lang="fr-FR" altLang="fr-FR" sz="800" dirty="0">
                <a:latin typeface="Arial" pitchFamily="34" charset="0"/>
                <a:cs typeface="Arial" pitchFamily="34" charset="0"/>
              </a:endParaRPr>
            </a:p>
          </p:txBody>
        </p:sp>
        <p:sp>
          <p:nvSpPr>
            <p:cNvPr id="32" name="ZoneTexte 31"/>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5" action="ppaction://hlinksldjump"/>
                </a:rPr>
                <a:t>Formalités d’immatriculation </a:t>
              </a:r>
              <a:endParaRPr lang="fr-FR" altLang="fr-FR" sz="800" dirty="0">
                <a:latin typeface="Arial" pitchFamily="34" charset="0"/>
                <a:cs typeface="Arial" pitchFamily="34" charset="0"/>
              </a:endParaRPr>
            </a:p>
          </p:txBody>
        </p:sp>
        <p:sp>
          <p:nvSpPr>
            <p:cNvPr id="34" name="ZoneTexte 33"/>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6" action="ppaction://hlinksldjump"/>
                </a:rPr>
                <a:t> </a:t>
              </a:r>
              <a:r>
                <a:rPr lang="fr-FR" altLang="fr-FR" sz="800" dirty="0">
                  <a:latin typeface="Arial" pitchFamily="34" charset="0"/>
                  <a:cs typeface="Arial" pitchFamily="34" charset="0"/>
                  <a:hlinkClick r:id="rId17" action="ppaction://hlinksldjump"/>
                </a:rPr>
                <a:t>R</a:t>
              </a:r>
              <a:r>
                <a:rPr lang="fr-FR" altLang="fr-FR" sz="800" dirty="0" smtClean="0">
                  <a:latin typeface="Arial" pitchFamily="34" charset="0"/>
                  <a:cs typeface="Arial" pitchFamily="34" charset="0"/>
                  <a:hlinkClick r:id="rId17"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261081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ea typeface="MS PGothic" pitchFamily="34" charset="-128"/>
              </a:rPr>
              <a:t>Statut des Conjoint(e)s</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7</a:t>
            </a:fld>
            <a:endParaRPr lang="fr-FR" dirty="0"/>
          </a:p>
        </p:txBody>
      </p:sp>
      <p:sp>
        <p:nvSpPr>
          <p:cNvPr id="13" name="Espace réservé du contenu 1"/>
          <p:cNvSpPr txBox="1">
            <a:spLocks/>
          </p:cNvSpPr>
          <p:nvPr/>
        </p:nvSpPr>
        <p:spPr>
          <a:xfrm>
            <a:off x="120580" y="1433821"/>
            <a:ext cx="8812405" cy="3962144"/>
          </a:xfrm>
          <a:prstGeom prst="rect">
            <a:avLst/>
          </a:prstGeom>
        </p:spPr>
        <p:txBody>
          <a:bodyPr>
            <a:normAutofit/>
          </a:bodyPr>
          <a:lstStyle/>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600" b="0" i="0" u="none" strike="noStrike" kern="1200" cap="none" spc="0" normalizeH="0" baseline="0" noProof="0" dirty="0" smtClean="0">
              <a:ln>
                <a:noFill/>
              </a:ln>
              <a:solidFill>
                <a:schemeClr val="tx1"/>
              </a:solidFill>
              <a:effectLst/>
              <a:uLnTx/>
              <a:uFillTx/>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lang="fr-FR" altLang="fr-FR" sz="1600" dirty="0">
              <a:latin typeface="+mj-lt"/>
              <a:ea typeface="+mn-ea"/>
              <a:cs typeface="Arial Black"/>
            </a:endParaRPr>
          </a:p>
          <a:p>
            <a:pPr marL="358775" marR="0" lvl="0" indent="-358775" algn="just" defTabSz="457200" rtl="0" eaLnBrk="1" fontAlgn="base" latinLnBrk="0" hangingPunct="1">
              <a:lnSpc>
                <a:spcPct val="100000"/>
              </a:lnSpc>
              <a:spcBef>
                <a:spcPct val="20000"/>
              </a:spcBef>
              <a:spcAft>
                <a:spcPct val="0"/>
              </a:spcAft>
              <a:buClr>
                <a:srgbClr val="81171E"/>
              </a:buClr>
              <a:buSzTx/>
              <a:buFont typeface="Wingdings" charset="2"/>
              <a:buChar char=""/>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0" indent="-360000" algn="just" defTabSz="457200" rtl="0" eaLnBrk="1" fontAlgn="base" latinLnBrk="0" hangingPunct="1">
              <a:lnSpc>
                <a:spcPct val="100000"/>
              </a:lnSpc>
              <a:spcBef>
                <a:spcPct val="20000"/>
              </a:spcBef>
              <a:spcAft>
                <a:spcPct val="0"/>
              </a:spcAft>
              <a:buClr>
                <a:srgbClr val="81171E"/>
              </a:buClr>
              <a:buSzTx/>
              <a:tabLst/>
              <a:defRPr/>
            </a:pPr>
            <a:endParaRPr kumimoji="0" lang="fr-FR" altLang="fr-FR" sz="1200" b="0" i="0" u="none" strike="noStrike" kern="1200" cap="none" spc="0" normalizeH="0" baseline="0" noProof="0" dirty="0" smtClean="0">
              <a:ln>
                <a:noFill/>
              </a:ln>
              <a:solidFill>
                <a:schemeClr val="tx1"/>
              </a:solidFill>
              <a:effectLst/>
              <a:uLnTx/>
              <a:uFillTx/>
              <a:latin typeface="Arial Black"/>
              <a:ea typeface="+mn-ea"/>
              <a:cs typeface="Arial Black"/>
            </a:endParaRPr>
          </a:p>
          <a:p>
            <a:pPr marL="0" marR="0" lvl="3" algn="just" defTabSz="457200" rtl="0" eaLnBrk="0" fontAlgn="base" latinLnBrk="0" hangingPunct="0">
              <a:lnSpc>
                <a:spcPct val="100000"/>
              </a:lnSpc>
              <a:spcBef>
                <a:spcPts val="0"/>
              </a:spcBef>
              <a:spcAft>
                <a:spcPct val="0"/>
              </a:spcAft>
              <a:buClr>
                <a:srgbClr val="81171E"/>
              </a:buClr>
              <a:buSzTx/>
              <a:tabLst/>
              <a:defRPr/>
            </a:pPr>
            <a:endParaRPr kumimoji="0" lang="fr-FR" altLang="fr-FR" b="0" i="0" u="none" strike="noStrike" kern="1200" cap="none" spc="0" normalizeH="0" baseline="0" noProof="0" dirty="0" smtClean="0">
              <a:ln>
                <a:noFill/>
              </a:ln>
              <a:solidFill>
                <a:schemeClr val="tx1"/>
              </a:solidFill>
              <a:effectLst/>
              <a:uLnTx/>
              <a:uFillTx/>
              <a:latin typeface="Arial"/>
              <a:ea typeface="+mn-ea"/>
              <a:cs typeface="Arial"/>
            </a:endParaRPr>
          </a:p>
          <a:p>
            <a:pPr marL="622300" marR="0" lvl="3" indent="-171450" algn="just" defTabSz="457200" rtl="0" eaLnBrk="0" fontAlgn="base" latinLnBrk="0" hangingPunct="0">
              <a:lnSpc>
                <a:spcPct val="100000"/>
              </a:lnSpc>
              <a:spcBef>
                <a:spcPts val="0"/>
              </a:spcBef>
              <a:spcAft>
                <a:spcPct val="0"/>
              </a:spcAft>
              <a:buClr>
                <a:srgbClr val="81171E"/>
              </a:buClr>
              <a:buSzTx/>
              <a:buFont typeface="Wingdings 3" panose="05040102010807070707" pitchFamily="18" charset="2"/>
              <a:buChar char="â"/>
              <a:tabLst/>
              <a:defRPr/>
            </a:pPr>
            <a:endParaRPr kumimoji="0" lang="fr-FR" altLang="fr-FR" sz="14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360000" algn="l" defTabSz="457200" rtl="0" eaLnBrk="1" fontAlgn="base" latinLnBrk="0" hangingPunct="1">
              <a:lnSpc>
                <a:spcPct val="100000"/>
              </a:lnSpc>
              <a:spcBef>
                <a:spcPct val="20000"/>
              </a:spcBef>
              <a:spcAft>
                <a:spcPct val="0"/>
              </a:spcAft>
              <a:buClr>
                <a:srgbClr val="81171E"/>
              </a:buClr>
              <a:buSzTx/>
              <a:tabLst/>
              <a:defRPr/>
            </a:pPr>
            <a:endParaRPr kumimoji="0" lang="fr-FR" altLang="fr-FR" sz="1800" b="0" i="0" u="none" strike="noStrike" kern="1200" cap="none" spc="0" normalizeH="0" baseline="0" noProof="0" dirty="0">
              <a:ln>
                <a:noFill/>
              </a:ln>
              <a:solidFill>
                <a:schemeClr val="tx1"/>
              </a:solidFill>
              <a:effectLst/>
              <a:uLnTx/>
              <a:uFillTx/>
              <a:latin typeface="Arial Black"/>
              <a:ea typeface="+mn-ea"/>
              <a:cs typeface="Arial Black"/>
            </a:endParaRPr>
          </a:p>
        </p:txBody>
      </p:sp>
      <p:sp>
        <p:nvSpPr>
          <p:cNvPr id="29" name="Espace réservé du texte 9"/>
          <p:cNvSpPr txBox="1">
            <a:spLocks/>
          </p:cNvSpPr>
          <p:nvPr/>
        </p:nvSpPr>
        <p:spPr>
          <a:xfrm>
            <a:off x="536575" y="290822"/>
            <a:ext cx="850900" cy="1142999"/>
          </a:xfrm>
          <a:prstGeom prst="rect">
            <a:avLst/>
          </a:prstGeom>
        </p:spPr>
        <p:txBody>
          <a:bodyPr vert="horz" anchor="ctr"/>
          <a:lstStyle/>
          <a:p>
            <a:pPr marL="342900" marR="0" lvl="0" indent="-342900" algn="ctr" defTabSz="457200" rtl="0" eaLnBrk="1" fontAlgn="base" latinLnBrk="0" hangingPunct="1">
              <a:lnSpc>
                <a:spcPct val="100000"/>
              </a:lnSpc>
              <a:spcBef>
                <a:spcPct val="20000"/>
              </a:spcBef>
              <a:spcAft>
                <a:spcPct val="0"/>
              </a:spcAft>
              <a:buClrTx/>
              <a:buSzTx/>
              <a:buFontTx/>
              <a:buNone/>
              <a:tabLst/>
              <a:defRPr/>
            </a:pPr>
            <a:endParaRPr kumimoji="0" lang="fr-FR" altLang="fr-FR" sz="32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graphicFrame>
        <p:nvGraphicFramePr>
          <p:cNvPr id="2" name="Tableau 1"/>
          <p:cNvGraphicFramePr>
            <a:graphicFrameLocks noGrp="1"/>
          </p:cNvGraphicFramePr>
          <p:nvPr>
            <p:extLst>
              <p:ext uri="{D42A27DB-BD31-4B8C-83A1-F6EECF244321}">
                <p14:modId xmlns:p14="http://schemas.microsoft.com/office/powerpoint/2010/main" val="2140956893"/>
              </p:ext>
            </p:extLst>
          </p:nvPr>
        </p:nvGraphicFramePr>
        <p:xfrm>
          <a:off x="536575" y="1910080"/>
          <a:ext cx="7693025" cy="2178768"/>
        </p:xfrm>
        <a:graphic>
          <a:graphicData uri="http://schemas.openxmlformats.org/drawingml/2006/table">
            <a:tbl>
              <a:tblPr firstRow="1" bandRow="1">
                <a:tableStyleId>{912C8C85-51F0-491E-9774-3900AFEF0FD7}</a:tableStyleId>
              </a:tblPr>
              <a:tblGrid>
                <a:gridCol w="4120092"/>
                <a:gridCol w="3572933"/>
              </a:tblGrid>
              <a:tr h="677904">
                <a:tc>
                  <a:txBody>
                    <a:bodyPr/>
                    <a:lstStyle/>
                    <a:p>
                      <a:pPr algn="ctr"/>
                      <a:r>
                        <a:rPr lang="fr-FR" sz="2000" dirty="0" smtClean="0">
                          <a:latin typeface="Arial" pitchFamily="34" charset="0"/>
                          <a:cs typeface="Arial" pitchFamily="34" charset="0"/>
                        </a:rPr>
                        <a:t>Au sein d’une EI</a:t>
                      </a:r>
                      <a:endParaRPr lang="fr-FR" sz="2000" dirty="0">
                        <a:latin typeface="Arial" pitchFamily="34" charset="0"/>
                        <a:cs typeface="Arial" pitchFamily="34" charset="0"/>
                      </a:endParaRPr>
                    </a:p>
                  </a:txBody>
                  <a:tcPr/>
                </a:tc>
                <a:tc>
                  <a:txBody>
                    <a:bodyPr/>
                    <a:lstStyle/>
                    <a:p>
                      <a:pPr algn="ctr"/>
                      <a:r>
                        <a:rPr lang="fr-FR" sz="2000" dirty="0" smtClean="0">
                          <a:latin typeface="Arial" pitchFamily="34" charset="0"/>
                          <a:cs typeface="Arial" pitchFamily="34" charset="0"/>
                        </a:rPr>
                        <a:t>Au sein</a:t>
                      </a:r>
                      <a:r>
                        <a:rPr lang="fr-FR" sz="2000" baseline="0" dirty="0" smtClean="0">
                          <a:latin typeface="Arial" pitchFamily="34" charset="0"/>
                          <a:cs typeface="Arial" pitchFamily="34" charset="0"/>
                        </a:rPr>
                        <a:t> d’une société</a:t>
                      </a:r>
                      <a:endParaRPr lang="fr-FR" sz="2000" dirty="0">
                        <a:latin typeface="Arial" pitchFamily="34" charset="0"/>
                        <a:cs typeface="Arial" pitchFamily="34" charset="0"/>
                      </a:endParaRPr>
                    </a:p>
                  </a:txBody>
                  <a:tcPr/>
                </a:tc>
              </a:tr>
              <a:tr h="677904">
                <a:tc>
                  <a:txBody>
                    <a:bodyPr/>
                    <a:lstStyle/>
                    <a:p>
                      <a:pPr algn="ctr"/>
                      <a:r>
                        <a:rPr lang="fr-FR" sz="2400" dirty="0" smtClean="0">
                          <a:latin typeface="Arial" pitchFamily="34" charset="0"/>
                          <a:cs typeface="Arial" pitchFamily="34" charset="0"/>
                        </a:rPr>
                        <a:t>Conjoint collaborateur/collaboratrice</a:t>
                      </a:r>
                      <a:endParaRPr lang="fr-FR" sz="2400" dirty="0">
                        <a:latin typeface="Arial" pitchFamily="34" charset="0"/>
                        <a:cs typeface="Arial" pitchFamily="34" charset="0"/>
                      </a:endParaRPr>
                    </a:p>
                  </a:txBody>
                  <a:tcPr/>
                </a:tc>
                <a:tc>
                  <a:txBody>
                    <a:bodyPr/>
                    <a:lstStyle/>
                    <a:p>
                      <a:pPr algn="ctr"/>
                      <a:r>
                        <a:rPr lang="fr-FR" sz="2400" dirty="0" smtClean="0">
                          <a:latin typeface="Arial" pitchFamily="34" charset="0"/>
                          <a:cs typeface="Arial" pitchFamily="34" charset="0"/>
                        </a:rPr>
                        <a:t>Conjoint Associé</a:t>
                      </a:r>
                      <a:endParaRPr lang="fr-FR" sz="2400" dirty="0">
                        <a:latin typeface="Arial" pitchFamily="34" charset="0"/>
                        <a:cs typeface="Arial" pitchFamily="34" charset="0"/>
                      </a:endParaRPr>
                    </a:p>
                  </a:txBody>
                  <a:tcPr/>
                </a:tc>
              </a:tr>
              <a:tr h="677904">
                <a:tc gridSpan="2">
                  <a:txBody>
                    <a:bodyPr/>
                    <a:lstStyle/>
                    <a:p>
                      <a:pPr algn="ctr"/>
                      <a:r>
                        <a:rPr lang="fr-FR" sz="2400" dirty="0" smtClean="0">
                          <a:latin typeface="Arial" pitchFamily="34" charset="0"/>
                          <a:cs typeface="Arial" pitchFamily="34" charset="0"/>
                        </a:rPr>
                        <a:t>Conjoint</a:t>
                      </a:r>
                      <a:r>
                        <a:rPr lang="fr-FR" sz="2400" baseline="0" dirty="0" smtClean="0">
                          <a:latin typeface="Arial" pitchFamily="34" charset="0"/>
                          <a:cs typeface="Arial" pitchFamily="34" charset="0"/>
                        </a:rPr>
                        <a:t> Salarié</a:t>
                      </a:r>
                      <a:endParaRPr lang="fr-FR" sz="2400" dirty="0">
                        <a:latin typeface="Arial" pitchFamily="34" charset="0"/>
                        <a:cs typeface="Arial" pitchFamily="34" charset="0"/>
                      </a:endParaRPr>
                    </a:p>
                  </a:txBody>
                  <a:tcPr/>
                </a:tc>
                <a:tc hMerge="1">
                  <a:txBody>
                    <a:bodyPr/>
                    <a:lstStyle/>
                    <a:p>
                      <a:pPr algn="ctr"/>
                      <a:endParaRPr lang="fr-FR" sz="2400" dirty="0">
                        <a:latin typeface="Arial" pitchFamily="34" charset="0"/>
                        <a:cs typeface="Arial" pitchFamily="34" charset="0"/>
                      </a:endParaRPr>
                    </a:p>
                  </a:txBody>
                  <a:tcPr/>
                </a:tc>
              </a:tr>
            </a:tbl>
          </a:graphicData>
        </a:graphic>
      </p:graphicFrame>
      <p:grpSp>
        <p:nvGrpSpPr>
          <p:cNvPr id="19" name="Groupe 18"/>
          <p:cNvGrpSpPr/>
          <p:nvPr/>
        </p:nvGrpSpPr>
        <p:grpSpPr>
          <a:xfrm>
            <a:off x="6813139" y="3666070"/>
            <a:ext cx="1953654" cy="1925515"/>
            <a:chOff x="1835034" y="2764544"/>
            <a:chExt cx="1507470" cy="1527484"/>
          </a:xfrm>
          <a:scene3d>
            <a:camera prst="orthographicFront"/>
            <a:lightRig rig="flat" dir="t"/>
          </a:scene3d>
        </p:grpSpPr>
        <p:sp>
          <p:nvSpPr>
            <p:cNvPr id="21" name="Ellipse 20"/>
            <p:cNvSpPr/>
            <p:nvPr/>
          </p:nvSpPr>
          <p:spPr>
            <a:xfrm>
              <a:off x="1835034" y="2764544"/>
              <a:ext cx="1507470" cy="1527484"/>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8" name="Ellipse 12"/>
            <p:cNvSpPr/>
            <p:nvPr/>
          </p:nvSpPr>
          <p:spPr>
            <a:xfrm>
              <a:off x="2042401" y="2971911"/>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2000" b="1" dirty="0" smtClean="0">
                  <a:hlinkClick r:id="rId2"/>
                </a:rPr>
                <a:t>Pour aller plus loin</a:t>
              </a:r>
              <a:endParaRPr lang="fr-FR" sz="2000" b="1" dirty="0" smtClean="0"/>
            </a:p>
          </p:txBody>
        </p:sp>
      </p:grpSp>
      <p:pic>
        <p:nvPicPr>
          <p:cNvPr id="30" name="Picture 3" descr="C:\Users\Franck\AppData\Local\Microsoft\Windows\INetCache\IE\RF6AJJUF\view-refresh[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856" y="4792157"/>
            <a:ext cx="1449642" cy="144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3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L’Apprentissage</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70</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7" name="Espace réservé du contenu 16"/>
          <p:cNvSpPr txBox="1">
            <a:spLocks noGrp="1"/>
          </p:cNvSpPr>
          <p:nvPr>
            <p:ph idx="1"/>
          </p:nvPr>
        </p:nvSpPr>
        <p:spPr>
          <a:xfrm>
            <a:off x="403118" y="1391835"/>
            <a:ext cx="8275215" cy="5066002"/>
          </a:xfrm>
          <a:prstGeom prst="rect">
            <a:avLst/>
          </a:prstGeom>
          <a:noFill/>
        </p:spPr>
        <p:txBody>
          <a:bodyPr wrap="square" rtlCol="0">
            <a:spAutoFit/>
          </a:bodyPr>
          <a:lstStyle/>
          <a:p>
            <a:r>
              <a:rPr lang="fr-FR" sz="1600" dirty="0" smtClean="0"/>
              <a:t>QUI </a:t>
            </a:r>
          </a:p>
          <a:p>
            <a:pPr marL="285750" indent="-285750" algn="just">
              <a:buFont typeface="Wingdings" pitchFamily="2" charset="2"/>
              <a:buChar char="§"/>
            </a:pPr>
            <a:r>
              <a:rPr lang="fr-FR" sz="1400" dirty="0" smtClean="0">
                <a:latin typeface="Arial" pitchFamily="34" charset="0"/>
                <a:cs typeface="Arial" pitchFamily="34" charset="0"/>
              </a:rPr>
              <a:t>Les jeunes âgés de </a:t>
            </a:r>
            <a:r>
              <a:rPr lang="fr-FR" sz="1400" b="1" dirty="0" smtClean="0">
                <a:latin typeface="Arial" pitchFamily="34" charset="0"/>
                <a:cs typeface="Arial" pitchFamily="34" charset="0"/>
              </a:rPr>
              <a:t>16 à 25 ans</a:t>
            </a:r>
            <a:r>
              <a:rPr lang="fr-FR" sz="1400" dirty="0" smtClean="0">
                <a:latin typeface="Arial" pitchFamily="34" charset="0"/>
                <a:cs typeface="Arial" pitchFamily="34" charset="0"/>
              </a:rPr>
              <a:t>.</a:t>
            </a:r>
          </a:p>
          <a:p>
            <a:pPr marL="285750" indent="-285750" algn="just">
              <a:buFont typeface="Wingdings" pitchFamily="2" charset="2"/>
              <a:buChar char="§"/>
            </a:pPr>
            <a:r>
              <a:rPr lang="fr-FR" sz="1400" b="1" dirty="0" smtClean="0">
                <a:latin typeface="Arial" pitchFamily="34" charset="0"/>
                <a:cs typeface="Arial" pitchFamily="34" charset="0"/>
              </a:rPr>
              <a:t>Au-delà de 25 ans : </a:t>
            </a:r>
            <a:r>
              <a:rPr lang="fr-FR" sz="1400" dirty="0" smtClean="0">
                <a:latin typeface="Arial" pitchFamily="34" charset="0"/>
                <a:cs typeface="Arial" pitchFamily="34" charset="0"/>
              </a:rPr>
              <a:t>préparation d’un diplôme ou titre supérieur à celui qui vient d’être obtenu par l’apprentissage, après une rupture </a:t>
            </a:r>
            <a:r>
              <a:rPr lang="fr-FR" sz="1400" dirty="0">
                <a:latin typeface="Arial" panose="020B0604020202020204" pitchFamily="34" charset="0"/>
                <a:cs typeface="Arial" panose="020B0604020202020204" pitchFamily="34" charset="0"/>
              </a:rPr>
              <a:t>de contrat pour des causes indépendantes de la volonté de </a:t>
            </a:r>
            <a:r>
              <a:rPr lang="fr-FR" sz="1400" dirty="0" smtClean="0">
                <a:latin typeface="Arial" panose="020B0604020202020204" pitchFamily="34" charset="0"/>
                <a:cs typeface="Arial" panose="020B0604020202020204" pitchFamily="34" charset="0"/>
              </a:rPr>
              <a:t>l'apprenti, pour les travailleurs handicapés, les personnes ayant un projet de création ou de </a:t>
            </a:r>
            <a:r>
              <a:rPr lang="fr-FR" sz="1400" dirty="0">
                <a:latin typeface="Arial" pitchFamily="34" charset="0"/>
                <a:cs typeface="Arial" pitchFamily="34" charset="0"/>
              </a:rPr>
              <a:t>reprise </a:t>
            </a:r>
            <a:r>
              <a:rPr lang="fr-FR" sz="1400" dirty="0" smtClean="0">
                <a:latin typeface="Arial" pitchFamily="34" charset="0"/>
                <a:cs typeface="Arial" pitchFamily="34" charset="0"/>
              </a:rPr>
              <a:t>d’entreprise, les sportifs de haut niveau.</a:t>
            </a:r>
          </a:p>
          <a:p>
            <a:pPr marL="285750" indent="-285750" algn="just">
              <a:buFont typeface="Wingdings" pitchFamily="2" charset="2"/>
              <a:buChar char="§"/>
            </a:pPr>
            <a:r>
              <a:rPr lang="fr-FR" sz="1400" b="1" dirty="0" smtClean="0">
                <a:latin typeface="Arial" pitchFamily="34" charset="0"/>
                <a:cs typeface="Arial" pitchFamily="34" charset="0"/>
              </a:rPr>
              <a:t>En dessous de 16 ans : </a:t>
            </a:r>
            <a:r>
              <a:rPr lang="fr-FR" sz="1400" dirty="0" smtClean="0">
                <a:latin typeface="Arial" pitchFamily="34" charset="0"/>
                <a:cs typeface="Arial" pitchFamily="34" charset="0"/>
              </a:rPr>
              <a:t>jeunes de 15 ans ayant achevé le 1</a:t>
            </a:r>
            <a:r>
              <a:rPr lang="fr-FR" sz="1400" baseline="30000" dirty="0" smtClean="0">
                <a:latin typeface="Arial" pitchFamily="34" charset="0"/>
                <a:cs typeface="Arial" pitchFamily="34" charset="0"/>
              </a:rPr>
              <a:t>er</a:t>
            </a:r>
            <a:r>
              <a:rPr lang="fr-FR" sz="1400" dirty="0" smtClean="0">
                <a:latin typeface="Arial" pitchFamily="34" charset="0"/>
                <a:cs typeface="Arial" pitchFamily="34" charset="0"/>
              </a:rPr>
              <a:t> cycle de l’enseignement secondaire (fin de 3</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ou ceux atteignant 16 ans avant le 31/12.</a:t>
            </a:r>
          </a:p>
          <a:p>
            <a:pPr indent="0" algn="just">
              <a:buNone/>
            </a:pPr>
            <a:r>
              <a:rPr lang="fr-FR" sz="1400" dirty="0" smtClean="0">
                <a:latin typeface="Arial" pitchFamily="34" charset="0"/>
                <a:cs typeface="Arial" pitchFamily="34" charset="0"/>
              </a:rPr>
              <a:t>	NB : le jeune atteignant 15 ans avant le 31/12 et ayant achevé le 1</a:t>
            </a:r>
            <a:r>
              <a:rPr lang="fr-FR" sz="1400" baseline="30000" dirty="0" smtClean="0">
                <a:latin typeface="Arial" pitchFamily="34" charset="0"/>
                <a:cs typeface="Arial" pitchFamily="34" charset="0"/>
              </a:rPr>
              <a:t>er</a:t>
            </a:r>
            <a:r>
              <a:rPr lang="fr-FR" sz="1400" dirty="0" smtClean="0">
                <a:latin typeface="Arial" pitchFamily="34" charset="0"/>
                <a:cs typeface="Arial" pitchFamily="34" charset="0"/>
              </a:rPr>
              <a:t> cycle de l’enseignement 	secondaire peut débuter sa formation au CFA sous statut scolaire et réaliser à ce titre des stages 	en entreprises, avant de commencer son contrat dès son quinzième anniversaire. </a:t>
            </a:r>
          </a:p>
          <a:p>
            <a:pPr lvl="0" indent="0" algn="just">
              <a:buNone/>
            </a:pPr>
            <a:r>
              <a:rPr lang="fr-FR" sz="1200" u="sng" dirty="0" smtClean="0">
                <a:latin typeface="Arial" pitchFamily="34" charset="0"/>
                <a:cs typeface="Arial" pitchFamily="34" charset="0"/>
              </a:rPr>
              <a:t>A noter </a:t>
            </a:r>
            <a:r>
              <a:rPr lang="fr-FR" sz="1200" dirty="0" smtClean="0">
                <a:latin typeface="Arial" pitchFamily="34" charset="0"/>
                <a:cs typeface="Arial" pitchFamily="34" charset="0"/>
              </a:rPr>
              <a:t>: </a:t>
            </a:r>
            <a:r>
              <a:rPr lang="fr-FR" altLang="fr-FR" sz="1200" dirty="0">
                <a:latin typeface="Arial" panose="020B0604020202020204" pitchFamily="34" charset="0"/>
                <a:cs typeface="Arial" panose="020B0604020202020204" pitchFamily="34" charset="0"/>
              </a:rPr>
              <a:t>un autre cas de dérogation existe pour les régions expérimentant la limite d’âge à 30 ans (la R</a:t>
            </a:r>
            <a:r>
              <a:rPr lang="fr-FR" altLang="fr-FR" sz="1200" dirty="0" smtClean="0">
                <a:latin typeface="Arial" panose="020B0604020202020204" pitchFamily="34" charset="0"/>
                <a:cs typeface="Arial" panose="020B0604020202020204" pitchFamily="34" charset="0"/>
              </a:rPr>
              <a:t>égion AURA </a:t>
            </a:r>
            <a:r>
              <a:rPr lang="fr-FR" altLang="fr-FR" sz="1200" dirty="0">
                <a:latin typeface="Arial" panose="020B0604020202020204" pitchFamily="34" charset="0"/>
                <a:cs typeface="Arial" panose="020B0604020202020204" pitchFamily="34" charset="0"/>
              </a:rPr>
              <a:t>n’en fait pas </a:t>
            </a:r>
            <a:r>
              <a:rPr lang="fr-FR" altLang="fr-FR" sz="1200" dirty="0" smtClean="0">
                <a:latin typeface="Arial" panose="020B0604020202020204" pitchFamily="34" charset="0"/>
                <a:cs typeface="Arial" panose="020B0604020202020204" pitchFamily="34" charset="0"/>
              </a:rPr>
              <a:t>partie, </a:t>
            </a:r>
            <a:r>
              <a:rPr lang="fr-FR" altLang="fr-FR" sz="1200" dirty="0">
                <a:latin typeface="Arial" panose="020B0604020202020204" pitchFamily="34" charset="0"/>
                <a:cs typeface="Arial" panose="020B0604020202020204" pitchFamily="34" charset="0"/>
              </a:rPr>
              <a:t>mais le fait que le jeune soit dans un CFA d’un territoire </a:t>
            </a:r>
            <a:r>
              <a:rPr lang="fr-FR" altLang="fr-FR" sz="1200" dirty="0" smtClean="0">
                <a:latin typeface="Arial" panose="020B0604020202020204" pitchFamily="34" charset="0"/>
                <a:cs typeface="Arial" panose="020B0604020202020204" pitchFamily="34" charset="0"/>
              </a:rPr>
              <a:t>de ces régions suffit </a:t>
            </a:r>
            <a:r>
              <a:rPr lang="fr-FR" altLang="fr-FR" sz="1200" dirty="0">
                <a:latin typeface="Arial" panose="020B0604020202020204" pitchFamily="34" charset="0"/>
                <a:cs typeface="Arial" panose="020B0604020202020204" pitchFamily="34" charset="0"/>
              </a:rPr>
              <a:t>pour ce prévaloir de ce cas de dérogation)</a:t>
            </a:r>
          </a:p>
          <a:p>
            <a:pPr indent="0">
              <a:buNone/>
            </a:pPr>
            <a:endParaRPr lang="fr-FR" sz="800" dirty="0" smtClean="0">
              <a:latin typeface="Arial" pitchFamily="34" charset="0"/>
              <a:cs typeface="Arial" pitchFamily="34" charset="0"/>
            </a:endParaRPr>
          </a:p>
          <a:p>
            <a:r>
              <a:rPr lang="fr-FR" sz="1600" dirty="0" smtClean="0"/>
              <a:t>TYPE ET DUREE DU CONTRAT </a:t>
            </a:r>
          </a:p>
          <a:p>
            <a:pPr>
              <a:buFont typeface="Wingdings" pitchFamily="2" charset="2"/>
              <a:buChar char="§"/>
            </a:pPr>
            <a:r>
              <a:rPr lang="fr-FR" sz="1400" dirty="0" smtClean="0">
                <a:latin typeface="Arial" pitchFamily="34" charset="0"/>
                <a:cs typeface="Arial" pitchFamily="34" charset="0"/>
              </a:rPr>
              <a:t>Contrat à durée limitée ou en CDI d’une durée au moins égale au cycle de formation (1 à 3 ans)</a:t>
            </a:r>
            <a:endParaRPr lang="fr-FR" sz="1400" dirty="0">
              <a:latin typeface="Arial" pitchFamily="34" charset="0"/>
              <a:cs typeface="Arial" pitchFamily="34" charset="0"/>
            </a:endParaRPr>
          </a:p>
          <a:p>
            <a:pPr algn="just">
              <a:buFont typeface="Wingdings" pitchFamily="2" charset="2"/>
              <a:buChar char="§"/>
            </a:pPr>
            <a:r>
              <a:rPr lang="fr-FR" sz="1400" b="1" dirty="0">
                <a:latin typeface="Arial" pitchFamily="34" charset="0"/>
                <a:cs typeface="Arial" pitchFamily="34" charset="0"/>
              </a:rPr>
              <a:t>Lorsqu’il est conclu dans le cadre d’un </a:t>
            </a:r>
            <a:r>
              <a:rPr lang="fr-FR" sz="1400" b="1" dirty="0" smtClean="0">
                <a:latin typeface="Arial" pitchFamily="34" charset="0"/>
                <a:cs typeface="Arial" pitchFamily="34" charset="0"/>
              </a:rPr>
              <a:t>CDI : </a:t>
            </a:r>
            <a:r>
              <a:rPr lang="fr-FR" sz="1400" dirty="0" smtClean="0">
                <a:latin typeface="Arial" pitchFamily="34" charset="0"/>
                <a:cs typeface="Arial" pitchFamily="34" charset="0"/>
              </a:rPr>
              <a:t>À l’issue de la période de formation, la relation </a:t>
            </a:r>
          </a:p>
          <a:p>
            <a:pPr indent="0" algn="just">
              <a:buNone/>
            </a:pPr>
            <a:r>
              <a:rPr lang="fr-FR" sz="1400" dirty="0">
                <a:latin typeface="Arial" pitchFamily="34" charset="0"/>
                <a:cs typeface="Arial" pitchFamily="34" charset="0"/>
              </a:rPr>
              <a:t> </a:t>
            </a:r>
            <a:r>
              <a:rPr lang="fr-FR" sz="1400" dirty="0" smtClean="0">
                <a:latin typeface="Arial" pitchFamily="34" charset="0"/>
                <a:cs typeface="Arial" pitchFamily="34" charset="0"/>
              </a:rPr>
              <a:t>      contractuelle entre l’employeur et le salarié sera régie par les dispositions du code du travail          </a:t>
            </a:r>
          </a:p>
          <a:p>
            <a:pPr indent="0" algn="just">
              <a:buNone/>
            </a:pPr>
            <a:r>
              <a:rPr lang="fr-FR" sz="1400" dirty="0">
                <a:latin typeface="Arial" pitchFamily="34" charset="0"/>
                <a:cs typeface="Arial" pitchFamily="34" charset="0"/>
              </a:rPr>
              <a:t> </a:t>
            </a:r>
            <a:r>
              <a:rPr lang="fr-FR" sz="1400" dirty="0" smtClean="0">
                <a:latin typeface="Arial" pitchFamily="34" charset="0"/>
                <a:cs typeface="Arial" pitchFamily="34" charset="0"/>
              </a:rPr>
              <a:t>      relatives au CDI de droit commun, à l’exception de celles relatives à la période d’essai.</a:t>
            </a:r>
            <a:endParaRPr lang="fr-FR" sz="1400" dirty="0" smtClean="0"/>
          </a:p>
          <a:p>
            <a:endParaRPr lang="fr-FR" sz="1200" dirty="0" smtClean="0"/>
          </a:p>
        </p:txBody>
      </p:sp>
      <p:pic>
        <p:nvPicPr>
          <p:cNvPr id="26"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018" y="5985384"/>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5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L’Apprentissage</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71</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7" name="Espace réservé du contenu 16"/>
          <p:cNvSpPr txBox="1">
            <a:spLocks noGrp="1"/>
          </p:cNvSpPr>
          <p:nvPr>
            <p:ph idx="1"/>
          </p:nvPr>
        </p:nvSpPr>
        <p:spPr>
          <a:xfrm>
            <a:off x="508000" y="1391835"/>
            <a:ext cx="8534400" cy="4505849"/>
          </a:xfrm>
          <a:prstGeom prst="rect">
            <a:avLst/>
          </a:prstGeom>
          <a:noFill/>
        </p:spPr>
        <p:txBody>
          <a:bodyPr wrap="square" rtlCol="0">
            <a:spAutoFit/>
          </a:bodyPr>
          <a:lstStyle/>
          <a:p>
            <a:r>
              <a:rPr lang="fr-FR" b="1" dirty="0" smtClean="0">
                <a:latin typeface="Arial" pitchFamily="34" charset="0"/>
                <a:cs typeface="Arial" pitchFamily="34" charset="0"/>
              </a:rPr>
              <a:t>Les engagements de l’employeur : </a:t>
            </a:r>
          </a:p>
          <a:p>
            <a:pPr>
              <a:buFont typeface="Wingdings" pitchFamily="2" charset="2"/>
              <a:buChar char="§"/>
            </a:pPr>
            <a:r>
              <a:rPr lang="fr-FR" sz="1400" dirty="0" smtClean="0">
                <a:latin typeface="Arial" pitchFamily="34" charset="0"/>
                <a:cs typeface="Arial" pitchFamily="34" charset="0"/>
              </a:rPr>
              <a:t>Assurer </a:t>
            </a:r>
            <a:r>
              <a:rPr lang="fr-FR" sz="1400" dirty="0">
                <a:latin typeface="Arial" pitchFamily="34" charset="0"/>
                <a:cs typeface="Arial" pitchFamily="34" charset="0"/>
              </a:rPr>
              <a:t>la formation pratique de l’apprenti en lui confiant des tâches et des postes en </a:t>
            </a:r>
            <a:endParaRPr lang="fr-FR" sz="1400" dirty="0" smtClean="0">
              <a:latin typeface="Arial" pitchFamily="34" charset="0"/>
              <a:cs typeface="Arial" pitchFamily="34" charset="0"/>
            </a:endParaRPr>
          </a:p>
          <a:p>
            <a:pPr indent="0">
              <a:buNone/>
            </a:pPr>
            <a:r>
              <a:rPr lang="fr-FR" sz="1400" dirty="0">
                <a:latin typeface="Arial" pitchFamily="34" charset="0"/>
                <a:cs typeface="Arial" pitchFamily="34" charset="0"/>
              </a:rPr>
              <a:t> </a:t>
            </a:r>
            <a:r>
              <a:rPr lang="fr-FR" sz="1400" dirty="0" smtClean="0">
                <a:latin typeface="Arial" pitchFamily="34" charset="0"/>
                <a:cs typeface="Arial" pitchFamily="34" charset="0"/>
              </a:rPr>
              <a:t>      relation </a:t>
            </a:r>
            <a:r>
              <a:rPr lang="fr-FR" sz="1400" dirty="0">
                <a:latin typeface="Arial" pitchFamily="34" charset="0"/>
                <a:cs typeface="Arial" pitchFamily="34" charset="0"/>
              </a:rPr>
              <a:t>directe avec le diplôme préparé et </a:t>
            </a:r>
            <a:r>
              <a:rPr lang="fr-FR" sz="1400" dirty="0" smtClean="0">
                <a:latin typeface="Arial" pitchFamily="34" charset="0"/>
                <a:cs typeface="Arial" pitchFamily="34" charset="0"/>
              </a:rPr>
              <a:t>la </a:t>
            </a:r>
            <a:r>
              <a:rPr lang="fr-FR" sz="1400" dirty="0">
                <a:latin typeface="Arial" pitchFamily="34" charset="0"/>
                <a:cs typeface="Arial" pitchFamily="34" charset="0"/>
              </a:rPr>
              <a:t>formation dispensée par le CFA </a:t>
            </a:r>
          </a:p>
          <a:p>
            <a:pPr>
              <a:buFont typeface="Wingdings" pitchFamily="2" charset="2"/>
              <a:buChar char="§"/>
            </a:pPr>
            <a:r>
              <a:rPr lang="fr-FR" sz="1400" dirty="0" smtClean="0">
                <a:latin typeface="Arial" pitchFamily="34" charset="0"/>
                <a:cs typeface="Arial" pitchFamily="34" charset="0"/>
              </a:rPr>
              <a:t>Verser </a:t>
            </a:r>
            <a:r>
              <a:rPr lang="fr-FR" sz="1400" dirty="0">
                <a:latin typeface="Arial" pitchFamily="34" charset="0"/>
                <a:cs typeface="Arial" pitchFamily="34" charset="0"/>
              </a:rPr>
              <a:t>à l’apprenti un salaire et </a:t>
            </a:r>
            <a:r>
              <a:rPr lang="fr-FR" sz="1400" dirty="0" smtClean="0">
                <a:latin typeface="Arial" pitchFamily="34" charset="0"/>
                <a:cs typeface="Arial" pitchFamily="34" charset="0"/>
              </a:rPr>
              <a:t>respecter </a:t>
            </a:r>
            <a:r>
              <a:rPr lang="fr-FR" sz="1400" dirty="0">
                <a:latin typeface="Arial" pitchFamily="34" charset="0"/>
                <a:cs typeface="Arial" pitchFamily="34" charset="0"/>
              </a:rPr>
              <a:t>la réglementation du travail applicable aux </a:t>
            </a:r>
            <a:endParaRPr lang="fr-FR" sz="1400" dirty="0" smtClean="0">
              <a:latin typeface="Arial" pitchFamily="34" charset="0"/>
              <a:cs typeface="Arial" pitchFamily="34" charset="0"/>
            </a:endParaRPr>
          </a:p>
          <a:p>
            <a:pPr indent="0">
              <a:buNone/>
            </a:pPr>
            <a:r>
              <a:rPr lang="fr-FR" sz="1400" dirty="0">
                <a:latin typeface="Arial" pitchFamily="34" charset="0"/>
                <a:cs typeface="Arial" pitchFamily="34" charset="0"/>
              </a:rPr>
              <a:t> </a:t>
            </a:r>
            <a:r>
              <a:rPr lang="fr-FR" sz="1400" dirty="0" smtClean="0">
                <a:latin typeface="Arial" pitchFamily="34" charset="0"/>
                <a:cs typeface="Arial" pitchFamily="34" charset="0"/>
              </a:rPr>
              <a:t>      apprentis</a:t>
            </a:r>
            <a:r>
              <a:rPr lang="fr-FR" sz="1400" dirty="0">
                <a:latin typeface="Arial" pitchFamily="34" charset="0"/>
                <a:cs typeface="Arial" pitchFamily="34" charset="0"/>
              </a:rPr>
              <a:t> </a:t>
            </a:r>
          </a:p>
          <a:p>
            <a:pPr>
              <a:buFont typeface="Wingdings" pitchFamily="2" charset="2"/>
              <a:buChar char="§"/>
            </a:pPr>
            <a:r>
              <a:rPr lang="fr-FR" sz="1400" dirty="0" smtClean="0">
                <a:latin typeface="Arial" pitchFamily="34" charset="0"/>
                <a:cs typeface="Arial" pitchFamily="34" charset="0"/>
              </a:rPr>
              <a:t>Permettre </a:t>
            </a:r>
            <a:r>
              <a:rPr lang="fr-FR" sz="1400" dirty="0">
                <a:latin typeface="Arial" pitchFamily="34" charset="0"/>
                <a:cs typeface="Arial" pitchFamily="34" charset="0"/>
              </a:rPr>
              <a:t>à l’apprenti de suivre les cours en centre de formation </a:t>
            </a:r>
          </a:p>
          <a:p>
            <a:pPr>
              <a:buFont typeface="Wingdings" pitchFamily="2" charset="2"/>
              <a:buChar char="§"/>
            </a:pPr>
            <a:r>
              <a:rPr lang="fr-FR" sz="1400" dirty="0" smtClean="0">
                <a:latin typeface="Arial" pitchFamily="34" charset="0"/>
                <a:cs typeface="Arial" pitchFamily="34" charset="0"/>
              </a:rPr>
              <a:t>Inscrire </a:t>
            </a:r>
            <a:r>
              <a:rPr lang="fr-FR" sz="1400" dirty="0">
                <a:latin typeface="Arial" pitchFamily="34" charset="0"/>
                <a:cs typeface="Arial" pitchFamily="34" charset="0"/>
              </a:rPr>
              <a:t>l’apprenti à l’examen </a:t>
            </a:r>
            <a:r>
              <a:rPr lang="fr-FR" sz="1400" dirty="0" smtClean="0">
                <a:latin typeface="Arial" pitchFamily="34" charset="0"/>
                <a:cs typeface="Arial" pitchFamily="34" charset="0"/>
              </a:rPr>
              <a:t> </a:t>
            </a:r>
            <a:endParaRPr lang="fr-FR" sz="1400" dirty="0">
              <a:latin typeface="Arial" pitchFamily="34" charset="0"/>
              <a:cs typeface="Arial" pitchFamily="34" charset="0"/>
            </a:endParaRPr>
          </a:p>
          <a:p>
            <a:pPr>
              <a:buFont typeface="Wingdings" pitchFamily="2" charset="2"/>
              <a:buChar char="§"/>
            </a:pPr>
            <a:r>
              <a:rPr lang="fr-FR" sz="1400" dirty="0" smtClean="0">
                <a:latin typeface="Arial" pitchFamily="34" charset="0"/>
                <a:cs typeface="Arial" pitchFamily="34" charset="0"/>
              </a:rPr>
              <a:t>Participer </a:t>
            </a:r>
            <a:r>
              <a:rPr lang="fr-FR" sz="1400" dirty="0">
                <a:latin typeface="Arial" pitchFamily="34" charset="0"/>
                <a:cs typeface="Arial" pitchFamily="34" charset="0"/>
              </a:rPr>
              <a:t>aux réunions organisées par le CFA </a:t>
            </a:r>
            <a:r>
              <a:rPr lang="fr-FR" sz="1400" dirty="0" smtClean="0">
                <a:latin typeface="Arial" pitchFamily="34" charset="0"/>
                <a:cs typeface="Arial" pitchFamily="34" charset="0"/>
              </a:rPr>
              <a:t> </a:t>
            </a:r>
            <a:endParaRPr lang="fr-FR" sz="1400" dirty="0">
              <a:latin typeface="Arial" pitchFamily="34" charset="0"/>
              <a:cs typeface="Arial" pitchFamily="34" charset="0"/>
            </a:endParaRPr>
          </a:p>
          <a:p>
            <a:pPr>
              <a:buFont typeface="Wingdings" pitchFamily="2" charset="2"/>
              <a:buChar char="§"/>
            </a:pPr>
            <a:r>
              <a:rPr lang="fr-FR" sz="1400" dirty="0" smtClean="0">
                <a:latin typeface="Arial" pitchFamily="34" charset="0"/>
                <a:cs typeface="Arial" pitchFamily="34" charset="0"/>
              </a:rPr>
              <a:t>Accueillir </a:t>
            </a:r>
            <a:r>
              <a:rPr lang="fr-FR" sz="1400" dirty="0">
                <a:latin typeface="Arial" pitchFamily="34" charset="0"/>
                <a:cs typeface="Arial" pitchFamily="34" charset="0"/>
              </a:rPr>
              <a:t>un formateur du CFA dans le cadre d’une visite en entreprise</a:t>
            </a:r>
          </a:p>
          <a:p>
            <a:pPr>
              <a:buFont typeface="Wingdings" pitchFamily="2" charset="2"/>
              <a:buChar char="§"/>
            </a:pPr>
            <a:r>
              <a:rPr lang="fr-FR" sz="1400" dirty="0" smtClean="0">
                <a:latin typeface="Arial" pitchFamily="34" charset="0"/>
                <a:cs typeface="Arial" pitchFamily="34" charset="0"/>
              </a:rPr>
              <a:t>Veiller </a:t>
            </a:r>
            <a:r>
              <a:rPr lang="fr-FR" sz="1400" dirty="0">
                <a:latin typeface="Arial" pitchFamily="34" charset="0"/>
                <a:cs typeface="Arial" pitchFamily="34" charset="0"/>
              </a:rPr>
              <a:t>à l’assiduité de l’apprenti au </a:t>
            </a:r>
            <a:r>
              <a:rPr lang="fr-FR" sz="1400" dirty="0" smtClean="0">
                <a:latin typeface="Arial" pitchFamily="34" charset="0"/>
                <a:cs typeface="Arial" pitchFamily="34" charset="0"/>
              </a:rPr>
              <a:t>CFA</a:t>
            </a:r>
          </a:p>
          <a:p>
            <a:endParaRPr lang="fr-FR" sz="1000" dirty="0">
              <a:latin typeface="Arial" pitchFamily="34" charset="0"/>
              <a:cs typeface="Arial" pitchFamily="34" charset="0"/>
            </a:endParaRPr>
          </a:p>
          <a:p>
            <a:r>
              <a:rPr lang="fr-FR" b="1" dirty="0" smtClean="0">
                <a:latin typeface="Arial" pitchFamily="34" charset="0"/>
                <a:cs typeface="Arial" pitchFamily="34" charset="0"/>
              </a:rPr>
              <a:t>Les engagements de l’ apprenti</a:t>
            </a:r>
            <a:endParaRPr lang="fr-FR" b="1" dirty="0">
              <a:latin typeface="Arial" pitchFamily="34" charset="0"/>
              <a:cs typeface="Arial" pitchFamily="34" charset="0"/>
            </a:endParaRPr>
          </a:p>
          <a:p>
            <a:pPr>
              <a:buFont typeface="Wingdings" pitchFamily="2" charset="2"/>
              <a:buChar char="§"/>
            </a:pPr>
            <a:r>
              <a:rPr lang="fr-FR" sz="1400" dirty="0">
                <a:latin typeface="Arial" pitchFamily="34" charset="0"/>
                <a:cs typeface="Arial" pitchFamily="34" charset="0"/>
              </a:rPr>
              <a:t>Effectuer le travail qui lui est confié (ce travail doit correspondre à la formation inscrite sur le </a:t>
            </a:r>
            <a:endParaRPr lang="fr-FR" sz="1400" dirty="0" smtClean="0">
              <a:latin typeface="Arial" pitchFamily="34" charset="0"/>
              <a:cs typeface="Arial" pitchFamily="34" charset="0"/>
            </a:endParaRPr>
          </a:p>
          <a:p>
            <a:pPr indent="0">
              <a:buNone/>
            </a:pPr>
            <a:r>
              <a:rPr lang="fr-FR" sz="1400" dirty="0">
                <a:latin typeface="Arial" pitchFamily="34" charset="0"/>
                <a:cs typeface="Arial" pitchFamily="34" charset="0"/>
              </a:rPr>
              <a:t> </a:t>
            </a:r>
            <a:r>
              <a:rPr lang="fr-FR" sz="1400" dirty="0" smtClean="0">
                <a:latin typeface="Arial" pitchFamily="34" charset="0"/>
                <a:cs typeface="Arial" pitchFamily="34" charset="0"/>
              </a:rPr>
              <a:t>      contrat)</a:t>
            </a:r>
            <a:endParaRPr lang="fr-FR" sz="1400" dirty="0">
              <a:latin typeface="Arial" pitchFamily="34" charset="0"/>
              <a:cs typeface="Arial" pitchFamily="34" charset="0"/>
            </a:endParaRPr>
          </a:p>
          <a:p>
            <a:pPr>
              <a:buFont typeface="Wingdings" pitchFamily="2" charset="2"/>
              <a:buChar char="§"/>
            </a:pPr>
            <a:r>
              <a:rPr lang="fr-FR" sz="1400" dirty="0">
                <a:latin typeface="Arial" pitchFamily="34" charset="0"/>
                <a:cs typeface="Arial" pitchFamily="34" charset="0"/>
              </a:rPr>
              <a:t>Respecter le règlement intérieur de </a:t>
            </a:r>
            <a:r>
              <a:rPr lang="fr-FR" sz="1400" dirty="0" smtClean="0">
                <a:latin typeface="Arial" pitchFamily="34" charset="0"/>
                <a:cs typeface="Arial" pitchFamily="34" charset="0"/>
              </a:rPr>
              <a:t>l’entreprise</a:t>
            </a:r>
            <a:endParaRPr lang="fr-FR" sz="1400" dirty="0">
              <a:latin typeface="Arial" pitchFamily="34" charset="0"/>
              <a:cs typeface="Arial" pitchFamily="34" charset="0"/>
            </a:endParaRPr>
          </a:p>
          <a:p>
            <a:pPr>
              <a:buFont typeface="Wingdings" pitchFamily="2" charset="2"/>
              <a:buChar char="§"/>
            </a:pPr>
            <a:r>
              <a:rPr lang="fr-FR" sz="1400" dirty="0">
                <a:latin typeface="Arial" pitchFamily="34" charset="0"/>
                <a:cs typeface="Arial" pitchFamily="34" charset="0"/>
              </a:rPr>
              <a:t>Suivre la formation assurée par le CFA ou l’établissement </a:t>
            </a:r>
            <a:r>
              <a:rPr lang="fr-FR" sz="1400" dirty="0" smtClean="0">
                <a:latin typeface="Arial" pitchFamily="34" charset="0"/>
                <a:cs typeface="Arial" pitchFamily="34" charset="0"/>
              </a:rPr>
              <a:t>d’enseignement</a:t>
            </a:r>
            <a:endParaRPr lang="fr-FR" sz="1400" dirty="0">
              <a:latin typeface="Arial" pitchFamily="34" charset="0"/>
              <a:cs typeface="Arial" pitchFamily="34" charset="0"/>
            </a:endParaRPr>
          </a:p>
          <a:p>
            <a:pPr>
              <a:buFont typeface="Wingdings" pitchFamily="2" charset="2"/>
              <a:buChar char="§"/>
            </a:pPr>
            <a:r>
              <a:rPr lang="fr-FR" sz="1400" dirty="0">
                <a:latin typeface="Arial" pitchFamily="34" charset="0"/>
                <a:cs typeface="Arial" pitchFamily="34" charset="0"/>
              </a:rPr>
              <a:t>Se présenter à l’examen prévu en fin de contrat pour obtenir le </a:t>
            </a:r>
            <a:r>
              <a:rPr lang="fr-FR" sz="1400" dirty="0" smtClean="0">
                <a:latin typeface="Arial" pitchFamily="34" charset="0"/>
                <a:cs typeface="Arial" pitchFamily="34" charset="0"/>
              </a:rPr>
              <a:t>diplôme</a:t>
            </a:r>
            <a:endParaRPr lang="fr-FR" dirty="0"/>
          </a:p>
        </p:txBody>
      </p:sp>
      <p:pic>
        <p:nvPicPr>
          <p:cNvPr id="24"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0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L’Apprentissage</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72</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7" name="Espace réservé du contenu 16"/>
          <p:cNvSpPr txBox="1">
            <a:spLocks noGrp="1"/>
          </p:cNvSpPr>
          <p:nvPr>
            <p:ph idx="1"/>
          </p:nvPr>
        </p:nvSpPr>
        <p:spPr>
          <a:xfrm>
            <a:off x="403117" y="1391835"/>
            <a:ext cx="8615047" cy="3323987"/>
          </a:xfrm>
          <a:prstGeom prst="rect">
            <a:avLst/>
          </a:prstGeom>
          <a:noFill/>
        </p:spPr>
        <p:txBody>
          <a:bodyPr wrap="square" rtlCol="0">
            <a:spAutoFit/>
          </a:bodyPr>
          <a:lstStyle/>
          <a:p>
            <a:r>
              <a:rPr lang="fr-FR" dirty="0" smtClean="0"/>
              <a:t>Le salaire à verser : </a:t>
            </a:r>
          </a:p>
          <a:p>
            <a:pPr>
              <a:buFont typeface="Wingdings" pitchFamily="2" charset="2"/>
              <a:buChar char="§"/>
            </a:pPr>
            <a:r>
              <a:rPr lang="fr-FR" sz="1600" dirty="0">
                <a:latin typeface="Arial" pitchFamily="34" charset="0"/>
                <a:cs typeface="Arial" pitchFamily="34" charset="0"/>
              </a:rPr>
              <a:t>A</a:t>
            </a:r>
            <a:r>
              <a:rPr lang="fr-FR" sz="1600" dirty="0" smtClean="0">
                <a:latin typeface="Arial" pitchFamily="34" charset="0"/>
                <a:cs typeface="Arial" pitchFamily="34" charset="0"/>
              </a:rPr>
              <a:t>pprenti </a:t>
            </a:r>
            <a:r>
              <a:rPr lang="fr-FR" sz="1600" dirty="0">
                <a:latin typeface="Arial" pitchFamily="34" charset="0"/>
                <a:cs typeface="Arial" pitchFamily="34" charset="0"/>
              </a:rPr>
              <a:t>est un jeune </a:t>
            </a:r>
            <a:r>
              <a:rPr lang="fr-FR" sz="1600" b="1" dirty="0">
                <a:latin typeface="Arial" pitchFamily="34" charset="0"/>
                <a:cs typeface="Arial" pitchFamily="34" charset="0"/>
              </a:rPr>
              <a:t>salarié en formation</a:t>
            </a:r>
            <a:r>
              <a:rPr lang="fr-FR" sz="1600" dirty="0">
                <a:latin typeface="Arial" pitchFamily="34" charset="0"/>
                <a:cs typeface="Arial" pitchFamily="34" charset="0"/>
              </a:rPr>
              <a:t> : </a:t>
            </a:r>
            <a:r>
              <a:rPr lang="fr-FR" sz="1600" dirty="0" smtClean="0">
                <a:latin typeface="Arial" pitchFamily="34" charset="0"/>
                <a:cs typeface="Arial" pitchFamily="34" charset="0"/>
              </a:rPr>
              <a:t>combine </a:t>
            </a:r>
            <a:r>
              <a:rPr lang="fr-FR" sz="1600" dirty="0">
                <a:latin typeface="Arial" pitchFamily="34" charset="0"/>
                <a:cs typeface="Arial" pitchFamily="34" charset="0"/>
              </a:rPr>
              <a:t>les droits du salarié et les droits </a:t>
            </a:r>
            <a:endParaRPr lang="fr-FR" sz="1600" dirty="0" smtClean="0">
              <a:latin typeface="Arial" pitchFamily="34" charset="0"/>
              <a:cs typeface="Arial" pitchFamily="34" charset="0"/>
            </a:endParaRPr>
          </a:p>
          <a:p>
            <a:pPr indent="0">
              <a:buNone/>
            </a:pPr>
            <a:r>
              <a:rPr lang="fr-FR" sz="1600" dirty="0">
                <a:latin typeface="Arial" pitchFamily="34" charset="0"/>
                <a:cs typeface="Arial" pitchFamily="34" charset="0"/>
              </a:rPr>
              <a:t> </a:t>
            </a:r>
            <a:r>
              <a:rPr lang="fr-FR" sz="1600" dirty="0" smtClean="0">
                <a:latin typeface="Arial" pitchFamily="34" charset="0"/>
                <a:cs typeface="Arial" pitchFamily="34" charset="0"/>
              </a:rPr>
              <a:t>     d’étudiant</a:t>
            </a:r>
            <a:r>
              <a:rPr lang="fr-FR" sz="1600" dirty="0">
                <a:latin typeface="Arial" pitchFamily="34" charset="0"/>
                <a:cs typeface="Arial" pitchFamily="34" charset="0"/>
              </a:rPr>
              <a:t>, dont les avantages liés aux transports ou aux loisirs. </a:t>
            </a:r>
            <a:endParaRPr lang="fr-FR" sz="1600" dirty="0" smtClean="0">
              <a:latin typeface="Arial" pitchFamily="34" charset="0"/>
              <a:cs typeface="Arial" pitchFamily="34" charset="0"/>
            </a:endParaRPr>
          </a:p>
          <a:p>
            <a:pPr>
              <a:buFont typeface="Wingdings" pitchFamily="2" charset="2"/>
              <a:buChar char="§"/>
            </a:pPr>
            <a:r>
              <a:rPr lang="fr-FR" sz="1600" dirty="0">
                <a:latin typeface="Arial" pitchFamily="34" charset="0"/>
                <a:cs typeface="Arial" pitchFamily="34" charset="0"/>
              </a:rPr>
              <a:t>R</a:t>
            </a:r>
            <a:r>
              <a:rPr lang="fr-FR" sz="1600" dirty="0" smtClean="0">
                <a:latin typeface="Arial" pitchFamily="34" charset="0"/>
                <a:cs typeface="Arial" pitchFamily="34" charset="0"/>
              </a:rPr>
              <a:t>émunération : entre </a:t>
            </a:r>
            <a:r>
              <a:rPr lang="fr-FR" sz="1600" b="1" dirty="0">
                <a:latin typeface="Arial" pitchFamily="34" charset="0"/>
                <a:cs typeface="Arial" pitchFamily="34" charset="0"/>
              </a:rPr>
              <a:t>25% et 78% </a:t>
            </a:r>
            <a:r>
              <a:rPr lang="fr-FR" sz="1600" dirty="0">
                <a:latin typeface="Arial" pitchFamily="34" charset="0"/>
                <a:cs typeface="Arial" pitchFamily="34" charset="0"/>
              </a:rPr>
              <a:t>du SMIC (de </a:t>
            </a:r>
            <a:r>
              <a:rPr lang="fr-FR" sz="1600" dirty="0" smtClean="0">
                <a:latin typeface="Arial" pitchFamily="34" charset="0"/>
                <a:cs typeface="Arial" pitchFamily="34" charset="0"/>
              </a:rPr>
              <a:t>374,62 € </a:t>
            </a:r>
            <a:r>
              <a:rPr lang="fr-FR" sz="1600" dirty="0">
                <a:latin typeface="Arial" pitchFamily="34" charset="0"/>
                <a:cs typeface="Arial" pitchFamily="34" charset="0"/>
              </a:rPr>
              <a:t>à </a:t>
            </a:r>
            <a:r>
              <a:rPr lang="fr-FR" sz="1600" dirty="0" smtClean="0">
                <a:latin typeface="Arial" pitchFamily="34" charset="0"/>
                <a:cs typeface="Arial" pitchFamily="34" charset="0"/>
              </a:rPr>
              <a:t>1168,83 €/mois), </a:t>
            </a:r>
            <a:r>
              <a:rPr lang="fr-FR" sz="1600" dirty="0">
                <a:latin typeface="Arial" pitchFamily="34" charset="0"/>
                <a:cs typeface="Arial" pitchFamily="34" charset="0"/>
              </a:rPr>
              <a:t>en </a:t>
            </a:r>
            <a:r>
              <a:rPr lang="fr-FR" sz="1600" dirty="0" smtClean="0">
                <a:latin typeface="Arial" pitchFamily="34" charset="0"/>
                <a:cs typeface="Arial" pitchFamily="34" charset="0"/>
              </a:rPr>
              <a:t>fonction</a:t>
            </a:r>
          </a:p>
          <a:p>
            <a:pPr indent="0">
              <a:buNone/>
            </a:pPr>
            <a:r>
              <a:rPr lang="fr-FR" sz="1600" dirty="0">
                <a:latin typeface="Arial" pitchFamily="34" charset="0"/>
                <a:cs typeface="Arial" pitchFamily="34" charset="0"/>
              </a:rPr>
              <a:t> </a:t>
            </a:r>
            <a:r>
              <a:rPr lang="fr-FR" sz="1600" dirty="0" smtClean="0">
                <a:latin typeface="Arial" pitchFamily="34" charset="0"/>
                <a:cs typeface="Arial" pitchFamily="34" charset="0"/>
              </a:rPr>
              <a:t>     de l’âge et de l’ancienneté́ </a:t>
            </a:r>
            <a:r>
              <a:rPr lang="fr-FR" sz="1600" dirty="0">
                <a:latin typeface="Arial" pitchFamily="34" charset="0"/>
                <a:cs typeface="Arial" pitchFamily="34" charset="0"/>
              </a:rPr>
              <a:t>dans le cycle de formation en </a:t>
            </a:r>
            <a:r>
              <a:rPr lang="fr-FR" sz="1600" dirty="0" smtClean="0">
                <a:latin typeface="Arial" pitchFamily="34" charset="0"/>
                <a:cs typeface="Arial" pitchFamily="34" charset="0"/>
              </a:rPr>
              <a:t>apprentissage</a:t>
            </a:r>
          </a:p>
          <a:p>
            <a:pPr indent="0" algn="just">
              <a:buNone/>
            </a:pPr>
            <a:r>
              <a:rPr lang="fr-FR" sz="1600" dirty="0">
                <a:latin typeface="Arial" pitchFamily="34" charset="0"/>
                <a:cs typeface="Arial" pitchFamily="34" charset="0"/>
              </a:rPr>
              <a:t> </a:t>
            </a:r>
            <a:r>
              <a:rPr lang="fr-FR" sz="1600" dirty="0" smtClean="0">
                <a:latin typeface="Arial" pitchFamily="34" charset="0"/>
                <a:cs typeface="Arial" pitchFamily="34" charset="0"/>
              </a:rPr>
              <a:t>     NB : des rémunérations plus élevées peuvent s’imposer parfois, du fait de la convention   </a:t>
            </a:r>
          </a:p>
          <a:p>
            <a:pPr indent="0" algn="just">
              <a:buNone/>
            </a:pPr>
            <a:r>
              <a:rPr lang="fr-FR" sz="1600" dirty="0">
                <a:latin typeface="Arial" pitchFamily="34" charset="0"/>
                <a:cs typeface="Arial" pitchFamily="34" charset="0"/>
              </a:rPr>
              <a:t> </a:t>
            </a:r>
            <a:r>
              <a:rPr lang="fr-FR" sz="1600" dirty="0" smtClean="0">
                <a:latin typeface="Arial" pitchFamily="34" charset="0"/>
                <a:cs typeface="Arial" pitchFamily="34" charset="0"/>
              </a:rPr>
              <a:t>     collective, ou du parcours du jeune (mentions complémentaires, connexes,…)</a:t>
            </a:r>
          </a:p>
          <a:p>
            <a:pPr indent="0" algn="just">
              <a:buNone/>
            </a:pPr>
            <a:endParaRPr lang="fr-FR" sz="1600" dirty="0" smtClean="0">
              <a:latin typeface="Arial" pitchFamily="34" charset="0"/>
              <a:cs typeface="Arial" pitchFamily="34" charset="0"/>
            </a:endParaRPr>
          </a:p>
          <a:p>
            <a:pPr>
              <a:buFont typeface="Wingdings" pitchFamily="2" charset="2"/>
              <a:buChar char="§"/>
            </a:pPr>
            <a:r>
              <a:rPr lang="fr-FR" sz="1600" dirty="0" smtClean="0">
                <a:latin typeface="Arial" pitchFamily="34" charset="0"/>
                <a:cs typeface="Arial" pitchFamily="34" charset="0"/>
              </a:rPr>
              <a:t>Lien utile : </a:t>
            </a:r>
            <a:r>
              <a:rPr lang="fr-FR" sz="1600" dirty="0">
                <a:latin typeface="Arial" pitchFamily="34" charset="0"/>
                <a:cs typeface="Arial" pitchFamily="34" charset="0"/>
                <a:hlinkClick r:id="rId4"/>
              </a:rPr>
              <a:t>http://</a:t>
            </a:r>
            <a:r>
              <a:rPr lang="fr-FR" sz="1600" dirty="0" smtClean="0">
                <a:latin typeface="Arial" pitchFamily="34" charset="0"/>
                <a:cs typeface="Arial" pitchFamily="34" charset="0"/>
                <a:hlinkClick r:id="rId4"/>
              </a:rPr>
              <a:t>travail-emploi.gouv.fr/grands-dossiers/apprentissage</a:t>
            </a:r>
            <a:r>
              <a:rPr lang="fr-FR" sz="1600" dirty="0">
                <a:latin typeface="Arial" pitchFamily="34" charset="0"/>
                <a:cs typeface="Arial" pitchFamily="34" charset="0"/>
                <a:hlinkClick r:id="rId4"/>
              </a:rPr>
              <a:t>/#xtor=SEC-3042</a:t>
            </a:r>
            <a:endParaRPr lang="fr-FR" sz="1600" dirty="0">
              <a:latin typeface="Arial" pitchFamily="34" charset="0"/>
              <a:cs typeface="Arial" pitchFamily="34" charset="0"/>
            </a:endParaRPr>
          </a:p>
          <a:p>
            <a:endParaRPr lang="fr-FR" sz="1400" dirty="0">
              <a:latin typeface="Arial" pitchFamily="34" charset="0"/>
              <a:cs typeface="Arial" pitchFamily="34" charset="0"/>
            </a:endParaRPr>
          </a:p>
          <a:p>
            <a:pPr indent="0">
              <a:buNone/>
            </a:pPr>
            <a:endParaRPr lang="fr-FR" dirty="0"/>
          </a:p>
        </p:txBody>
      </p:sp>
      <p:sp>
        <p:nvSpPr>
          <p:cNvPr id="18" name="ZoneTexte 17"/>
          <p:cNvSpPr txBox="1"/>
          <p:nvPr/>
        </p:nvSpPr>
        <p:spPr>
          <a:xfrm>
            <a:off x="5726659" y="1165594"/>
            <a:ext cx="2219909" cy="338554"/>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lgn="ctr">
              <a:buNone/>
              <a:defRPr/>
            </a:pPr>
            <a:r>
              <a:rPr lang="fr-FR" sz="1600" b="1" dirty="0" smtClean="0">
                <a:solidFill>
                  <a:srgbClr val="00794C"/>
                </a:solidFill>
              </a:rPr>
              <a:t>Il existe des </a:t>
            </a:r>
            <a:r>
              <a:rPr lang="fr-FR" sz="1600" b="1" dirty="0" smtClean="0">
                <a:solidFill>
                  <a:srgbClr val="00794C"/>
                </a:solidFill>
                <a:hlinkClick r:id="rId5"/>
              </a:rPr>
              <a:t>aides </a:t>
            </a:r>
            <a:endParaRPr lang="fr-FR" sz="1600" b="1" dirty="0" smtClean="0">
              <a:solidFill>
                <a:srgbClr val="00794C"/>
              </a:solidFill>
            </a:endParaRPr>
          </a:p>
        </p:txBody>
      </p:sp>
      <p:pic>
        <p:nvPicPr>
          <p:cNvPr id="19"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7596430" y="881252"/>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6707" y="4123795"/>
            <a:ext cx="2932985" cy="130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3072" y="5122147"/>
            <a:ext cx="3456620" cy="646331"/>
          </a:xfrm>
          <a:prstGeom prst="rect">
            <a:avLst/>
          </a:prstGeom>
        </p:spPr>
        <p:txBody>
          <a:bodyPr wrap="square">
            <a:spAutoFit/>
          </a:bodyPr>
          <a:lstStyle/>
          <a:p>
            <a:endParaRPr lang="fr-FR" dirty="0"/>
          </a:p>
          <a:p>
            <a:r>
              <a:rPr lang="fr-FR" dirty="0"/>
              <a:t> </a:t>
            </a:r>
          </a:p>
        </p:txBody>
      </p:sp>
      <p:sp>
        <p:nvSpPr>
          <p:cNvPr id="20" name="ZoneTexte 19"/>
          <p:cNvSpPr txBox="1"/>
          <p:nvPr/>
        </p:nvSpPr>
        <p:spPr>
          <a:xfrm>
            <a:off x="4572000" y="4445039"/>
            <a:ext cx="3188303" cy="1323439"/>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lgn="ctr">
              <a:buNone/>
              <a:defRPr/>
            </a:pPr>
            <a:r>
              <a:rPr lang="fr-FR" sz="1600" b="1" dirty="0" smtClean="0">
                <a:solidFill>
                  <a:srgbClr val="00794C"/>
                </a:solidFill>
              </a:rPr>
              <a:t>Il existe des outils du réseau des CMA à votre disposition : </a:t>
            </a:r>
          </a:p>
          <a:p>
            <a:pPr marL="0" indent="0" algn="ctr">
              <a:buNone/>
              <a:defRPr/>
            </a:pPr>
            <a:r>
              <a:rPr lang="fr-FR" sz="1600" b="1" dirty="0">
                <a:solidFill>
                  <a:srgbClr val="00794C"/>
                </a:solidFill>
              </a:rPr>
              <a:t>u</a:t>
            </a:r>
            <a:r>
              <a:rPr lang="fr-FR" sz="1600" b="1" dirty="0" smtClean="0">
                <a:solidFill>
                  <a:srgbClr val="00794C"/>
                </a:solidFill>
              </a:rPr>
              <a:t>ne bourse apprentissage, un service dédié et des développeurs</a:t>
            </a:r>
          </a:p>
          <a:p>
            <a:pPr marL="0" indent="0" algn="ctr">
              <a:buNone/>
              <a:defRPr/>
            </a:pPr>
            <a:endParaRPr lang="fr-FR" sz="1600" b="1" dirty="0" smtClean="0">
              <a:solidFill>
                <a:srgbClr val="00794C"/>
              </a:solidFill>
            </a:endParaRPr>
          </a:p>
        </p:txBody>
      </p:sp>
      <p:pic>
        <p:nvPicPr>
          <p:cNvPr id="21"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7596428" y="4032469"/>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Franck\AppData\Local\Microsoft\Windows\INetCache\IE\RF6AJJUF\view-refresh[1].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064" y="5456098"/>
            <a:ext cx="4362557" cy="369332"/>
          </a:xfrm>
          <a:prstGeom prst="rect">
            <a:avLst/>
          </a:prstGeom>
        </p:spPr>
        <p:txBody>
          <a:bodyPr wrap="square">
            <a:spAutoFit/>
          </a:bodyPr>
          <a:lstStyle/>
          <a:p>
            <a:r>
              <a:rPr lang="fr-FR" dirty="0">
                <a:hlinkClick r:id="rId10"/>
              </a:rPr>
              <a:t>www.apprentissage-auvergnerhonealpes.fr</a:t>
            </a:r>
            <a:endParaRPr lang="fr-FR" dirty="0"/>
          </a:p>
        </p:txBody>
      </p:sp>
    </p:spTree>
    <p:extLst>
      <p:ext uri="{BB962C8B-B14F-4D97-AF65-F5344CB8AC3E}">
        <p14:creationId xmlns:p14="http://schemas.microsoft.com/office/powerpoint/2010/main" val="164628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Management</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73</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6" name="Image 15"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17" name="Espace réservé du contenu 16"/>
          <p:cNvSpPr txBox="1">
            <a:spLocks noGrp="1"/>
          </p:cNvSpPr>
          <p:nvPr>
            <p:ph idx="1"/>
          </p:nvPr>
        </p:nvSpPr>
        <p:spPr>
          <a:xfrm>
            <a:off x="374097" y="1966632"/>
            <a:ext cx="7803675" cy="492443"/>
          </a:xfrm>
          <a:prstGeom prst="rect">
            <a:avLst/>
          </a:prstGeom>
          <a:noFill/>
        </p:spPr>
        <p:txBody>
          <a:bodyPr wrap="square" rtlCol="0">
            <a:spAutoFit/>
          </a:bodyPr>
          <a:lstStyle/>
          <a:p>
            <a:r>
              <a:rPr lang="fr-FR" sz="2600" b="1" dirty="0" smtClean="0">
                <a:latin typeface="Arial" pitchFamily="34" charset="0"/>
                <a:cs typeface="Arial" pitchFamily="34" charset="0"/>
                <a:hlinkClick r:id="rId5" action="ppaction://hlinksldjump"/>
              </a:rPr>
              <a:t>Compétences</a:t>
            </a:r>
            <a:r>
              <a:rPr lang="fr-FR" sz="2600" b="1" dirty="0" smtClean="0">
                <a:latin typeface="Arial" pitchFamily="34" charset="0"/>
                <a:cs typeface="Arial" pitchFamily="34" charset="0"/>
              </a:rPr>
              <a:t> pour manager</a:t>
            </a:r>
          </a:p>
        </p:txBody>
      </p:sp>
      <p:sp>
        <p:nvSpPr>
          <p:cNvPr id="18" name="ZoneTexte 17"/>
          <p:cNvSpPr txBox="1"/>
          <p:nvPr/>
        </p:nvSpPr>
        <p:spPr>
          <a:xfrm>
            <a:off x="858616" y="2748973"/>
            <a:ext cx="7319156" cy="307777"/>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lgn="ctr">
              <a:buNone/>
              <a:defRPr/>
            </a:pPr>
            <a:r>
              <a:rPr lang="fr-FR" sz="1400" b="1" dirty="0" smtClean="0">
                <a:solidFill>
                  <a:srgbClr val="00794C"/>
                </a:solidFill>
              </a:rPr>
              <a:t>« Manager » s’apprend – Il convient de prendre du temps pour se former</a:t>
            </a:r>
          </a:p>
        </p:txBody>
      </p:sp>
      <p:pic>
        <p:nvPicPr>
          <p:cNvPr id="19"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7727061" y="2401369"/>
            <a:ext cx="700279" cy="700279"/>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contenu 16"/>
          <p:cNvSpPr txBox="1">
            <a:spLocks/>
          </p:cNvSpPr>
          <p:nvPr/>
        </p:nvSpPr>
        <p:spPr>
          <a:xfrm>
            <a:off x="374097" y="3515507"/>
            <a:ext cx="7741707" cy="750975"/>
          </a:xfrm>
          <a:prstGeom prst="rect">
            <a:avLst/>
          </a:prstGeom>
          <a:noFill/>
        </p:spPr>
        <p:txBody>
          <a:bodyPr wrap="square" rtlCol="0">
            <a:spAutoFit/>
          </a:bodyPr>
          <a:lstStyle>
            <a:lvl1pPr marL="0" indent="-360000" algn="l" defTabSz="457200" rtl="0" eaLnBrk="1" fontAlgn="base" hangingPunct="1">
              <a:spcBef>
                <a:spcPct val="20000"/>
              </a:spcBef>
              <a:spcAft>
                <a:spcPct val="0"/>
              </a:spcAft>
              <a:buClr>
                <a:srgbClr val="00794C"/>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794C"/>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600" b="1" dirty="0" smtClean="0">
                <a:latin typeface="Arial" pitchFamily="34" charset="0"/>
                <a:cs typeface="Arial" pitchFamily="34" charset="0"/>
              </a:rPr>
              <a:t>Quelques règles </a:t>
            </a:r>
            <a:r>
              <a:rPr lang="fr-FR" sz="2600" b="1" dirty="0" smtClean="0">
                <a:latin typeface="Arial" pitchFamily="34" charset="0"/>
                <a:cs typeface="Arial" pitchFamily="34" charset="0"/>
                <a:hlinkClick r:id="rId5" action="ppaction://hlinksldjump"/>
              </a:rPr>
              <a:t>à retenir</a:t>
            </a:r>
            <a:endParaRPr lang="fr-FR" sz="2600" b="1" dirty="0" smtClean="0">
              <a:latin typeface="Arial" pitchFamily="34" charset="0"/>
              <a:cs typeface="Arial" pitchFamily="34" charset="0"/>
            </a:endParaRPr>
          </a:p>
          <a:p>
            <a:pPr lvl="1" indent="0">
              <a:buNone/>
            </a:pPr>
            <a:r>
              <a:rPr lang="fr-FR" dirty="0" smtClean="0"/>
              <a:t> </a:t>
            </a:r>
          </a:p>
        </p:txBody>
      </p:sp>
      <p:sp>
        <p:nvSpPr>
          <p:cNvPr id="21" name="ZoneTexte 20"/>
          <p:cNvSpPr txBox="1"/>
          <p:nvPr/>
        </p:nvSpPr>
        <p:spPr>
          <a:xfrm>
            <a:off x="858616" y="4334997"/>
            <a:ext cx="7348177" cy="954107"/>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sz="1400" b="1" dirty="0" smtClean="0">
                <a:solidFill>
                  <a:srgbClr val="00794C"/>
                </a:solidFill>
              </a:rPr>
              <a:t>Loi du 5 mars 2014 : </a:t>
            </a:r>
            <a:r>
              <a:rPr lang="fr-FR" sz="1400" dirty="0" smtClean="0">
                <a:solidFill>
                  <a:srgbClr val="00794C"/>
                </a:solidFill>
              </a:rPr>
              <a:t>l’employeur est tenu de proposer un entretien professionnel à ses salariés (CDI/CDD) tous les 2 ans (+ un bilan récapitulatif tous les 6 ans), avec un compte-rendu par écrit. Le salarié, en revanche, a la faculté de refuser d’en bénéficier. </a:t>
            </a:r>
          </a:p>
          <a:p>
            <a:pPr marL="0" indent="0">
              <a:buNone/>
              <a:defRPr/>
            </a:pPr>
            <a:r>
              <a:rPr lang="fr-FR" b="1" dirty="0" smtClean="0">
                <a:solidFill>
                  <a:srgbClr val="00794C"/>
                </a:solidFill>
              </a:rPr>
              <a:t>(lien utile  : http://travail-emploi.gouv.fr/IMG/pdf/GUIDE_reforme_formation_professionnelle.pdf)</a:t>
            </a:r>
          </a:p>
        </p:txBody>
      </p:sp>
      <p:pic>
        <p:nvPicPr>
          <p:cNvPr id="22"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7856652" y="3934649"/>
            <a:ext cx="700279" cy="70027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e 24"/>
          <p:cNvGrpSpPr/>
          <p:nvPr/>
        </p:nvGrpSpPr>
        <p:grpSpPr>
          <a:xfrm>
            <a:off x="969757" y="5842804"/>
            <a:ext cx="5834663" cy="470629"/>
            <a:chOff x="969757" y="5842804"/>
            <a:chExt cx="5834663" cy="470629"/>
          </a:xfrm>
        </p:grpSpPr>
        <p:sp>
          <p:nvSpPr>
            <p:cNvPr id="26" name="ZoneTexte 25"/>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7" action="ppaction://hlinksldjump"/>
                </a:rPr>
                <a:t>Formes</a:t>
              </a:r>
              <a:r>
                <a:rPr lang="fr-FR" altLang="fr-FR" sz="800" b="1" dirty="0" smtClean="0">
                  <a:latin typeface="Arial" pitchFamily="34" charset="0"/>
                  <a:cs typeface="Arial" pitchFamily="34" charset="0"/>
                  <a:hlinkClick r:id="rId7" action="ppaction://hlinksldjump"/>
                </a:rPr>
                <a:t> </a:t>
              </a:r>
              <a:r>
                <a:rPr lang="fr-FR" altLang="fr-FR" sz="800" dirty="0" smtClean="0">
                  <a:latin typeface="Arial" pitchFamily="34" charset="0"/>
                  <a:cs typeface="Arial" pitchFamily="34" charset="0"/>
                  <a:hlinkClick r:id="rId7"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7" name="ZoneTexte 26"/>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Régime fiscal </a:t>
              </a:r>
              <a:endParaRPr lang="fr-FR" altLang="fr-FR" sz="800" dirty="0" smtClean="0">
                <a:latin typeface="Arial" pitchFamily="34" charset="0"/>
                <a:cs typeface="Arial" pitchFamily="34" charset="0"/>
              </a:endParaRPr>
            </a:p>
          </p:txBody>
        </p:sp>
        <p:sp>
          <p:nvSpPr>
            <p:cNvPr id="28" name="ZoneTexte 27"/>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 </a:t>
              </a:r>
              <a:r>
                <a:rPr lang="fr-FR" altLang="fr-FR" sz="800" dirty="0">
                  <a:latin typeface="Arial" pitchFamily="34" charset="0"/>
                  <a:cs typeface="Arial" pitchFamily="34" charset="0"/>
                  <a:hlinkClick r:id="rId9" action="ppaction://hlinksldjump"/>
                </a:rPr>
                <a:t>R</a:t>
              </a:r>
              <a:r>
                <a:rPr lang="fr-FR" altLang="fr-FR" sz="800" dirty="0" smtClean="0">
                  <a:latin typeface="Arial" pitchFamily="34" charset="0"/>
                  <a:cs typeface="Arial" pitchFamily="34" charset="0"/>
                  <a:hlinkClick r:id="rId9" action="ppaction://hlinksldjump"/>
                </a:rPr>
                <a:t>égime social </a:t>
              </a:r>
              <a:endParaRPr lang="fr-FR" altLang="fr-FR" sz="800" dirty="0" smtClean="0">
                <a:latin typeface="Arial" pitchFamily="34" charset="0"/>
                <a:cs typeface="Arial" pitchFamily="34" charset="0"/>
              </a:endParaRPr>
            </a:p>
          </p:txBody>
        </p:sp>
        <p:sp>
          <p:nvSpPr>
            <p:cNvPr id="29" name="ZoneTexte 28"/>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Comparaison </a:t>
              </a:r>
              <a:endParaRPr lang="fr-FR" altLang="fr-FR" sz="800" dirty="0" smtClean="0">
                <a:latin typeface="Arial" pitchFamily="34" charset="0"/>
                <a:cs typeface="Arial" pitchFamily="34" charset="0"/>
              </a:endParaRPr>
            </a:p>
          </p:txBody>
        </p:sp>
        <p:sp>
          <p:nvSpPr>
            <p:cNvPr id="30" name="ZoneTexte 29"/>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1" action="ppaction://hlinksldjump"/>
                </a:rPr>
                <a:t>G</a:t>
              </a:r>
              <a:r>
                <a:rPr lang="fr-FR" altLang="fr-FR" sz="800" dirty="0" smtClean="0">
                  <a:latin typeface="Arial" pitchFamily="34" charset="0"/>
                  <a:cs typeface="Arial" pitchFamily="34" charset="0"/>
                  <a:hlinkClick r:id="rId11" action="ppaction://hlinksldjump"/>
                </a:rPr>
                <a:t>estion </a:t>
              </a:r>
              <a:endParaRPr lang="fr-FR" altLang="fr-FR" sz="800" dirty="0">
                <a:latin typeface="Arial" pitchFamily="34" charset="0"/>
                <a:cs typeface="Arial" pitchFamily="34" charset="0"/>
              </a:endParaRPr>
            </a:p>
          </p:txBody>
        </p:sp>
        <p:sp>
          <p:nvSpPr>
            <p:cNvPr id="31" name="ZoneTexte 30"/>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Formalités d’immatriculation </a:t>
              </a:r>
              <a:endParaRPr lang="fr-FR" altLang="fr-FR" sz="800" dirty="0">
                <a:latin typeface="Arial" pitchFamily="34" charset="0"/>
                <a:cs typeface="Arial" pitchFamily="34" charset="0"/>
              </a:endParaRPr>
            </a:p>
          </p:txBody>
        </p:sp>
        <p:sp>
          <p:nvSpPr>
            <p:cNvPr id="32" name="ZoneTexte 31"/>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3" action="ppaction://hlinksldjump"/>
                </a:rPr>
                <a:t> </a:t>
              </a:r>
              <a:r>
                <a:rPr lang="fr-FR" altLang="fr-FR" sz="800" dirty="0">
                  <a:latin typeface="Arial" pitchFamily="34" charset="0"/>
                  <a:cs typeface="Arial" pitchFamily="34" charset="0"/>
                  <a:hlinkClick r:id="rId14" action="ppaction://hlinksldjump"/>
                </a:rPr>
                <a:t>R</a:t>
              </a:r>
              <a:r>
                <a:rPr lang="fr-FR" altLang="fr-FR" sz="800" dirty="0" smtClean="0">
                  <a:latin typeface="Arial" pitchFamily="34" charset="0"/>
                  <a:cs typeface="Arial" pitchFamily="34" charset="0"/>
                  <a:hlinkClick r:id="rId14"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16555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Management</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74</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7" name="Espace réservé du contenu 16"/>
          <p:cNvSpPr txBox="1">
            <a:spLocks noGrp="1"/>
          </p:cNvSpPr>
          <p:nvPr>
            <p:ph idx="1"/>
          </p:nvPr>
        </p:nvSpPr>
        <p:spPr>
          <a:xfrm>
            <a:off x="403118" y="1433822"/>
            <a:ext cx="7803675" cy="2179058"/>
          </a:xfrm>
          <a:prstGeom prst="rect">
            <a:avLst/>
          </a:prstGeom>
          <a:noFill/>
        </p:spPr>
        <p:txBody>
          <a:bodyPr wrap="square" rtlCol="0">
            <a:spAutoFit/>
          </a:bodyPr>
          <a:lstStyle/>
          <a:p>
            <a:r>
              <a:rPr lang="fr-FR" dirty="0" smtClean="0"/>
              <a:t>Compétences pour manager</a:t>
            </a:r>
          </a:p>
          <a:p>
            <a:pPr lvl="1">
              <a:buFont typeface="Wingdings" pitchFamily="2" charset="2"/>
              <a:buChar char="§"/>
            </a:pPr>
            <a:r>
              <a:rPr lang="fr-FR" dirty="0" smtClean="0"/>
              <a:t>Sens de l’Ecoute</a:t>
            </a:r>
          </a:p>
          <a:p>
            <a:pPr lvl="1">
              <a:buFont typeface="Wingdings" pitchFamily="2" charset="2"/>
              <a:buChar char="§"/>
            </a:pPr>
            <a:r>
              <a:rPr lang="fr-FR" dirty="0" smtClean="0"/>
              <a:t>Savoir communiquer </a:t>
            </a:r>
          </a:p>
          <a:p>
            <a:pPr lvl="1">
              <a:buFont typeface="Wingdings" pitchFamily="2" charset="2"/>
              <a:buChar char="§"/>
            </a:pPr>
            <a:r>
              <a:rPr lang="fr-FR" dirty="0" smtClean="0"/>
              <a:t>Savoir déléguer</a:t>
            </a:r>
          </a:p>
          <a:p>
            <a:pPr lvl="1">
              <a:buFont typeface="Wingdings" pitchFamily="2" charset="2"/>
              <a:buChar char="§"/>
            </a:pPr>
            <a:r>
              <a:rPr lang="fr-FR" dirty="0" smtClean="0"/>
              <a:t>Savoir gérer les conflits</a:t>
            </a:r>
          </a:p>
          <a:p>
            <a:pPr lvl="1">
              <a:buFont typeface="Wingdings" pitchFamily="2" charset="2"/>
              <a:buChar char="§"/>
            </a:pPr>
            <a:r>
              <a:rPr lang="fr-FR" dirty="0" smtClean="0"/>
              <a:t>Anticiper les besoins</a:t>
            </a:r>
          </a:p>
          <a:p>
            <a:pPr lvl="1">
              <a:buFont typeface="Wingdings" pitchFamily="2" charset="2"/>
              <a:buChar char="§"/>
            </a:pPr>
            <a:r>
              <a:rPr lang="fr-FR" dirty="0" smtClean="0"/>
              <a:t>Accompagner les salariés vers l’autonomie et l’acquisition de nouvelles compétences</a:t>
            </a:r>
          </a:p>
          <a:p>
            <a:pPr lvl="1">
              <a:buFont typeface="Wingdings" pitchFamily="2" charset="2"/>
              <a:buChar char="§"/>
            </a:pPr>
            <a:endParaRPr lang="fr-FR" dirty="0"/>
          </a:p>
        </p:txBody>
      </p:sp>
      <p:sp>
        <p:nvSpPr>
          <p:cNvPr id="20" name="Espace réservé du contenu 16"/>
          <p:cNvSpPr txBox="1">
            <a:spLocks/>
          </p:cNvSpPr>
          <p:nvPr/>
        </p:nvSpPr>
        <p:spPr>
          <a:xfrm>
            <a:off x="374097" y="3955773"/>
            <a:ext cx="7741707" cy="1144929"/>
          </a:xfrm>
          <a:prstGeom prst="rect">
            <a:avLst/>
          </a:prstGeom>
          <a:noFill/>
        </p:spPr>
        <p:txBody>
          <a:bodyPr wrap="square" rtlCol="0">
            <a:spAutoFit/>
          </a:bodyPr>
          <a:lstStyle>
            <a:lvl1pPr marL="0" indent="-360000" algn="l" defTabSz="457200" rtl="0" eaLnBrk="1" fontAlgn="base" hangingPunct="1">
              <a:spcBef>
                <a:spcPct val="20000"/>
              </a:spcBef>
              <a:spcAft>
                <a:spcPct val="0"/>
              </a:spcAft>
              <a:buClr>
                <a:srgbClr val="00794C"/>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794C"/>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Quelques règles à retenir</a:t>
            </a:r>
          </a:p>
          <a:p>
            <a:pPr marL="285750" lvl="1" indent="-285750">
              <a:buFont typeface="Wingdings" pitchFamily="2" charset="2"/>
              <a:buChar char="§"/>
            </a:pPr>
            <a:r>
              <a:rPr lang="fr-FR" dirty="0" smtClean="0"/>
              <a:t>  Prévoir des temps d’échange en collectif et individuel avec ses salariés</a:t>
            </a:r>
          </a:p>
          <a:p>
            <a:pPr marL="285750" lvl="1" indent="-285750">
              <a:buFont typeface="Wingdings" pitchFamily="2" charset="2"/>
              <a:buChar char="§"/>
            </a:pPr>
            <a:r>
              <a:rPr lang="fr-FR" dirty="0" smtClean="0"/>
              <a:t>  Organiser l’arrivée et l’intégration d’un nouveau salarié, d’un apprenti, d’un intérimaire</a:t>
            </a:r>
          </a:p>
          <a:p>
            <a:pPr marL="285750" lvl="1" indent="-285750">
              <a:buFont typeface="Wingdings" pitchFamily="2" charset="2"/>
              <a:buChar char="§"/>
            </a:pPr>
            <a:r>
              <a:rPr lang="fr-FR" dirty="0" smtClean="0"/>
              <a:t>  Trouver des leviers de motivation (prime, évolution du poste, nouvelles responsabilités, …)</a:t>
            </a:r>
          </a:p>
        </p:txBody>
      </p:sp>
      <p:pic>
        <p:nvPicPr>
          <p:cNvPr id="25"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4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Formation</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75</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6" name="Image 15" descr="LigneSeparationLongue.jpg"/>
          <p:cNvPicPr>
            <a:picLocks noChangeAspect="1"/>
          </p:cNvPicPr>
          <p:nvPr/>
        </p:nvPicPr>
        <p:blipFill>
          <a:blip r:embed="rId4"/>
          <a:stretch>
            <a:fillRect/>
          </a:stretch>
        </p:blipFill>
        <p:spPr>
          <a:xfrm>
            <a:off x="0" y="5828648"/>
            <a:ext cx="9144000" cy="42858"/>
          </a:xfrm>
          <a:prstGeom prst="rect">
            <a:avLst/>
          </a:prstGeom>
        </p:spPr>
      </p:pic>
      <p:sp>
        <p:nvSpPr>
          <p:cNvPr id="18" name="Espace réservé du contenu 16"/>
          <p:cNvSpPr txBox="1">
            <a:spLocks noGrp="1"/>
          </p:cNvSpPr>
          <p:nvPr>
            <p:ph idx="1"/>
          </p:nvPr>
        </p:nvSpPr>
        <p:spPr>
          <a:xfrm>
            <a:off x="464453" y="1817102"/>
            <a:ext cx="8055082" cy="2412968"/>
          </a:xfrm>
          <a:prstGeom prst="rect">
            <a:avLst/>
          </a:prstGeom>
          <a:noFill/>
        </p:spPr>
        <p:txBody>
          <a:bodyPr wrap="square" rtlCol="0">
            <a:spAutoFit/>
          </a:bodyPr>
          <a:lstStyle/>
          <a:p>
            <a:pPr algn="just"/>
            <a:r>
              <a:rPr lang="fr-FR" sz="2600" b="1" dirty="0" smtClean="0">
                <a:latin typeface="Arial" pitchFamily="34" charset="0"/>
                <a:cs typeface="Arial" pitchFamily="34" charset="0"/>
              </a:rPr>
              <a:t>Financement des TNS par le </a:t>
            </a:r>
            <a:r>
              <a:rPr lang="fr-FR" sz="2600" b="1" dirty="0" smtClean="0">
                <a:latin typeface="Arial" pitchFamily="34" charset="0"/>
                <a:cs typeface="Arial" pitchFamily="34" charset="0"/>
                <a:hlinkClick r:id="rId5" action="ppaction://hlinksldjump"/>
              </a:rPr>
              <a:t>Conseil </a:t>
            </a:r>
            <a:r>
              <a:rPr lang="fr-FR" sz="2600" b="1" dirty="0">
                <a:latin typeface="Arial" pitchFamily="34" charset="0"/>
                <a:cs typeface="Arial" pitchFamily="34" charset="0"/>
                <a:hlinkClick r:id="rId5" action="ppaction://hlinksldjump"/>
              </a:rPr>
              <a:t>de la </a:t>
            </a:r>
            <a:endParaRPr lang="fr-FR" sz="2600" b="1" dirty="0" smtClean="0">
              <a:latin typeface="Arial" pitchFamily="34" charset="0"/>
              <a:cs typeface="Arial" pitchFamily="34" charset="0"/>
              <a:hlinkClick r:id="rId5" action="ppaction://hlinksldjump"/>
            </a:endParaRPr>
          </a:p>
          <a:p>
            <a:pPr indent="0" algn="just">
              <a:buNone/>
            </a:pPr>
            <a:r>
              <a:rPr lang="fr-FR" sz="2600" b="1" dirty="0" smtClean="0">
                <a:latin typeface="Arial" pitchFamily="34" charset="0"/>
                <a:cs typeface="Arial" pitchFamily="34" charset="0"/>
                <a:hlinkClick r:id="rId5" action="ppaction://hlinksldjump"/>
              </a:rPr>
              <a:t>Formation</a:t>
            </a:r>
            <a:endParaRPr lang="fr-FR" sz="2600" b="1" dirty="0" smtClean="0">
              <a:latin typeface="Arial" pitchFamily="34" charset="0"/>
              <a:cs typeface="Arial" pitchFamily="34" charset="0"/>
            </a:endParaRPr>
          </a:p>
          <a:p>
            <a:pPr algn="just"/>
            <a:endParaRPr lang="fr-FR" sz="2600" b="1" dirty="0">
              <a:latin typeface="Arial" pitchFamily="34" charset="0"/>
              <a:cs typeface="Arial" pitchFamily="34" charset="0"/>
            </a:endParaRPr>
          </a:p>
          <a:p>
            <a:pPr algn="just"/>
            <a:endParaRPr lang="fr-FR" sz="2600" dirty="0" smtClean="0">
              <a:latin typeface="Arial" pitchFamily="34" charset="0"/>
              <a:cs typeface="Arial" pitchFamily="34" charset="0"/>
            </a:endParaRPr>
          </a:p>
          <a:p>
            <a:r>
              <a:rPr lang="fr-FR" sz="2600" b="1" dirty="0" smtClean="0">
                <a:latin typeface="Arial" pitchFamily="34" charset="0"/>
                <a:cs typeface="Arial" pitchFamily="34" charset="0"/>
              </a:rPr>
              <a:t>Financement des </a:t>
            </a:r>
            <a:r>
              <a:rPr lang="fr-FR" sz="2600" b="1" dirty="0" smtClean="0">
                <a:latin typeface="Arial" pitchFamily="34" charset="0"/>
                <a:cs typeface="Arial" pitchFamily="34" charset="0"/>
                <a:hlinkClick r:id="rId6" action="ppaction://hlinksldjump"/>
              </a:rPr>
              <a:t>salariés</a:t>
            </a:r>
            <a:r>
              <a:rPr lang="fr-FR" sz="2600" b="1" dirty="0" smtClean="0">
                <a:latin typeface="Arial" pitchFamily="34" charset="0"/>
                <a:cs typeface="Arial" pitchFamily="34" charset="0"/>
              </a:rPr>
              <a:t> des entreprises</a:t>
            </a:r>
            <a:endParaRPr lang="fr-FR" sz="2600" dirty="0">
              <a:latin typeface="Arial" pitchFamily="34" charset="0"/>
              <a:cs typeface="Arial" pitchFamily="34" charset="0"/>
            </a:endParaRPr>
          </a:p>
        </p:txBody>
      </p:sp>
      <p:grpSp>
        <p:nvGrpSpPr>
          <p:cNvPr id="17" name="Groupe 16"/>
          <p:cNvGrpSpPr/>
          <p:nvPr/>
        </p:nvGrpSpPr>
        <p:grpSpPr>
          <a:xfrm>
            <a:off x="969757" y="5842804"/>
            <a:ext cx="5834663" cy="470629"/>
            <a:chOff x="969757" y="5842804"/>
            <a:chExt cx="5834663" cy="470629"/>
          </a:xfrm>
        </p:grpSpPr>
        <p:sp>
          <p:nvSpPr>
            <p:cNvPr id="20" name="ZoneTexte 19"/>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7" action="ppaction://hlinksldjump"/>
                </a:rPr>
                <a:t>Formes</a:t>
              </a:r>
              <a:r>
                <a:rPr lang="fr-FR" altLang="fr-FR" sz="800" b="1" dirty="0" smtClean="0">
                  <a:latin typeface="Arial" pitchFamily="34" charset="0"/>
                  <a:cs typeface="Arial" pitchFamily="34" charset="0"/>
                  <a:hlinkClick r:id="rId7" action="ppaction://hlinksldjump"/>
                </a:rPr>
                <a:t> </a:t>
              </a:r>
              <a:r>
                <a:rPr lang="fr-FR" altLang="fr-FR" sz="800" dirty="0" smtClean="0">
                  <a:latin typeface="Arial" pitchFamily="34" charset="0"/>
                  <a:cs typeface="Arial" pitchFamily="34" charset="0"/>
                  <a:hlinkClick r:id="rId7"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5" name="ZoneTexte 24"/>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Régime fiscal </a:t>
              </a:r>
              <a:endParaRPr lang="fr-FR" altLang="fr-FR" sz="800" dirty="0" smtClean="0">
                <a:latin typeface="Arial" pitchFamily="34" charset="0"/>
                <a:cs typeface="Arial" pitchFamily="34" charset="0"/>
              </a:endParaRPr>
            </a:p>
          </p:txBody>
        </p:sp>
        <p:sp>
          <p:nvSpPr>
            <p:cNvPr id="26" name="ZoneTexte 25"/>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 </a:t>
              </a:r>
              <a:r>
                <a:rPr lang="fr-FR" altLang="fr-FR" sz="800" dirty="0">
                  <a:latin typeface="Arial" pitchFamily="34" charset="0"/>
                  <a:cs typeface="Arial" pitchFamily="34" charset="0"/>
                  <a:hlinkClick r:id="rId9" action="ppaction://hlinksldjump"/>
                </a:rPr>
                <a:t>R</a:t>
              </a:r>
              <a:r>
                <a:rPr lang="fr-FR" altLang="fr-FR" sz="800" dirty="0" smtClean="0">
                  <a:latin typeface="Arial" pitchFamily="34" charset="0"/>
                  <a:cs typeface="Arial" pitchFamily="34" charset="0"/>
                  <a:hlinkClick r:id="rId9" action="ppaction://hlinksldjump"/>
                </a:rPr>
                <a:t>égime social </a:t>
              </a:r>
              <a:endParaRPr lang="fr-FR" altLang="fr-FR" sz="800" dirty="0" smtClean="0">
                <a:latin typeface="Arial" pitchFamily="34" charset="0"/>
                <a:cs typeface="Arial" pitchFamily="34" charset="0"/>
              </a:endParaRPr>
            </a:p>
          </p:txBody>
        </p:sp>
        <p:sp>
          <p:nvSpPr>
            <p:cNvPr id="27" name="ZoneTexte 26"/>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0" action="ppaction://hlinksldjump"/>
                </a:rPr>
                <a:t>Comparaison </a:t>
              </a:r>
              <a:endParaRPr lang="fr-FR" altLang="fr-FR" sz="800" dirty="0" smtClean="0">
                <a:latin typeface="Arial" pitchFamily="34" charset="0"/>
                <a:cs typeface="Arial" pitchFamily="34" charset="0"/>
              </a:endParaRPr>
            </a:p>
          </p:txBody>
        </p:sp>
        <p:sp>
          <p:nvSpPr>
            <p:cNvPr id="28" name="ZoneTexte 27"/>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1" action="ppaction://hlinksldjump"/>
                </a:rPr>
                <a:t>G</a:t>
              </a:r>
              <a:r>
                <a:rPr lang="fr-FR" altLang="fr-FR" sz="800" dirty="0" smtClean="0">
                  <a:latin typeface="Arial" pitchFamily="34" charset="0"/>
                  <a:cs typeface="Arial" pitchFamily="34" charset="0"/>
                  <a:hlinkClick r:id="rId11" action="ppaction://hlinksldjump"/>
                </a:rPr>
                <a:t>estion </a:t>
              </a:r>
              <a:endParaRPr lang="fr-FR" altLang="fr-FR" sz="800" dirty="0">
                <a:latin typeface="Arial" pitchFamily="34" charset="0"/>
                <a:cs typeface="Arial" pitchFamily="34" charset="0"/>
              </a:endParaRPr>
            </a:p>
          </p:txBody>
        </p:sp>
        <p:sp>
          <p:nvSpPr>
            <p:cNvPr id="29" name="ZoneTexte 28"/>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2" action="ppaction://hlinksldjump"/>
                </a:rPr>
                <a:t>Formalités d’immatriculation </a:t>
              </a:r>
              <a:endParaRPr lang="fr-FR" altLang="fr-FR" sz="800" dirty="0">
                <a:latin typeface="Arial" pitchFamily="34" charset="0"/>
                <a:cs typeface="Arial" pitchFamily="34" charset="0"/>
              </a:endParaRPr>
            </a:p>
          </p:txBody>
        </p:sp>
        <p:sp>
          <p:nvSpPr>
            <p:cNvPr id="30" name="ZoneTexte 29"/>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3" action="ppaction://hlinksldjump"/>
                </a:rPr>
                <a:t> </a:t>
              </a:r>
              <a:r>
                <a:rPr lang="fr-FR" altLang="fr-FR" sz="800" dirty="0">
                  <a:latin typeface="Arial" pitchFamily="34" charset="0"/>
                  <a:cs typeface="Arial" pitchFamily="34" charset="0"/>
                  <a:hlinkClick r:id="rId14" action="ppaction://hlinksldjump"/>
                </a:rPr>
                <a:t>R</a:t>
              </a:r>
              <a:r>
                <a:rPr lang="fr-FR" altLang="fr-FR" sz="800" dirty="0" smtClean="0">
                  <a:latin typeface="Arial" pitchFamily="34" charset="0"/>
                  <a:cs typeface="Arial" pitchFamily="34" charset="0"/>
                  <a:hlinkClick r:id="rId14"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24195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Formation</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76</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8" name="Espace réservé du contenu 16"/>
          <p:cNvSpPr txBox="1">
            <a:spLocks noGrp="1"/>
          </p:cNvSpPr>
          <p:nvPr>
            <p:ph idx="1"/>
          </p:nvPr>
        </p:nvSpPr>
        <p:spPr>
          <a:xfrm>
            <a:off x="544459" y="1393768"/>
            <a:ext cx="8055082" cy="3637919"/>
          </a:xfrm>
          <a:prstGeom prst="rect">
            <a:avLst/>
          </a:prstGeom>
          <a:noFill/>
        </p:spPr>
        <p:txBody>
          <a:bodyPr wrap="square" rtlCol="0">
            <a:spAutoFit/>
          </a:bodyPr>
          <a:lstStyle/>
          <a:p>
            <a:pPr algn="just"/>
            <a:r>
              <a:rPr lang="fr-FR" sz="1600" b="1" dirty="0" smtClean="0">
                <a:latin typeface="Arial" pitchFamily="34" charset="0"/>
                <a:cs typeface="Arial" pitchFamily="34" charset="0"/>
              </a:rPr>
              <a:t>Conseil </a:t>
            </a:r>
            <a:r>
              <a:rPr lang="fr-FR" sz="1600" b="1" dirty="0">
                <a:latin typeface="Arial" pitchFamily="34" charset="0"/>
                <a:cs typeface="Arial" pitchFamily="34" charset="0"/>
              </a:rPr>
              <a:t>de la </a:t>
            </a:r>
            <a:r>
              <a:rPr lang="fr-FR" sz="1600" b="1" dirty="0" smtClean="0">
                <a:latin typeface="Arial" pitchFamily="34" charset="0"/>
                <a:cs typeface="Arial" pitchFamily="34" charset="0"/>
              </a:rPr>
              <a:t>Formation </a:t>
            </a:r>
            <a:r>
              <a:rPr lang="fr-FR" sz="1600" dirty="0" smtClean="0">
                <a:latin typeface="Arial" pitchFamily="34" charset="0"/>
                <a:cs typeface="Arial" pitchFamily="34" charset="0"/>
              </a:rPr>
              <a:t>- au </a:t>
            </a:r>
            <a:r>
              <a:rPr lang="fr-FR" sz="1600" dirty="0">
                <a:latin typeface="Arial" pitchFamily="34" charset="0"/>
                <a:cs typeface="Arial" pitchFamily="34" charset="0"/>
              </a:rPr>
              <a:t>sein de la CRMA </a:t>
            </a:r>
            <a:r>
              <a:rPr lang="fr-FR" sz="1600" dirty="0" smtClean="0">
                <a:latin typeface="Arial" pitchFamily="34" charset="0"/>
                <a:cs typeface="Arial" pitchFamily="34" charset="0"/>
              </a:rPr>
              <a:t>Auvergne-Rhône-Alpes</a:t>
            </a:r>
            <a:r>
              <a:rPr lang="fr-FR" sz="1600" dirty="0">
                <a:latin typeface="Arial" pitchFamily="34" charset="0"/>
                <a:cs typeface="Arial" pitchFamily="34" charset="0"/>
              </a:rPr>
              <a:t>, </a:t>
            </a:r>
            <a:r>
              <a:rPr lang="fr-FR" sz="1600" dirty="0" smtClean="0">
                <a:latin typeface="Arial" pitchFamily="34" charset="0"/>
                <a:cs typeface="Arial" pitchFamily="34" charset="0"/>
              </a:rPr>
              <a:t>qui fixe </a:t>
            </a:r>
            <a:r>
              <a:rPr lang="fr-FR" sz="1600" dirty="0">
                <a:latin typeface="Arial" pitchFamily="34" charset="0"/>
                <a:cs typeface="Arial" pitchFamily="34" charset="0"/>
              </a:rPr>
              <a:t>les priorités annuelles de formation pour les chefs </a:t>
            </a:r>
            <a:r>
              <a:rPr lang="fr-FR" sz="1600" dirty="0" smtClean="0">
                <a:latin typeface="Arial" pitchFamily="34" charset="0"/>
                <a:cs typeface="Arial" pitchFamily="34" charset="0"/>
              </a:rPr>
              <a:t>d’entreprises inscrits </a:t>
            </a:r>
            <a:r>
              <a:rPr lang="fr-FR" sz="1600" dirty="0">
                <a:latin typeface="Arial" pitchFamily="34" charset="0"/>
                <a:cs typeface="Arial" pitchFamily="34" charset="0"/>
              </a:rPr>
              <a:t>au répertoire des métiers concernant la gestion et le développement de </a:t>
            </a:r>
            <a:r>
              <a:rPr lang="fr-FR" sz="1600" dirty="0" smtClean="0">
                <a:latin typeface="Arial" pitchFamily="34" charset="0"/>
                <a:cs typeface="Arial" pitchFamily="34" charset="0"/>
              </a:rPr>
              <a:t>l’entreprise</a:t>
            </a:r>
            <a:r>
              <a:rPr lang="fr-FR" sz="1600" dirty="0">
                <a:latin typeface="Arial" pitchFamily="34" charset="0"/>
                <a:cs typeface="Arial" pitchFamily="34" charset="0"/>
              </a:rPr>
              <a:t> </a:t>
            </a:r>
            <a:r>
              <a:rPr lang="fr-FR" sz="1600" dirty="0" smtClean="0">
                <a:latin typeface="Arial" pitchFamily="34" charset="0"/>
                <a:cs typeface="Arial" pitchFamily="34" charset="0"/>
              </a:rPr>
              <a:t>: </a:t>
            </a:r>
            <a:r>
              <a:rPr lang="fr-FR" sz="1600" b="1" dirty="0" smtClean="0">
                <a:latin typeface="Arial" pitchFamily="34" charset="0"/>
                <a:cs typeface="Arial" pitchFamily="34" charset="0"/>
              </a:rPr>
              <a:t>Artisan</a:t>
            </a:r>
            <a:r>
              <a:rPr lang="fr-FR" sz="1600" b="1" dirty="0">
                <a:latin typeface="Arial" pitchFamily="34" charset="0"/>
                <a:cs typeface="Arial" pitchFamily="34" charset="0"/>
              </a:rPr>
              <a:t>, conjoint collaborateur ou associe (non-salarié)</a:t>
            </a:r>
            <a:r>
              <a:rPr lang="fr-FR" sz="1600" dirty="0">
                <a:latin typeface="Arial" pitchFamily="34" charset="0"/>
                <a:cs typeface="Arial" pitchFamily="34" charset="0"/>
              </a:rPr>
              <a:t> </a:t>
            </a:r>
            <a:endParaRPr lang="fr-FR" sz="1600" dirty="0" smtClean="0">
              <a:latin typeface="Arial" pitchFamily="34" charset="0"/>
              <a:cs typeface="Arial" pitchFamily="34" charset="0"/>
            </a:endParaRPr>
          </a:p>
          <a:p>
            <a:pPr indent="0" algn="just">
              <a:buNone/>
            </a:pPr>
            <a:endParaRPr lang="fr-FR" sz="1600" dirty="0" smtClean="0">
              <a:latin typeface="Arial" pitchFamily="34" charset="0"/>
              <a:cs typeface="Arial" pitchFamily="34" charset="0"/>
            </a:endParaRPr>
          </a:p>
          <a:p>
            <a:r>
              <a:rPr lang="fr-FR" sz="1600" b="1" dirty="0" smtClean="0">
                <a:latin typeface="Arial" pitchFamily="34" charset="0"/>
                <a:cs typeface="Arial" pitchFamily="34" charset="0"/>
              </a:rPr>
              <a:t>Type de formations financées par le Conseil de la Formation :</a:t>
            </a:r>
            <a:endParaRPr lang="fr-FR" sz="1600" dirty="0">
              <a:latin typeface="Arial" pitchFamily="34" charset="0"/>
              <a:cs typeface="Arial" pitchFamily="34" charset="0"/>
            </a:endParaRPr>
          </a:p>
          <a:p>
            <a:pPr lvl="1" algn="just">
              <a:buFont typeface="Wingdings" pitchFamily="2" charset="2"/>
              <a:buChar char="§"/>
            </a:pPr>
            <a:r>
              <a:rPr lang="fr-FR" altLang="fr-FR" sz="1600" dirty="0">
                <a:latin typeface="Arial" pitchFamily="34" charset="0"/>
                <a:cs typeface="Arial" pitchFamily="34" charset="0"/>
              </a:rPr>
              <a:t>La durée minimale des formations est fixée à 7 heures. La durée maximale des journées de formation est plafonnée à 7 heures (3.5 heures par demi-journée.)</a:t>
            </a:r>
            <a:endParaRPr lang="fr-FR" sz="1600" dirty="0">
              <a:latin typeface="Arial" pitchFamily="34" charset="0"/>
              <a:cs typeface="Arial" pitchFamily="34" charset="0"/>
            </a:endParaRPr>
          </a:p>
          <a:p>
            <a:pPr algn="just">
              <a:buFont typeface="Wingdings" pitchFamily="2" charset="2"/>
              <a:buChar char="§"/>
            </a:pPr>
            <a:r>
              <a:rPr lang="fr-FR" altLang="fr-FR" sz="1600" dirty="0">
                <a:latin typeface="Arial" pitchFamily="34" charset="0"/>
                <a:cs typeface="Arial" pitchFamily="34" charset="0"/>
              </a:rPr>
              <a:t>La prise en charge des formations "intra entreprise" (sur site) est limitée à une durée de 14 heures par action, par stagiaire et par an.</a:t>
            </a:r>
            <a:endParaRPr lang="fr-FR" sz="1600" dirty="0">
              <a:latin typeface="Arial" pitchFamily="34" charset="0"/>
              <a:cs typeface="Arial" pitchFamily="34" charset="0"/>
            </a:endParaRPr>
          </a:p>
          <a:p>
            <a:pPr algn="just">
              <a:buFont typeface="Wingdings" pitchFamily="2" charset="2"/>
              <a:buChar char="§"/>
            </a:pPr>
            <a:r>
              <a:rPr lang="fr-FR" altLang="fr-FR" sz="1600" dirty="0">
                <a:latin typeface="Arial" pitchFamily="34" charset="0"/>
                <a:cs typeface="Arial" pitchFamily="34" charset="0"/>
              </a:rPr>
              <a:t>La prise en charge des formations "inter entreprise" est limitée à une durée de 50 heures par action avec un maximum de 100 heures par stagiaire et par an</a:t>
            </a:r>
            <a:endParaRPr lang="fr-FR" sz="1600" dirty="0">
              <a:latin typeface="Arial" pitchFamily="34" charset="0"/>
              <a:cs typeface="Arial" pitchFamily="34" charset="0"/>
            </a:endParaRPr>
          </a:p>
          <a:p>
            <a:pPr algn="just">
              <a:buFont typeface="Wingdings" pitchFamily="2" charset="2"/>
              <a:buChar char="§"/>
            </a:pPr>
            <a:r>
              <a:rPr lang="fr-FR" altLang="fr-FR" sz="1600" dirty="0">
                <a:latin typeface="Arial" pitchFamily="34" charset="0"/>
                <a:cs typeface="Arial" pitchFamily="34" charset="0"/>
              </a:rPr>
              <a:t>Demandes collectives (subrogation des droits) </a:t>
            </a:r>
            <a:endParaRPr lang="fr-FR" sz="1600" dirty="0">
              <a:latin typeface="Arial" pitchFamily="34" charset="0"/>
              <a:cs typeface="Arial" pitchFamily="34" charset="0"/>
            </a:endParaRPr>
          </a:p>
        </p:txBody>
      </p:sp>
      <p:pic>
        <p:nvPicPr>
          <p:cNvPr id="17" name="Picture 3" descr="C:\Users\Franck\AppData\Local\Microsoft\Windows\INetCache\IE\RF6AJJUF\view-refresh[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2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Formation</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77</a:t>
            </a:fld>
            <a:endParaRPr lang="fr-FR" dirty="0"/>
          </a:p>
        </p:txBody>
      </p:sp>
      <p:pic>
        <p:nvPicPr>
          <p:cNvPr id="15" name="Image 14"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19" name="Espace réservé du contenu 16"/>
          <p:cNvSpPr txBox="1">
            <a:spLocks/>
          </p:cNvSpPr>
          <p:nvPr/>
        </p:nvSpPr>
        <p:spPr>
          <a:xfrm>
            <a:off x="551793" y="1584114"/>
            <a:ext cx="7215798" cy="4542782"/>
          </a:xfrm>
          <a:prstGeom prst="rect">
            <a:avLst/>
          </a:prstGeom>
          <a:noFill/>
        </p:spPr>
        <p:txBody>
          <a:bodyPr wrap="square" rtlCol="0">
            <a:spAutoFit/>
          </a:bodyPr>
          <a:lstStyle>
            <a:lvl1pPr marL="0" indent="-360000" algn="l" defTabSz="457200" rtl="0" eaLnBrk="1" fontAlgn="base" hangingPunct="1">
              <a:spcBef>
                <a:spcPct val="20000"/>
              </a:spcBef>
              <a:spcAft>
                <a:spcPct val="0"/>
              </a:spcAft>
              <a:buClr>
                <a:srgbClr val="00794C"/>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00794C"/>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00794C"/>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00794C"/>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b="1" dirty="0" smtClean="0">
                <a:latin typeface="Arial" pitchFamily="34" charset="0"/>
                <a:cs typeface="Arial" pitchFamily="34" charset="0"/>
              </a:rPr>
              <a:t>Pour les Salariés  :</a:t>
            </a:r>
          </a:p>
          <a:p>
            <a:pPr indent="0" algn="just">
              <a:buNone/>
            </a:pPr>
            <a:r>
              <a:rPr lang="fr-FR" b="1" dirty="0" smtClean="0">
                <a:latin typeface="Arial" pitchFamily="34" charset="0"/>
                <a:cs typeface="Arial" pitchFamily="34" charset="0"/>
              </a:rPr>
              <a:t> </a:t>
            </a:r>
          </a:p>
          <a:p>
            <a:pPr marL="285750" lvl="1" indent="-285750" algn="just">
              <a:buFont typeface="Wingdings" pitchFamily="2" charset="2"/>
              <a:buChar char="§"/>
            </a:pPr>
            <a:r>
              <a:rPr lang="fr-FR" sz="1600" b="1" dirty="0" smtClean="0"/>
              <a:t>Financement par un OPCA de la branche professionnelle </a:t>
            </a:r>
            <a:r>
              <a:rPr lang="fr-FR" sz="1600" dirty="0" smtClean="0"/>
              <a:t>(lien </a:t>
            </a:r>
            <a:r>
              <a:rPr lang="fr-FR" sz="1600" dirty="0"/>
              <a:t>utile : </a:t>
            </a:r>
            <a:r>
              <a:rPr lang="fr-FR" sz="1600" dirty="0">
                <a:hlinkClick r:id="rId4"/>
              </a:rPr>
              <a:t>http://</a:t>
            </a:r>
            <a:r>
              <a:rPr lang="fr-FR" sz="1600" dirty="0" smtClean="0">
                <a:hlinkClick r:id="rId4"/>
              </a:rPr>
              <a:t>travail-emploi.gouv.fr/ministere/acteurs/partenaires/article/opca-organismes-paritaires-collecteurs-agrees</a:t>
            </a:r>
            <a:r>
              <a:rPr lang="fr-FR" sz="1600" dirty="0" smtClean="0"/>
              <a:t>)</a:t>
            </a:r>
          </a:p>
          <a:p>
            <a:pPr marL="285750" lvl="1" indent="-285750" algn="just">
              <a:buFont typeface="Wingdings" pitchFamily="2" charset="2"/>
              <a:buChar char="§"/>
            </a:pPr>
            <a:endParaRPr lang="fr-FR" sz="1600" b="1" dirty="0" smtClean="0"/>
          </a:p>
          <a:p>
            <a:pPr marL="285750" lvl="1" indent="-285750" algn="just">
              <a:buFont typeface="Wingdings" pitchFamily="2" charset="2"/>
              <a:buChar char="§"/>
            </a:pPr>
            <a:r>
              <a:rPr lang="fr-FR" sz="1600" b="1" dirty="0" smtClean="0"/>
              <a:t>Plan de formation </a:t>
            </a:r>
            <a:r>
              <a:rPr lang="fr-FR" sz="1600" dirty="0" smtClean="0"/>
              <a:t>(ensemble </a:t>
            </a:r>
            <a:r>
              <a:rPr lang="fr-FR" sz="1600" dirty="0"/>
              <a:t>des actions de formation définies dans le cadre de la politique de gestion du personnel de </a:t>
            </a:r>
            <a:r>
              <a:rPr lang="fr-FR" sz="1600" dirty="0" smtClean="0"/>
              <a:t>l’entreprise)</a:t>
            </a:r>
          </a:p>
          <a:p>
            <a:pPr lvl="2" algn="just"/>
            <a:endParaRPr lang="fr-FR" dirty="0" smtClean="0"/>
          </a:p>
          <a:p>
            <a:pPr lvl="2" algn="just"/>
            <a:endParaRPr lang="fr-FR" dirty="0"/>
          </a:p>
          <a:p>
            <a:pPr lvl="2" algn="just"/>
            <a:endParaRPr lang="fr-FR" dirty="0" smtClean="0"/>
          </a:p>
          <a:p>
            <a:pPr lvl="2" algn="just"/>
            <a:endParaRPr lang="fr-FR" dirty="0"/>
          </a:p>
          <a:p>
            <a:pPr lvl="2" algn="just"/>
            <a:endParaRPr lang="fr-FR" dirty="0"/>
          </a:p>
          <a:p>
            <a:pPr lvl="2" algn="just"/>
            <a:endParaRPr lang="fr-FR" dirty="0" smtClean="0"/>
          </a:p>
          <a:p>
            <a:pPr marL="285750" lvl="1" indent="-285750" algn="just">
              <a:buFont typeface="Wingdings" pitchFamily="2" charset="2"/>
              <a:buChar char="§"/>
            </a:pPr>
            <a:r>
              <a:rPr lang="fr-FR" sz="1600" b="1" dirty="0" smtClean="0"/>
              <a:t>Compte personnel de Formation </a:t>
            </a:r>
          </a:p>
          <a:p>
            <a:pPr lvl="1" indent="0" algn="just">
              <a:buNone/>
            </a:pPr>
            <a:r>
              <a:rPr lang="fr-FR" sz="1600" b="1" dirty="0"/>
              <a:t> </a:t>
            </a:r>
            <a:r>
              <a:rPr lang="fr-FR" sz="1600" b="1" dirty="0" smtClean="0"/>
              <a:t>       </a:t>
            </a:r>
            <a:r>
              <a:rPr lang="fr-FR" sz="1600" dirty="0" smtClean="0"/>
              <a:t>- lien utile </a:t>
            </a:r>
            <a:r>
              <a:rPr lang="fr-FR" sz="1600" dirty="0"/>
              <a:t>: </a:t>
            </a:r>
            <a:r>
              <a:rPr lang="fr-FR" sz="1600" dirty="0">
                <a:hlinkClick r:id="rId5"/>
              </a:rPr>
              <a:t>http://www.moncompteformation.gouv.fr</a:t>
            </a:r>
            <a:r>
              <a:rPr lang="fr-FR" sz="1600" dirty="0" smtClean="0">
                <a:hlinkClick r:id="rId5"/>
              </a:rPr>
              <a:t>/</a:t>
            </a:r>
            <a:endParaRPr lang="fr-FR" sz="1600" dirty="0" smtClean="0"/>
          </a:p>
          <a:p>
            <a:pPr lvl="1" indent="0" algn="just">
              <a:buNone/>
            </a:pPr>
            <a:endParaRPr lang="fr-FR" sz="1600" dirty="0" smtClean="0"/>
          </a:p>
        </p:txBody>
      </p:sp>
      <p:sp>
        <p:nvSpPr>
          <p:cNvPr id="21" name="ZoneTexte 20"/>
          <p:cNvSpPr txBox="1"/>
          <p:nvPr/>
        </p:nvSpPr>
        <p:spPr>
          <a:xfrm>
            <a:off x="3880989" y="4157940"/>
            <a:ext cx="4294242" cy="954107"/>
          </a:xfrm>
          <a:prstGeom prst="rect">
            <a:avLst/>
          </a:prstGeom>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marL="171450" indent="-171450">
              <a:buClr>
                <a:srgbClr val="E8B400"/>
              </a:buClr>
              <a:buFont typeface="Wingdings 3" panose="05040102010807070707" pitchFamily="18" charset="2"/>
              <a:buChar char="â"/>
              <a:defRPr sz="1200"/>
            </a:lvl1pPr>
          </a:lstStyle>
          <a:p>
            <a:pPr marL="0" indent="0">
              <a:buNone/>
              <a:defRPr/>
            </a:pPr>
            <a:r>
              <a:rPr lang="fr-FR" sz="1400" b="1" dirty="0" smtClean="0">
                <a:solidFill>
                  <a:srgbClr val="00794C"/>
                </a:solidFill>
              </a:rPr>
              <a:t>Concerne toutes les entreprises quelle que soit leur taille. La mise en œuvre relève de la décision de l’employeur après consultation des représentants du personnel</a:t>
            </a:r>
          </a:p>
        </p:txBody>
      </p:sp>
      <p:pic>
        <p:nvPicPr>
          <p:cNvPr id="20" name="Picture 2" descr="C:\Users\fd.CMA69\AppData\Local\Microsoft\Windows\INetCache\IE\6P5U141P\attention-icon-233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0832">
            <a:off x="7727060" y="3797433"/>
            <a:ext cx="700279" cy="7002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Franck\AppData\Local\Microsoft\Windows\INetCache\IE\RF6AJJUF\view-refresh[1].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8298" y="5825586"/>
            <a:ext cx="967322" cy="96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22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EXERCICES</a:t>
            </a:r>
            <a:endParaRPr lang="fr-FR" dirty="0"/>
          </a:p>
        </p:txBody>
      </p:sp>
      <p:sp>
        <p:nvSpPr>
          <p:cNvPr id="6" name="Espace réservé du numéro de diapositive 5"/>
          <p:cNvSpPr>
            <a:spLocks noGrp="1"/>
          </p:cNvSpPr>
          <p:nvPr>
            <p:ph type="sldNum" sz="quarter" idx="4294967295"/>
          </p:nvPr>
        </p:nvSpPr>
        <p:spPr>
          <a:xfrm>
            <a:off x="8077200" y="5876925"/>
            <a:ext cx="1066800" cy="981075"/>
          </a:xfrm>
          <a:prstGeom prst="rect">
            <a:avLst/>
          </a:prstGeom>
        </p:spPr>
        <p:txBody>
          <a:bodyPr/>
          <a:lstStyle/>
          <a:p>
            <a:pPr>
              <a:defRPr/>
            </a:pPr>
            <a:fld id="{6FB1357B-4ECE-594C-B396-EDD440BB5D69}" type="slidenum">
              <a:rPr lang="fr-FR" smtClean="0"/>
              <a:pPr>
                <a:defRPr/>
              </a:pPr>
              <a:t>78</a:t>
            </a:fld>
            <a:endParaRPr lang="fr-FR" dirty="0"/>
          </a:p>
        </p:txBody>
      </p:sp>
      <p:grpSp>
        <p:nvGrpSpPr>
          <p:cNvPr id="9" name="Groupe 8"/>
          <p:cNvGrpSpPr/>
          <p:nvPr/>
        </p:nvGrpSpPr>
        <p:grpSpPr>
          <a:xfrm>
            <a:off x="3945792" y="4900249"/>
            <a:ext cx="1818751" cy="1238341"/>
            <a:chOff x="7235217" y="1889769"/>
            <a:chExt cx="1818751" cy="1238341"/>
          </a:xfrm>
        </p:grpSpPr>
        <p:pic>
          <p:nvPicPr>
            <p:cNvPr id="10" name="Picture 2" descr="http://cliparts.tout-images.com/bureautique/livres/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889769"/>
              <a:ext cx="952500" cy="8191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35217" y="2543335"/>
              <a:ext cx="1818751" cy="584775"/>
            </a:xfrm>
            <a:prstGeom prst="rect">
              <a:avLst/>
            </a:prstGeom>
            <a:noFill/>
          </p:spPr>
          <p:txBody>
            <a:bodyPr wrap="square" lIns="91440" tIns="45720" rIns="91440" bIns="45720">
              <a:spAutoFit/>
            </a:bodyPr>
            <a:lstStyle/>
            <a:p>
              <a:pPr algn="ct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anose="03060802040406070304" pitchFamily="66" charset="0"/>
                </a:rPr>
                <a:t>Exercices</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anose="03060802040406070304" pitchFamily="66" charset="0"/>
              </a:endParaRPr>
            </a:p>
          </p:txBody>
        </p:sp>
      </p:grpSp>
      <p:pic>
        <p:nvPicPr>
          <p:cNvPr id="12" name="Image 11" descr="Logo-provisoire-Auvergne-Rhone-Alpes-sans-contour-800px.png">
            <a:hlinkClick r:id="rId3" action="ppaction://hlinksldjump"/>
          </p:cNvPr>
          <p:cNvPicPr>
            <a:picLocks noChangeAspect="1"/>
          </p:cNvPicPr>
          <p:nvPr/>
        </p:nvPicPr>
        <p:blipFill>
          <a:blip r:embed="rId4"/>
          <a:stretch>
            <a:fillRect/>
          </a:stretch>
        </p:blipFill>
        <p:spPr>
          <a:xfrm>
            <a:off x="5846564" y="180871"/>
            <a:ext cx="1409924" cy="1346478"/>
          </a:xfrm>
          <a:prstGeom prst="rect">
            <a:avLst/>
          </a:prstGeom>
        </p:spPr>
      </p:pic>
    </p:spTree>
    <p:extLst>
      <p:ext uri="{BB962C8B-B14F-4D97-AF65-F5344CB8AC3E}">
        <p14:creationId xmlns:p14="http://schemas.microsoft.com/office/powerpoint/2010/main" val="7508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ltLang="fr-FR" b="1" dirty="0" smtClean="0"/>
              <a:t>Cas pratique – Enoncé (1/2)</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79</a:t>
            </a:fld>
            <a:endParaRPr lang="fr-FR" dirty="0"/>
          </a:p>
        </p:txBody>
      </p:sp>
      <p:pic>
        <p:nvPicPr>
          <p:cNvPr id="12" name="Image 11"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7" name="Titre 2"/>
          <p:cNvSpPr txBox="1">
            <a:spLocks/>
          </p:cNvSpPr>
          <p:nvPr/>
        </p:nvSpPr>
        <p:spPr>
          <a:xfrm>
            <a:off x="6347791" y="1643270"/>
            <a:ext cx="2597426" cy="2924691"/>
          </a:xfrm>
          <a:prstGeom prst="rect">
            <a:avLst/>
          </a:prstGeom>
        </p:spPr>
        <p:txBody>
          <a:bodyPr anchor="ctr"/>
          <a:lstStyle>
            <a:lvl1pPr algn="l" defTabSz="457200" rtl="0" eaLnBrk="1" fontAlgn="base" hangingPunct="1">
              <a:spcBef>
                <a:spcPct val="0"/>
              </a:spcBef>
              <a:spcAft>
                <a:spcPct val="0"/>
              </a:spcAft>
              <a:defRPr lang="fr-FR" altLang="fr-FR" sz="3200" kern="1200" dirty="0">
                <a:solidFill>
                  <a:srgbClr val="81171E"/>
                </a:solidFill>
                <a:latin typeface="Arial Black" pitchFamily="34" charset="0"/>
                <a:ea typeface="Arial Black" pitchFamily="34" charset="0"/>
                <a:cs typeface="Arial Black" pitchFamily="34" charset="0"/>
              </a:defRPr>
            </a:lvl1pPr>
            <a:lvl2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2pPr>
            <a:lvl3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3pPr>
            <a:lvl4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4pPr>
            <a:lvl5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b="1" dirty="0" smtClean="0"/>
              <a:t>                                      </a:t>
            </a:r>
            <a:endParaRPr lang="fr-FR" dirty="0"/>
          </a:p>
        </p:txBody>
      </p:sp>
      <p:sp>
        <p:nvSpPr>
          <p:cNvPr id="5" name="Espace réservé du contenu 4"/>
          <p:cNvSpPr>
            <a:spLocks noGrp="1"/>
          </p:cNvSpPr>
          <p:nvPr>
            <p:ph idx="1"/>
          </p:nvPr>
        </p:nvSpPr>
        <p:spPr>
          <a:xfrm>
            <a:off x="444500" y="1747228"/>
            <a:ext cx="7803675" cy="2716774"/>
          </a:xfrm>
        </p:spPr>
        <p:txBody>
          <a:bodyPr/>
          <a:lstStyle/>
          <a:p>
            <a:r>
              <a:rPr lang="fr-FR" altLang="fr-FR" dirty="0">
                <a:latin typeface="Arial" pitchFamily="34" charset="0"/>
                <a:cs typeface="Arial" pitchFamily="34" charset="0"/>
              </a:rPr>
              <a:t>M. TRESOR a créé son entreprise. </a:t>
            </a:r>
            <a:endParaRPr lang="fr-FR" altLang="fr-FR" dirty="0" smtClean="0">
              <a:latin typeface="Arial" pitchFamily="34" charset="0"/>
              <a:cs typeface="Arial" pitchFamily="34" charset="0"/>
            </a:endParaRPr>
          </a:p>
          <a:p>
            <a:r>
              <a:rPr lang="fr-FR" altLang="fr-FR" dirty="0" smtClean="0">
                <a:latin typeface="Arial" pitchFamily="34" charset="0"/>
                <a:cs typeface="Arial" pitchFamily="34" charset="0"/>
              </a:rPr>
              <a:t>Il </a:t>
            </a:r>
            <a:r>
              <a:rPr lang="fr-FR" altLang="fr-FR" dirty="0">
                <a:latin typeface="Arial" pitchFamily="34" charset="0"/>
                <a:cs typeface="Arial" pitchFamily="34" charset="0"/>
              </a:rPr>
              <a:t>a créé une l’EURL au capital de 9 700 € avec imposition à l’impôt sur les sociétés. </a:t>
            </a:r>
            <a:endParaRPr lang="fr-FR" altLang="fr-FR" dirty="0" smtClean="0">
              <a:latin typeface="Arial" pitchFamily="34" charset="0"/>
              <a:cs typeface="Arial" pitchFamily="34" charset="0"/>
            </a:endParaRPr>
          </a:p>
          <a:p>
            <a:r>
              <a:rPr lang="fr-FR" altLang="fr-FR" dirty="0" smtClean="0">
                <a:latin typeface="Arial" pitchFamily="34" charset="0"/>
                <a:cs typeface="Arial" pitchFamily="34" charset="0"/>
              </a:rPr>
              <a:t>Son </a:t>
            </a:r>
            <a:r>
              <a:rPr lang="fr-FR" altLang="fr-FR" dirty="0">
                <a:latin typeface="Arial" pitchFamily="34" charset="0"/>
                <a:cs typeface="Arial" pitchFamily="34" charset="0"/>
              </a:rPr>
              <a:t>épouse est salariée dans une autre entreprise. Son salaire annuel net est de 18 000 €. En tant que salariée, elle bénéficie d’un abattement forfaitaire pour frais professionnels de 10 % de son revenu. </a:t>
            </a:r>
            <a:endParaRPr lang="fr-FR" altLang="fr-FR" dirty="0" smtClean="0">
              <a:latin typeface="Arial" pitchFamily="34" charset="0"/>
              <a:cs typeface="Arial" pitchFamily="34" charset="0"/>
            </a:endParaRPr>
          </a:p>
          <a:p>
            <a:r>
              <a:rPr lang="fr-FR" altLang="fr-FR" dirty="0" smtClean="0">
                <a:latin typeface="Arial" pitchFamily="34" charset="0"/>
                <a:cs typeface="Arial" pitchFamily="34" charset="0"/>
              </a:rPr>
              <a:t>M</a:t>
            </a:r>
            <a:r>
              <a:rPr lang="fr-FR" altLang="fr-FR" dirty="0">
                <a:latin typeface="Arial" pitchFamily="34" charset="0"/>
                <a:cs typeface="Arial" pitchFamily="34" charset="0"/>
              </a:rPr>
              <a:t>. et Mme TRESOR sont mariés et ont deux adorables enfants à charge.</a:t>
            </a:r>
          </a:p>
          <a:p>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163523754"/>
              </p:ext>
            </p:extLst>
          </p:nvPr>
        </p:nvGraphicFramePr>
        <p:xfrm>
          <a:off x="668867" y="4210002"/>
          <a:ext cx="7645401" cy="1623060"/>
        </p:xfrm>
        <a:graphic>
          <a:graphicData uri="http://schemas.openxmlformats.org/drawingml/2006/table">
            <a:tbl>
              <a:tblPr/>
              <a:tblGrid>
                <a:gridCol w="2382935"/>
                <a:gridCol w="1071452"/>
                <a:gridCol w="904473"/>
                <a:gridCol w="1007966"/>
                <a:gridCol w="1168857"/>
                <a:gridCol w="1109718"/>
              </a:tblGrid>
              <a:tr h="731520">
                <a:tc>
                  <a:txBody>
                    <a:bodyPr/>
                    <a:lstStyle/>
                    <a:p>
                      <a:pPr algn="l" fontAlgn="base">
                        <a:lnSpc>
                          <a:spcPct val="115000"/>
                        </a:lnSpc>
                        <a:spcBef>
                          <a:spcPts val="335"/>
                        </a:spcBef>
                        <a:spcAft>
                          <a:spcPts val="0"/>
                        </a:spcAft>
                      </a:pPr>
                      <a:r>
                        <a:rPr lang="fr-FR" sz="1600" kern="1200" dirty="0">
                          <a:solidFill>
                            <a:srgbClr val="000000"/>
                          </a:solidFill>
                          <a:effectLst/>
                          <a:latin typeface="Arial"/>
                          <a:ea typeface="Times New Roman"/>
                          <a:cs typeface="Times New Roman"/>
                        </a:rPr>
                        <a:t>Tranches de revenu annuel imposable en 2015</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chemeClr val="accent2">
                        <a:lumMod val="40000"/>
                        <a:lumOff val="60000"/>
                      </a:schemeClr>
                    </a:solidFill>
                  </a:tcPr>
                </a:tc>
                <a:tc>
                  <a:txBody>
                    <a:bodyPr/>
                    <a:lstStyle/>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a:t>
                      </a:r>
                      <a:endParaRPr lang="fr-FR" sz="1600" dirty="0">
                        <a:effectLst/>
                        <a:latin typeface="Calibri"/>
                        <a:ea typeface="Calibri"/>
                        <a:cs typeface="Times New Roman"/>
                      </a:endParaRPr>
                    </a:p>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9 </a:t>
                      </a:r>
                      <a:r>
                        <a:rPr lang="fr-FR" sz="1600" kern="1200" dirty="0" smtClean="0">
                          <a:solidFill>
                            <a:srgbClr val="000000"/>
                          </a:solidFill>
                          <a:effectLst/>
                          <a:latin typeface="Arial"/>
                          <a:ea typeface="Times New Roman"/>
                          <a:cs typeface="Times New Roman"/>
                        </a:rPr>
                        <a:t>710</a:t>
                      </a:r>
                      <a:r>
                        <a:rPr lang="fr-FR" sz="1600" kern="1200" dirty="0">
                          <a:solidFill>
                            <a:srgbClr val="000000"/>
                          </a:solidFill>
                          <a:effectLst/>
                          <a:latin typeface="Arial"/>
                          <a:ea typeface="Times New Roman"/>
                          <a:cs typeface="Times New Roman"/>
                        </a:rPr>
                        <a:t>€</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9 </a:t>
                      </a:r>
                      <a:r>
                        <a:rPr lang="fr-FR" sz="1600" kern="1200" dirty="0" smtClean="0">
                          <a:solidFill>
                            <a:srgbClr val="000000"/>
                          </a:solidFill>
                          <a:effectLst/>
                          <a:latin typeface="Arial"/>
                          <a:ea typeface="Times New Roman"/>
                          <a:cs typeface="Times New Roman"/>
                        </a:rPr>
                        <a:t>710 </a:t>
                      </a:r>
                      <a:r>
                        <a:rPr lang="fr-FR" sz="1600" kern="1200" dirty="0">
                          <a:solidFill>
                            <a:srgbClr val="000000"/>
                          </a:solidFill>
                          <a:effectLst/>
                          <a:latin typeface="Arial"/>
                          <a:ea typeface="Times New Roman"/>
                          <a:cs typeface="Times New Roman"/>
                        </a:rPr>
                        <a:t>€ à</a:t>
                      </a:r>
                      <a:endParaRPr lang="fr-FR" sz="1600" dirty="0">
                        <a:effectLst/>
                        <a:latin typeface="Calibri"/>
                        <a:ea typeface="Calibri"/>
                        <a:cs typeface="Times New Roman"/>
                      </a:endParaRPr>
                    </a:p>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26 </a:t>
                      </a:r>
                      <a:r>
                        <a:rPr lang="fr-FR" sz="1600" kern="1200" dirty="0" smtClean="0">
                          <a:solidFill>
                            <a:srgbClr val="000000"/>
                          </a:solidFill>
                          <a:effectLst/>
                          <a:latin typeface="Arial"/>
                          <a:ea typeface="Times New Roman"/>
                          <a:cs typeface="Times New Roman"/>
                        </a:rPr>
                        <a:t>818 </a:t>
                      </a:r>
                      <a:r>
                        <a:rPr lang="fr-FR" sz="1600" kern="1200" dirty="0">
                          <a:solidFill>
                            <a:srgbClr val="000000"/>
                          </a:solidFill>
                          <a:effectLst/>
                          <a:latin typeface="Arial"/>
                          <a:ea typeface="Times New Roman"/>
                          <a:cs typeface="Times New Roman"/>
                        </a:rPr>
                        <a:t>€ </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26 </a:t>
                      </a:r>
                      <a:r>
                        <a:rPr lang="fr-FR" sz="1600" kern="1200" dirty="0" smtClean="0">
                          <a:solidFill>
                            <a:srgbClr val="000000"/>
                          </a:solidFill>
                          <a:effectLst/>
                          <a:latin typeface="Arial"/>
                          <a:ea typeface="Times New Roman"/>
                          <a:cs typeface="Times New Roman"/>
                        </a:rPr>
                        <a:t>818 </a:t>
                      </a:r>
                      <a:r>
                        <a:rPr lang="fr-FR" sz="1600" kern="1200" dirty="0">
                          <a:solidFill>
                            <a:srgbClr val="000000"/>
                          </a:solidFill>
                          <a:effectLst/>
                          <a:latin typeface="Arial"/>
                          <a:ea typeface="Times New Roman"/>
                          <a:cs typeface="Times New Roman"/>
                        </a:rPr>
                        <a:t>€ à</a:t>
                      </a:r>
                      <a:endParaRPr lang="fr-FR" sz="1600" dirty="0">
                        <a:effectLst/>
                        <a:latin typeface="Calibri"/>
                        <a:ea typeface="Calibri"/>
                        <a:cs typeface="Times New Roman"/>
                      </a:endParaRPr>
                    </a:p>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71 </a:t>
                      </a:r>
                      <a:r>
                        <a:rPr lang="fr-FR" sz="1600" kern="1200" dirty="0" smtClean="0">
                          <a:solidFill>
                            <a:srgbClr val="000000"/>
                          </a:solidFill>
                          <a:effectLst/>
                          <a:latin typeface="Arial"/>
                          <a:ea typeface="Times New Roman"/>
                          <a:cs typeface="Times New Roman"/>
                        </a:rPr>
                        <a:t>898 </a:t>
                      </a:r>
                      <a:r>
                        <a:rPr lang="fr-FR" sz="1600" kern="1200" dirty="0">
                          <a:solidFill>
                            <a:srgbClr val="000000"/>
                          </a:solidFill>
                          <a:effectLst/>
                          <a:latin typeface="Arial"/>
                          <a:ea typeface="Times New Roman"/>
                          <a:cs typeface="Times New Roman"/>
                        </a:rPr>
                        <a:t>€ </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71 </a:t>
                      </a:r>
                      <a:r>
                        <a:rPr lang="fr-FR" sz="1600" kern="1200" dirty="0" smtClean="0">
                          <a:solidFill>
                            <a:srgbClr val="000000"/>
                          </a:solidFill>
                          <a:effectLst/>
                          <a:latin typeface="Arial"/>
                          <a:ea typeface="Times New Roman"/>
                          <a:cs typeface="Times New Roman"/>
                        </a:rPr>
                        <a:t>898 </a:t>
                      </a:r>
                      <a:r>
                        <a:rPr lang="fr-FR" sz="1600" kern="1200" dirty="0">
                          <a:solidFill>
                            <a:srgbClr val="000000"/>
                          </a:solidFill>
                          <a:effectLst/>
                          <a:latin typeface="Arial"/>
                          <a:ea typeface="Times New Roman"/>
                          <a:cs typeface="Times New Roman"/>
                        </a:rPr>
                        <a:t>€ à</a:t>
                      </a:r>
                      <a:endParaRPr lang="fr-FR" sz="1600" dirty="0">
                        <a:effectLst/>
                        <a:latin typeface="Calibri"/>
                        <a:ea typeface="Calibri"/>
                        <a:cs typeface="Times New Roman"/>
                      </a:endParaRPr>
                    </a:p>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152 </a:t>
                      </a:r>
                      <a:r>
                        <a:rPr lang="fr-FR" sz="1600" kern="1200" dirty="0" smtClean="0">
                          <a:solidFill>
                            <a:srgbClr val="000000"/>
                          </a:solidFill>
                          <a:effectLst/>
                          <a:latin typeface="Arial"/>
                          <a:ea typeface="Times New Roman"/>
                          <a:cs typeface="Times New Roman"/>
                        </a:rPr>
                        <a:t>260 </a:t>
                      </a:r>
                      <a:r>
                        <a:rPr lang="fr-FR" sz="1600" kern="1200" dirty="0">
                          <a:solidFill>
                            <a:srgbClr val="000000"/>
                          </a:solidFill>
                          <a:effectLst/>
                          <a:latin typeface="Arial"/>
                          <a:ea typeface="Times New Roman"/>
                          <a:cs typeface="Times New Roman"/>
                        </a:rPr>
                        <a:t>€</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&gt; </a:t>
                      </a:r>
                      <a:endParaRPr lang="fr-FR" sz="1600" dirty="0">
                        <a:effectLst/>
                        <a:latin typeface="Calibri"/>
                        <a:ea typeface="Calibri"/>
                        <a:cs typeface="Times New Roman"/>
                      </a:endParaRPr>
                    </a:p>
                    <a:p>
                      <a:pPr algn="ctr" fontAlgn="base">
                        <a:lnSpc>
                          <a:spcPct val="115000"/>
                        </a:lnSpc>
                        <a:spcBef>
                          <a:spcPts val="290"/>
                        </a:spcBef>
                        <a:spcAft>
                          <a:spcPts val="0"/>
                        </a:spcAft>
                      </a:pPr>
                      <a:r>
                        <a:rPr lang="fr-FR" sz="1600" kern="1200" dirty="0">
                          <a:solidFill>
                            <a:srgbClr val="000000"/>
                          </a:solidFill>
                          <a:effectLst/>
                          <a:latin typeface="Arial"/>
                          <a:ea typeface="Times New Roman"/>
                          <a:cs typeface="Times New Roman"/>
                        </a:rPr>
                        <a:t>152 </a:t>
                      </a:r>
                      <a:r>
                        <a:rPr lang="fr-FR" sz="1600" kern="1200" dirty="0" smtClean="0">
                          <a:solidFill>
                            <a:srgbClr val="000000"/>
                          </a:solidFill>
                          <a:effectLst/>
                          <a:latin typeface="Arial"/>
                          <a:ea typeface="Times New Roman"/>
                          <a:cs typeface="Times New Roman"/>
                        </a:rPr>
                        <a:t>260</a:t>
                      </a:r>
                      <a:r>
                        <a:rPr lang="fr-FR" sz="1600" kern="1200" baseline="0" dirty="0" smtClean="0">
                          <a:solidFill>
                            <a:srgbClr val="000000"/>
                          </a:solidFill>
                          <a:effectLst/>
                          <a:latin typeface="Arial"/>
                          <a:ea typeface="Times New Roman"/>
                          <a:cs typeface="Times New Roman"/>
                        </a:rPr>
                        <a:t> </a:t>
                      </a:r>
                      <a:r>
                        <a:rPr lang="fr-FR" sz="1600" kern="1200" dirty="0" smtClean="0">
                          <a:solidFill>
                            <a:srgbClr val="000000"/>
                          </a:solidFill>
                          <a:effectLst/>
                          <a:latin typeface="Arial"/>
                          <a:ea typeface="Times New Roman"/>
                          <a:cs typeface="Times New Roman"/>
                        </a:rPr>
                        <a:t>€ </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279400">
                <a:tc>
                  <a:txBody>
                    <a:bodyPr/>
                    <a:lstStyle/>
                    <a:p>
                      <a:pPr algn="l" fontAlgn="base">
                        <a:lnSpc>
                          <a:spcPct val="115000"/>
                        </a:lnSpc>
                        <a:spcBef>
                          <a:spcPts val="335"/>
                        </a:spcBef>
                        <a:spcAft>
                          <a:spcPts val="0"/>
                        </a:spcAft>
                      </a:pPr>
                      <a:r>
                        <a:rPr lang="fr-FR" sz="1600" kern="1200" dirty="0">
                          <a:solidFill>
                            <a:srgbClr val="000000"/>
                          </a:solidFill>
                          <a:effectLst/>
                          <a:latin typeface="Arial"/>
                          <a:ea typeface="Times New Roman"/>
                          <a:cs typeface="Times New Roman"/>
                        </a:rPr>
                        <a:t>Taux en %</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chemeClr val="accent2">
                        <a:lumMod val="40000"/>
                        <a:lumOff val="60000"/>
                      </a:schemeClr>
                    </a:solidFill>
                  </a:tcPr>
                </a:tc>
                <a:tc>
                  <a:txBody>
                    <a:bodyPr/>
                    <a:lstStyle/>
                    <a:p>
                      <a:pPr algn="ctr" fontAlgn="base">
                        <a:lnSpc>
                          <a:spcPct val="115000"/>
                        </a:lnSpc>
                        <a:spcBef>
                          <a:spcPts val="335"/>
                        </a:spcBef>
                        <a:spcAft>
                          <a:spcPts val="0"/>
                        </a:spcAft>
                      </a:pPr>
                      <a:r>
                        <a:rPr lang="fr-FR" sz="1600" kern="1200">
                          <a:solidFill>
                            <a:srgbClr val="000000"/>
                          </a:solidFill>
                          <a:effectLst/>
                          <a:latin typeface="Arial"/>
                          <a:ea typeface="Times New Roman"/>
                          <a:cs typeface="Times New Roman"/>
                        </a:rPr>
                        <a:t>0</a:t>
                      </a:r>
                      <a:endParaRPr lang="fr-FR" sz="160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1600" kern="1200">
                          <a:solidFill>
                            <a:srgbClr val="000000"/>
                          </a:solidFill>
                          <a:effectLst/>
                          <a:latin typeface="Arial"/>
                          <a:ea typeface="Times New Roman"/>
                          <a:cs typeface="Times New Roman"/>
                        </a:rPr>
                        <a:t>14</a:t>
                      </a:r>
                      <a:endParaRPr lang="fr-FR" sz="160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1600" kern="1200">
                          <a:solidFill>
                            <a:srgbClr val="000000"/>
                          </a:solidFill>
                          <a:effectLst/>
                          <a:latin typeface="Arial"/>
                          <a:ea typeface="Times New Roman"/>
                          <a:cs typeface="Times New Roman"/>
                        </a:rPr>
                        <a:t>30</a:t>
                      </a:r>
                      <a:endParaRPr lang="fr-FR" sz="160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1600" kern="1200">
                          <a:solidFill>
                            <a:srgbClr val="000000"/>
                          </a:solidFill>
                          <a:effectLst/>
                          <a:latin typeface="Arial"/>
                          <a:ea typeface="Times New Roman"/>
                          <a:cs typeface="Times New Roman"/>
                        </a:rPr>
                        <a:t>41</a:t>
                      </a:r>
                      <a:endParaRPr lang="fr-FR" sz="160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base">
                        <a:lnSpc>
                          <a:spcPct val="115000"/>
                        </a:lnSpc>
                        <a:spcBef>
                          <a:spcPts val="335"/>
                        </a:spcBef>
                        <a:spcAft>
                          <a:spcPts val="0"/>
                        </a:spcAft>
                      </a:pPr>
                      <a:r>
                        <a:rPr lang="fr-FR" sz="1600" kern="1200" dirty="0">
                          <a:solidFill>
                            <a:srgbClr val="000000"/>
                          </a:solidFill>
                          <a:effectLst/>
                          <a:latin typeface="Arial"/>
                          <a:ea typeface="Times New Roman"/>
                          <a:cs typeface="Times New Roman"/>
                        </a:rPr>
                        <a:t>45</a:t>
                      </a:r>
                      <a:endParaRPr lang="fr-FR" sz="1600" dirty="0">
                        <a:effectLst/>
                        <a:latin typeface="Calibri"/>
                        <a:ea typeface="Calibri"/>
                        <a:cs typeface="Times New Roman"/>
                      </a:endParaRP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196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Entreprise Individuelle</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8</a:t>
            </a:fld>
            <a:endParaRPr lang="fr-FR" dirty="0"/>
          </a:p>
        </p:txBody>
      </p:sp>
      <p:sp>
        <p:nvSpPr>
          <p:cNvPr id="17" name="Espace réservé du numéro de diapositive 5"/>
          <p:cNvSpPr txBox="1">
            <a:spLocks/>
          </p:cNvSpPr>
          <p:nvPr/>
        </p:nvSpPr>
        <p:spPr>
          <a:xfrm>
            <a:off x="8077200" y="5876925"/>
            <a:ext cx="1066800" cy="981075"/>
          </a:xfrm>
          <a:prstGeom prst="rect">
            <a:avLst/>
          </a:prstGeom>
        </p:spPr>
        <p:txBody>
          <a:bodyPr anchor="ctr"/>
          <a:lstStyle>
            <a:defPPr>
              <a:defRPr lang="fr-FR"/>
            </a:defPPr>
            <a:lvl1pPr algn="ctr"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6FB1357B-4ECE-594C-B396-EDD440BB5D69}" type="slidenum">
              <a:rPr lang="fr-FR" smtClean="0"/>
              <a:pPr>
                <a:defRPr/>
              </a:pPr>
              <a:t>8</a:t>
            </a:fld>
            <a:endParaRPr lang="fr-FR" dirty="0"/>
          </a:p>
        </p:txBody>
      </p:sp>
      <p:pic>
        <p:nvPicPr>
          <p:cNvPr id="18" name="Image 17"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pic>
        <p:nvPicPr>
          <p:cNvPr id="19" name="Image 18" descr="LigneSeparationLongue.jpg"/>
          <p:cNvPicPr>
            <a:picLocks noChangeAspect="1"/>
          </p:cNvPicPr>
          <p:nvPr/>
        </p:nvPicPr>
        <p:blipFill>
          <a:blip r:embed="rId4"/>
          <a:stretch>
            <a:fillRect/>
          </a:stretch>
        </p:blipFill>
        <p:spPr>
          <a:xfrm>
            <a:off x="-267044" y="5835121"/>
            <a:ext cx="9144000" cy="42858"/>
          </a:xfrm>
          <a:prstGeom prst="rect">
            <a:avLst/>
          </a:prstGeom>
        </p:spPr>
      </p:pic>
      <p:graphicFrame>
        <p:nvGraphicFramePr>
          <p:cNvPr id="41" name="Tableau 40"/>
          <p:cNvGraphicFramePr>
            <a:graphicFrameLocks noGrp="1"/>
          </p:cNvGraphicFramePr>
          <p:nvPr>
            <p:extLst>
              <p:ext uri="{D42A27DB-BD31-4B8C-83A1-F6EECF244321}">
                <p14:modId xmlns:p14="http://schemas.microsoft.com/office/powerpoint/2010/main" val="3938633164"/>
              </p:ext>
            </p:extLst>
          </p:nvPr>
        </p:nvGraphicFramePr>
        <p:xfrm>
          <a:off x="985883" y="1630928"/>
          <a:ext cx="6420932" cy="4086514"/>
        </p:xfrm>
        <a:graphic>
          <a:graphicData uri="http://schemas.openxmlformats.org/drawingml/2006/table">
            <a:tbl>
              <a:tblPr firstRow="1" bandRow="1">
                <a:tableStyleId>{912C8C85-51F0-491E-9774-3900AFEF0FD7}</a:tableStyleId>
              </a:tblPr>
              <a:tblGrid>
                <a:gridCol w="3210466"/>
                <a:gridCol w="3210466"/>
              </a:tblGrid>
              <a:tr h="528255">
                <a:tc>
                  <a:txBody>
                    <a:bodyPr/>
                    <a:lstStyle/>
                    <a:p>
                      <a:pPr algn="ctr"/>
                      <a:r>
                        <a:rPr lang="fr-FR" sz="2000" dirty="0" smtClean="0">
                          <a:latin typeface="Arial" pitchFamily="34" charset="0"/>
                          <a:cs typeface="Arial" pitchFamily="34" charset="0"/>
                        </a:rPr>
                        <a:t>Caractéristiques</a:t>
                      </a:r>
                      <a:endParaRPr lang="fr-FR" sz="2000" dirty="0">
                        <a:latin typeface="Arial" pitchFamily="34" charset="0"/>
                        <a:cs typeface="Arial" pitchFamily="34" charset="0"/>
                      </a:endParaRPr>
                    </a:p>
                  </a:txBody>
                  <a:tcPr/>
                </a:tc>
                <a:tc>
                  <a:txBody>
                    <a:bodyPr/>
                    <a:lstStyle/>
                    <a:p>
                      <a:pPr algn="ctr"/>
                      <a:r>
                        <a:rPr lang="fr-FR" sz="2000" dirty="0" smtClean="0">
                          <a:latin typeface="Arial" pitchFamily="34" charset="0"/>
                          <a:cs typeface="Arial" pitchFamily="34" charset="0"/>
                        </a:rPr>
                        <a:t>Ne</a:t>
                      </a:r>
                      <a:r>
                        <a:rPr lang="fr-FR" sz="2000" baseline="0" dirty="0" smtClean="0">
                          <a:latin typeface="Arial" pitchFamily="34" charset="0"/>
                          <a:cs typeface="Arial" pitchFamily="34" charset="0"/>
                        </a:rPr>
                        <a:t> pas oublier</a:t>
                      </a:r>
                      <a:endParaRPr lang="fr-FR" sz="2000" dirty="0">
                        <a:latin typeface="Arial" pitchFamily="34" charset="0"/>
                        <a:cs typeface="Arial" pitchFamily="34" charset="0"/>
                      </a:endParaRPr>
                    </a:p>
                  </a:txBody>
                  <a:tcPr/>
                </a:tc>
              </a:tr>
              <a:tr h="528255">
                <a:tc>
                  <a:txBody>
                    <a:bodyPr/>
                    <a:lstStyle/>
                    <a:p>
                      <a:r>
                        <a:rPr lang="fr-FR" sz="2000" dirty="0" smtClean="0">
                          <a:latin typeface="Arial" pitchFamily="34" charset="0"/>
                          <a:cs typeface="Arial" pitchFamily="34" charset="0"/>
                        </a:rPr>
                        <a:t>1 personne qui dirige</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Statut</a:t>
                      </a:r>
                      <a:r>
                        <a:rPr lang="fr-FR" sz="2000" baseline="0" dirty="0" smtClean="0">
                          <a:latin typeface="Arial" pitchFamily="34" charset="0"/>
                          <a:cs typeface="Arial" pitchFamily="34" charset="0"/>
                        </a:rPr>
                        <a:t> du conjoint</a:t>
                      </a:r>
                    </a:p>
                    <a:p>
                      <a:r>
                        <a:rPr lang="fr-FR" sz="2000" baseline="0" dirty="0" smtClean="0">
                          <a:latin typeface="Arial" pitchFamily="34" charset="0"/>
                          <a:cs typeface="Arial" pitchFamily="34" charset="0"/>
                        </a:rPr>
                        <a:t>Travailleur Non Salarié (TNS)</a:t>
                      </a:r>
                      <a:endParaRPr lang="fr-FR" sz="2000" dirty="0">
                        <a:latin typeface="Arial" pitchFamily="34" charset="0"/>
                        <a:cs typeface="Arial" pitchFamily="34" charset="0"/>
                      </a:endParaRPr>
                    </a:p>
                  </a:txBody>
                  <a:tcPr/>
                </a:tc>
              </a:tr>
              <a:tr h="578778">
                <a:tc>
                  <a:txBody>
                    <a:bodyPr/>
                    <a:lstStyle/>
                    <a:p>
                      <a:r>
                        <a:rPr lang="fr-FR" sz="2000" dirty="0" smtClean="0">
                          <a:latin typeface="Arial" pitchFamily="34" charset="0"/>
                          <a:cs typeface="Arial" pitchFamily="34" charset="0"/>
                        </a:rPr>
                        <a:t>Pas de capital</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Moyens</a:t>
                      </a:r>
                      <a:r>
                        <a:rPr lang="fr-FR" sz="2000" baseline="0" dirty="0" smtClean="0">
                          <a:latin typeface="Arial" pitchFamily="34" charset="0"/>
                          <a:cs typeface="Arial" pitchFamily="34" charset="0"/>
                        </a:rPr>
                        <a:t> nécessaires pour démarrer l’activité</a:t>
                      </a:r>
                      <a:endParaRPr lang="fr-FR" sz="2000" dirty="0">
                        <a:latin typeface="Arial" pitchFamily="34" charset="0"/>
                        <a:cs typeface="Arial" pitchFamily="34" charset="0"/>
                      </a:endParaRPr>
                    </a:p>
                  </a:txBody>
                  <a:tcPr/>
                </a:tc>
              </a:tr>
              <a:tr h="578778">
                <a:tc>
                  <a:txBody>
                    <a:bodyPr/>
                    <a:lstStyle/>
                    <a:p>
                      <a:r>
                        <a:rPr lang="fr-FR" sz="2000" dirty="0" smtClean="0">
                          <a:latin typeface="Arial" pitchFamily="34" charset="0"/>
                          <a:cs typeface="Arial" pitchFamily="34" charset="0"/>
                        </a:rPr>
                        <a:t>Responsabilité</a:t>
                      </a:r>
                      <a:r>
                        <a:rPr lang="fr-FR" sz="2000" baseline="0" dirty="0" smtClean="0">
                          <a:latin typeface="Arial" pitchFamily="34" charset="0"/>
                          <a:cs typeface="Arial" pitchFamily="34" charset="0"/>
                        </a:rPr>
                        <a:t> indéfinie</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Protection du « patrimoine</a:t>
                      </a:r>
                      <a:r>
                        <a:rPr lang="fr-FR" sz="2000" baseline="0" dirty="0" smtClean="0">
                          <a:latin typeface="Arial" pitchFamily="34" charset="0"/>
                          <a:cs typeface="Arial" pitchFamily="34" charset="0"/>
                        </a:rPr>
                        <a:t> personnel possible »</a:t>
                      </a:r>
                      <a:endParaRPr lang="fr-FR" sz="2000" dirty="0">
                        <a:latin typeface="Arial" pitchFamily="34" charset="0"/>
                        <a:cs typeface="Arial" pitchFamily="34" charset="0"/>
                      </a:endParaRPr>
                    </a:p>
                  </a:txBody>
                  <a:tcPr/>
                </a:tc>
              </a:tr>
              <a:tr h="1150339">
                <a:tc>
                  <a:txBody>
                    <a:bodyPr/>
                    <a:lstStyle/>
                    <a:p>
                      <a:r>
                        <a:rPr lang="fr-FR" sz="2000" dirty="0" smtClean="0">
                          <a:latin typeface="Arial" pitchFamily="34" charset="0"/>
                          <a:cs typeface="Arial" pitchFamily="34" charset="0"/>
                        </a:rPr>
                        <a:t>Bénéfice</a:t>
                      </a:r>
                      <a:r>
                        <a:rPr lang="fr-FR" sz="2000" baseline="0" dirty="0" smtClean="0">
                          <a:latin typeface="Arial" pitchFamily="34" charset="0"/>
                          <a:cs typeface="Arial" pitchFamily="34" charset="0"/>
                        </a:rPr>
                        <a:t> soumis à l’Impôt sur les revenus</a:t>
                      </a:r>
                      <a:endParaRPr lang="fr-FR" sz="2000" dirty="0">
                        <a:latin typeface="Arial" pitchFamily="34" charset="0"/>
                        <a:cs typeface="Arial" pitchFamily="34" charset="0"/>
                      </a:endParaRPr>
                    </a:p>
                  </a:txBody>
                  <a:tcPr/>
                </a:tc>
                <a:tc>
                  <a:txBody>
                    <a:bodyPr/>
                    <a:lstStyle/>
                    <a:p>
                      <a:r>
                        <a:rPr lang="fr-FR" sz="2000" dirty="0" smtClean="0">
                          <a:latin typeface="Arial" pitchFamily="34" charset="0"/>
                          <a:cs typeface="Arial" pitchFamily="34" charset="0"/>
                        </a:rPr>
                        <a:t>Bénéfice de l’entreprise représente le</a:t>
                      </a:r>
                      <a:r>
                        <a:rPr lang="fr-FR" sz="2000" baseline="0" dirty="0" smtClean="0">
                          <a:latin typeface="Arial" pitchFamily="34" charset="0"/>
                          <a:cs typeface="Arial" pitchFamily="34" charset="0"/>
                        </a:rPr>
                        <a:t> revenu du chef d’entreprise</a:t>
                      </a:r>
                      <a:endParaRPr lang="fr-FR" sz="2000" dirty="0">
                        <a:latin typeface="Arial" pitchFamily="34" charset="0"/>
                        <a:cs typeface="Arial" pitchFamily="34" charset="0"/>
                      </a:endParaRPr>
                    </a:p>
                  </a:txBody>
                  <a:tcPr/>
                </a:tc>
              </a:tr>
            </a:tbl>
          </a:graphicData>
        </a:graphic>
      </p:graphicFrame>
      <p:grpSp>
        <p:nvGrpSpPr>
          <p:cNvPr id="42" name="Groupe 41"/>
          <p:cNvGrpSpPr/>
          <p:nvPr/>
        </p:nvGrpSpPr>
        <p:grpSpPr>
          <a:xfrm>
            <a:off x="7314539" y="4368799"/>
            <a:ext cx="1264061" cy="1222785"/>
            <a:chOff x="1835034" y="2764544"/>
            <a:chExt cx="1507470" cy="1527484"/>
          </a:xfrm>
          <a:scene3d>
            <a:camera prst="orthographicFront"/>
            <a:lightRig rig="flat" dir="t"/>
          </a:scene3d>
        </p:grpSpPr>
        <p:sp>
          <p:nvSpPr>
            <p:cNvPr id="43" name="Ellipse 42"/>
            <p:cNvSpPr/>
            <p:nvPr/>
          </p:nvSpPr>
          <p:spPr>
            <a:xfrm>
              <a:off x="1835034" y="2764544"/>
              <a:ext cx="1507470" cy="1527484"/>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4" name="Ellipse 12"/>
            <p:cNvSpPr/>
            <p:nvPr/>
          </p:nvSpPr>
          <p:spPr>
            <a:xfrm>
              <a:off x="2042401" y="2971911"/>
              <a:ext cx="1001257" cy="1001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2000" b="1" dirty="0" smtClean="0">
                  <a:hlinkClick r:id="rId5" action="ppaction://hlinksldjump"/>
                </a:rPr>
                <a:t>EIRL</a:t>
              </a:r>
              <a:endParaRPr lang="fr-FR" sz="2000" b="1" dirty="0" smtClean="0"/>
            </a:p>
          </p:txBody>
        </p:sp>
      </p:grpSp>
      <p:grpSp>
        <p:nvGrpSpPr>
          <p:cNvPr id="21" name="Groupe 20"/>
          <p:cNvGrpSpPr/>
          <p:nvPr/>
        </p:nvGrpSpPr>
        <p:grpSpPr>
          <a:xfrm>
            <a:off x="969757" y="5842804"/>
            <a:ext cx="5834663" cy="470629"/>
            <a:chOff x="969757" y="5842804"/>
            <a:chExt cx="5834663" cy="470629"/>
          </a:xfrm>
        </p:grpSpPr>
        <p:sp>
          <p:nvSpPr>
            <p:cNvPr id="22" name="ZoneTexte 21"/>
            <p:cNvSpPr txBox="1"/>
            <p:nvPr/>
          </p:nvSpPr>
          <p:spPr>
            <a:xfrm rot="20463593">
              <a:off x="969757" y="5842804"/>
              <a:ext cx="1744039" cy="338554"/>
            </a:xfrm>
            <a:prstGeom prst="rect">
              <a:avLst/>
            </a:prstGeom>
            <a:noFill/>
          </p:spPr>
          <p:txBody>
            <a:bodyPr wrap="square" rtlCol="0">
              <a:spAutoFit/>
            </a:bodyPr>
            <a:lstStyle/>
            <a:p>
              <a:pPr lvl="0"/>
              <a:r>
                <a:rPr lang="fr-FR" altLang="fr-FR" sz="800" dirty="0" smtClean="0">
                  <a:latin typeface="Arial" pitchFamily="34" charset="0"/>
                  <a:cs typeface="Arial" pitchFamily="34" charset="0"/>
                  <a:hlinkClick r:id="rId6" action="ppaction://hlinksldjump"/>
                </a:rPr>
                <a:t>Formes</a:t>
              </a:r>
              <a:r>
                <a:rPr lang="fr-FR" altLang="fr-FR" sz="800" b="1" dirty="0" smtClean="0">
                  <a:latin typeface="Arial" pitchFamily="34" charset="0"/>
                  <a:cs typeface="Arial" pitchFamily="34" charset="0"/>
                  <a:hlinkClick r:id="rId6" action="ppaction://hlinksldjump"/>
                </a:rPr>
                <a:t> </a:t>
              </a:r>
              <a:r>
                <a:rPr lang="fr-FR" altLang="fr-FR" sz="800" dirty="0" smtClean="0">
                  <a:latin typeface="Arial" pitchFamily="34" charset="0"/>
                  <a:cs typeface="Arial" pitchFamily="34" charset="0"/>
                  <a:hlinkClick r:id="rId6" action="ppaction://hlinksldjump"/>
                </a:rPr>
                <a:t>juridiques</a:t>
              </a:r>
              <a:endParaRPr lang="fr-FR" altLang="fr-FR" sz="800" dirty="0" smtClean="0">
                <a:latin typeface="Arial" pitchFamily="34" charset="0"/>
                <a:cs typeface="Arial" pitchFamily="34" charset="0"/>
              </a:endParaRPr>
            </a:p>
            <a:p>
              <a:endParaRPr lang="fr-FR" sz="800" b="1" dirty="0"/>
            </a:p>
          </p:txBody>
        </p:sp>
        <p:sp>
          <p:nvSpPr>
            <p:cNvPr id="23" name="ZoneTexte 22"/>
            <p:cNvSpPr txBox="1"/>
            <p:nvPr/>
          </p:nvSpPr>
          <p:spPr>
            <a:xfrm rot="20463593">
              <a:off x="1988374" y="5895262"/>
              <a:ext cx="8171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7" action="ppaction://hlinksldjump"/>
                </a:rPr>
                <a:t>Régime fiscal </a:t>
              </a:r>
              <a:endParaRPr lang="fr-FR" altLang="fr-FR" sz="800" dirty="0" smtClean="0">
                <a:latin typeface="Arial" pitchFamily="34" charset="0"/>
                <a:cs typeface="Arial" pitchFamily="34" charset="0"/>
              </a:endParaRPr>
            </a:p>
          </p:txBody>
        </p:sp>
        <p:sp>
          <p:nvSpPr>
            <p:cNvPr id="24" name="ZoneTexte 23"/>
            <p:cNvSpPr txBox="1"/>
            <p:nvPr/>
          </p:nvSpPr>
          <p:spPr>
            <a:xfrm rot="20463593">
              <a:off x="2545664" y="5923049"/>
              <a:ext cx="8868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8" action="ppaction://hlinksldjump"/>
                </a:rPr>
                <a:t> </a:t>
              </a:r>
              <a:r>
                <a:rPr lang="fr-FR" altLang="fr-FR" sz="800" dirty="0">
                  <a:latin typeface="Arial" pitchFamily="34" charset="0"/>
                  <a:cs typeface="Arial" pitchFamily="34" charset="0"/>
                  <a:hlinkClick r:id="rId8" action="ppaction://hlinksldjump"/>
                </a:rPr>
                <a:t>R</a:t>
              </a:r>
              <a:r>
                <a:rPr lang="fr-FR" altLang="fr-FR" sz="800" dirty="0" smtClean="0">
                  <a:latin typeface="Arial" pitchFamily="34" charset="0"/>
                  <a:cs typeface="Arial" pitchFamily="34" charset="0"/>
                  <a:hlinkClick r:id="rId8" action="ppaction://hlinksldjump"/>
                </a:rPr>
                <a:t>égime social </a:t>
              </a:r>
              <a:endParaRPr lang="fr-FR" altLang="fr-FR" sz="800" dirty="0" smtClean="0">
                <a:latin typeface="Arial" pitchFamily="34" charset="0"/>
                <a:cs typeface="Arial" pitchFamily="34" charset="0"/>
              </a:endParaRPr>
            </a:p>
          </p:txBody>
        </p:sp>
        <p:sp>
          <p:nvSpPr>
            <p:cNvPr id="25" name="ZoneTexte 24"/>
            <p:cNvSpPr txBox="1"/>
            <p:nvPr/>
          </p:nvSpPr>
          <p:spPr>
            <a:xfrm rot="20463593">
              <a:off x="3319674" y="5904359"/>
              <a:ext cx="827453"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9" action="ppaction://hlinksldjump"/>
                </a:rPr>
                <a:t>Comparaison </a:t>
              </a:r>
              <a:endParaRPr lang="fr-FR" altLang="fr-FR" sz="800" dirty="0" smtClean="0">
                <a:latin typeface="Arial" pitchFamily="34" charset="0"/>
                <a:cs typeface="Arial" pitchFamily="34" charset="0"/>
              </a:endParaRPr>
            </a:p>
          </p:txBody>
        </p:sp>
        <p:sp>
          <p:nvSpPr>
            <p:cNvPr id="26" name="ZoneTexte 25"/>
            <p:cNvSpPr txBox="1"/>
            <p:nvPr/>
          </p:nvSpPr>
          <p:spPr>
            <a:xfrm rot="20463593">
              <a:off x="4177637" y="5864680"/>
              <a:ext cx="628714" cy="215444"/>
            </a:xfrm>
            <a:prstGeom prst="rect">
              <a:avLst/>
            </a:prstGeom>
            <a:noFill/>
          </p:spPr>
          <p:txBody>
            <a:bodyPr wrap="square" rtlCol="0">
              <a:spAutoFit/>
            </a:bodyPr>
            <a:lstStyle/>
            <a:p>
              <a:pPr lvl="0" indent="-360000">
                <a:spcBef>
                  <a:spcPct val="20000"/>
                </a:spcBef>
                <a:buClr>
                  <a:srgbClr val="800000"/>
                </a:buClr>
                <a:defRPr/>
              </a:pPr>
              <a:r>
                <a:rPr lang="fr-FR" altLang="fr-FR" sz="800" dirty="0">
                  <a:latin typeface="Arial" pitchFamily="34" charset="0"/>
                  <a:cs typeface="Arial" pitchFamily="34" charset="0"/>
                  <a:hlinkClick r:id="rId10" action="ppaction://hlinksldjump"/>
                </a:rPr>
                <a:t>G</a:t>
              </a:r>
              <a:r>
                <a:rPr lang="fr-FR" altLang="fr-FR" sz="800" dirty="0" smtClean="0">
                  <a:latin typeface="Arial" pitchFamily="34" charset="0"/>
                  <a:cs typeface="Arial" pitchFamily="34" charset="0"/>
                  <a:hlinkClick r:id="rId10" action="ppaction://hlinksldjump"/>
                </a:rPr>
                <a:t>estion </a:t>
              </a:r>
              <a:endParaRPr lang="fr-FR" altLang="fr-FR" sz="800" dirty="0">
                <a:latin typeface="Arial" pitchFamily="34" charset="0"/>
                <a:cs typeface="Arial" pitchFamily="34" charset="0"/>
              </a:endParaRPr>
            </a:p>
          </p:txBody>
        </p:sp>
        <p:sp>
          <p:nvSpPr>
            <p:cNvPr id="27" name="ZoneTexte 26"/>
            <p:cNvSpPr txBox="1"/>
            <p:nvPr/>
          </p:nvSpPr>
          <p:spPr>
            <a:xfrm rot="20463593">
              <a:off x="4298369" y="6019174"/>
              <a:ext cx="1534916" cy="215444"/>
            </a:xfrm>
            <a:prstGeom prst="rect">
              <a:avLst/>
            </a:prstGeom>
            <a:noFill/>
          </p:spPr>
          <p:txBody>
            <a:bodyPr wrap="square" rtlCol="0">
              <a:spAutoFit/>
            </a:bodyPr>
            <a:lstStyle/>
            <a:p>
              <a:pPr lvl="0" indent="-360000">
                <a:spcBef>
                  <a:spcPct val="20000"/>
                </a:spcBef>
                <a:buClr>
                  <a:srgbClr val="800000"/>
                </a:buClr>
                <a:defRPr/>
              </a:pPr>
              <a:r>
                <a:rPr lang="fr-FR" altLang="fr-FR" sz="800" dirty="0" smtClean="0">
                  <a:latin typeface="Arial" pitchFamily="34" charset="0"/>
                  <a:cs typeface="Arial" pitchFamily="34" charset="0"/>
                  <a:hlinkClick r:id="rId11" action="ppaction://hlinksldjump"/>
                </a:rPr>
                <a:t>Formalités d’immatriculation </a:t>
              </a:r>
              <a:endParaRPr lang="fr-FR" altLang="fr-FR" sz="800" dirty="0">
                <a:latin typeface="Arial" pitchFamily="34" charset="0"/>
                <a:cs typeface="Arial" pitchFamily="34" charset="0"/>
              </a:endParaRPr>
            </a:p>
          </p:txBody>
        </p:sp>
        <p:sp>
          <p:nvSpPr>
            <p:cNvPr id="28" name="ZoneTexte 27"/>
            <p:cNvSpPr txBox="1"/>
            <p:nvPr/>
          </p:nvSpPr>
          <p:spPr>
            <a:xfrm rot="20463593">
              <a:off x="5096851" y="6097989"/>
              <a:ext cx="1707569" cy="215444"/>
            </a:xfrm>
            <a:prstGeom prst="rect">
              <a:avLst/>
            </a:prstGeom>
            <a:noFill/>
          </p:spPr>
          <p:txBody>
            <a:bodyPr wrap="square" rtlCol="0">
              <a:spAutoFit/>
            </a:bodyPr>
            <a:lstStyle/>
            <a:p>
              <a:pPr lvl="0" indent="-360000" algn="r">
                <a:spcBef>
                  <a:spcPct val="20000"/>
                </a:spcBef>
                <a:buClr>
                  <a:srgbClr val="800000"/>
                </a:buClr>
                <a:defRPr/>
              </a:pPr>
              <a:r>
                <a:rPr lang="fr-FR" altLang="fr-FR" sz="800" dirty="0" smtClean="0">
                  <a:latin typeface="Arial" pitchFamily="34" charset="0"/>
                  <a:cs typeface="Arial" pitchFamily="34" charset="0"/>
                  <a:hlinkClick r:id="rId12" action="ppaction://hlinksldjump"/>
                </a:rPr>
                <a:t> </a:t>
              </a:r>
              <a:r>
                <a:rPr lang="fr-FR" altLang="fr-FR" sz="800" dirty="0">
                  <a:latin typeface="Arial" pitchFamily="34" charset="0"/>
                  <a:cs typeface="Arial" pitchFamily="34" charset="0"/>
                  <a:hlinkClick r:id="rId13" action="ppaction://hlinksldjump"/>
                </a:rPr>
                <a:t>R</a:t>
              </a:r>
              <a:r>
                <a:rPr lang="fr-FR" altLang="fr-FR" sz="800" dirty="0" smtClean="0">
                  <a:latin typeface="Arial" pitchFamily="34" charset="0"/>
                  <a:cs typeface="Arial" pitchFamily="34" charset="0"/>
                  <a:hlinkClick r:id="rId13" action="ppaction://hlinksldjump"/>
                </a:rPr>
                <a:t>essources humaines</a:t>
              </a:r>
              <a:endParaRPr lang="fr-FR" altLang="fr-FR" sz="800" dirty="0">
                <a:latin typeface="Arial" pitchFamily="34" charset="0"/>
                <a:cs typeface="Arial" pitchFamily="34" charset="0"/>
              </a:endParaRPr>
            </a:p>
          </p:txBody>
        </p:sp>
      </p:grpSp>
    </p:spTree>
    <p:extLst>
      <p:ext uri="{BB962C8B-B14F-4D97-AF65-F5344CB8AC3E}">
        <p14:creationId xmlns:p14="http://schemas.microsoft.com/office/powerpoint/2010/main" val="19460324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40318" y="290822"/>
            <a:ext cx="8229600" cy="860645"/>
          </a:xfrm>
        </p:spPr>
        <p:txBody>
          <a:bodyPr/>
          <a:lstStyle/>
          <a:p>
            <a:r>
              <a:rPr lang="fr-FR" altLang="fr-FR" b="1" dirty="0" smtClean="0"/>
              <a:t>Cas pratique – Enoncé (2/2)</a:t>
            </a:r>
            <a:endParaRPr lang="fr-FR" dirty="0"/>
          </a:p>
        </p:txBody>
      </p:sp>
      <p:sp>
        <p:nvSpPr>
          <p:cNvPr id="6" name="Espace réservé du numéro de diapositive 5"/>
          <p:cNvSpPr>
            <a:spLocks noGrp="1"/>
          </p:cNvSpPr>
          <p:nvPr>
            <p:ph type="sldNum" sz="quarter" idx="17"/>
          </p:nvPr>
        </p:nvSpPr>
        <p:spPr/>
        <p:txBody>
          <a:bodyPr/>
          <a:lstStyle/>
          <a:p>
            <a:pPr>
              <a:defRPr/>
            </a:pPr>
            <a:fld id="{6FB1357B-4ECE-594C-B396-EDD440BB5D69}" type="slidenum">
              <a:rPr lang="fr-FR" smtClean="0"/>
              <a:pPr>
                <a:defRPr/>
              </a:pPr>
              <a:t>80</a:t>
            </a:fld>
            <a:endParaRPr lang="fr-FR" dirty="0"/>
          </a:p>
        </p:txBody>
      </p:sp>
      <p:pic>
        <p:nvPicPr>
          <p:cNvPr id="12" name="Image 11" descr="Logo-provisoire-Auvergne-Rhone-Alpes-160px.png">
            <a:hlinkClick r:id="rId2" action="ppaction://hlinksldjump"/>
          </p:cNvPr>
          <p:cNvPicPr>
            <a:picLocks noChangeAspect="1"/>
          </p:cNvPicPr>
          <p:nvPr/>
        </p:nvPicPr>
        <p:blipFill>
          <a:blip r:embed="rId3"/>
          <a:stretch>
            <a:fillRect/>
          </a:stretch>
        </p:blipFill>
        <p:spPr>
          <a:xfrm>
            <a:off x="7012213" y="5876925"/>
            <a:ext cx="934357" cy="981075"/>
          </a:xfrm>
          <a:prstGeom prst="rect">
            <a:avLst/>
          </a:prstGeom>
        </p:spPr>
      </p:pic>
      <p:sp>
        <p:nvSpPr>
          <p:cNvPr id="7" name="Titre 2"/>
          <p:cNvSpPr txBox="1">
            <a:spLocks/>
          </p:cNvSpPr>
          <p:nvPr/>
        </p:nvSpPr>
        <p:spPr>
          <a:xfrm>
            <a:off x="7012213" y="1643270"/>
            <a:ext cx="1933004" cy="2924691"/>
          </a:xfrm>
          <a:prstGeom prst="rect">
            <a:avLst/>
          </a:prstGeom>
        </p:spPr>
        <p:txBody>
          <a:bodyPr anchor="ctr"/>
          <a:lstStyle>
            <a:lvl1pPr algn="l" defTabSz="457200" rtl="0" eaLnBrk="1" fontAlgn="base" hangingPunct="1">
              <a:spcBef>
                <a:spcPct val="0"/>
              </a:spcBef>
              <a:spcAft>
                <a:spcPct val="0"/>
              </a:spcAft>
              <a:defRPr lang="fr-FR" altLang="fr-FR" sz="3200" kern="1200" dirty="0">
                <a:solidFill>
                  <a:srgbClr val="81171E"/>
                </a:solidFill>
                <a:latin typeface="Arial Black" pitchFamily="34" charset="0"/>
                <a:ea typeface="Arial Black" pitchFamily="34" charset="0"/>
                <a:cs typeface="Arial Black" pitchFamily="34" charset="0"/>
              </a:defRPr>
            </a:lvl1pPr>
            <a:lvl2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2pPr>
            <a:lvl3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3pPr>
            <a:lvl4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4pPr>
            <a:lvl5pPr algn="l" defTabSz="457200" rtl="0" eaLnBrk="1" fontAlgn="base" hangingPunct="1">
              <a:spcBef>
                <a:spcPct val="0"/>
              </a:spcBef>
              <a:spcAft>
                <a:spcPct val="0"/>
              </a:spcAft>
              <a:defRPr sz="2800">
                <a:solidFill>
                  <a:schemeClr val="bg1"/>
                </a:solidFill>
                <a:latin typeface="Arial Black"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fr-FR" b="1" dirty="0" smtClean="0"/>
              <a:t>                                      </a:t>
            </a:r>
            <a:endParaRPr lang="fr-FR" dirty="0"/>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2939730374"/>
              </p:ext>
            </p:extLst>
          </p:nvPr>
        </p:nvGraphicFramePr>
        <p:xfrm>
          <a:off x="482596" y="1049866"/>
          <a:ext cx="5850472" cy="5744253"/>
        </p:xfrm>
        <a:graphic>
          <a:graphicData uri="http://schemas.openxmlformats.org/drawingml/2006/table">
            <a:tbl>
              <a:tblPr firstRow="1" firstCol="1" bandRow="1"/>
              <a:tblGrid>
                <a:gridCol w="2566846"/>
                <a:gridCol w="1094542"/>
                <a:gridCol w="1094542"/>
                <a:gridCol w="1094542"/>
              </a:tblGrid>
              <a:tr h="440123">
                <a:tc>
                  <a:txBody>
                    <a:bodyPr/>
                    <a:lstStyle/>
                    <a:p>
                      <a:pPr algn="ctr">
                        <a:lnSpc>
                          <a:spcPct val="115000"/>
                        </a:lnSpc>
                        <a:spcAft>
                          <a:spcPts val="0"/>
                        </a:spcAft>
                      </a:pPr>
                      <a:r>
                        <a:rPr lang="fr-FR" sz="500" dirty="0">
                          <a:effectLst/>
                          <a:latin typeface="Calibri"/>
                          <a:ea typeface="Calibri"/>
                          <a:cs typeface="Times New Roman"/>
                        </a:rPr>
                        <a:t> </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effectLst/>
                          <a:latin typeface="Calibri"/>
                          <a:ea typeface="Calibri"/>
                          <a:cs typeface="Times New Roman"/>
                        </a:rPr>
                        <a:t>Prévisionnel </a:t>
                      </a:r>
                      <a:r>
                        <a:rPr lang="fr-FR" sz="1200" dirty="0" smtClean="0">
                          <a:effectLst/>
                          <a:latin typeface="Calibri"/>
                          <a:ea typeface="Calibri"/>
                          <a:cs typeface="Times New Roman"/>
                        </a:rPr>
                        <a:t>rappel ( C)</a:t>
                      </a: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200" dirty="0">
                          <a:effectLst/>
                          <a:latin typeface="Calibri"/>
                          <a:ea typeface="Calibri"/>
                          <a:cs typeface="Times New Roman"/>
                        </a:rPr>
                        <a:t>Année 1</a:t>
                      </a:r>
                    </a:p>
                    <a:p>
                      <a:pPr algn="ctr">
                        <a:lnSpc>
                          <a:spcPct val="115000"/>
                        </a:lnSpc>
                        <a:spcAft>
                          <a:spcPts val="0"/>
                        </a:spcAft>
                      </a:pPr>
                      <a:r>
                        <a:rPr lang="fr-FR" sz="1200" dirty="0">
                          <a:effectLst/>
                          <a:latin typeface="Calibri"/>
                          <a:ea typeface="Calibri"/>
                          <a:cs typeface="Times New Roman"/>
                        </a:rPr>
                        <a:t> EURL avec IS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effectLst/>
                          <a:latin typeface="Calibri"/>
                          <a:ea typeface="Calibri"/>
                          <a:cs typeface="Times New Roman"/>
                        </a:rPr>
                        <a:t>Année 1 </a:t>
                      </a:r>
                    </a:p>
                    <a:p>
                      <a:pPr algn="ctr">
                        <a:lnSpc>
                          <a:spcPct val="115000"/>
                        </a:lnSpc>
                        <a:spcAft>
                          <a:spcPts val="0"/>
                        </a:spcAft>
                      </a:pPr>
                      <a:r>
                        <a:rPr lang="fr-FR" sz="1200" dirty="0">
                          <a:effectLst/>
                          <a:latin typeface="Calibri"/>
                          <a:ea typeface="Calibri"/>
                          <a:cs typeface="Times New Roman"/>
                        </a:rPr>
                        <a:t>SASU</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144">
                <a:tc>
                  <a:txBody>
                    <a:bodyPr/>
                    <a:lstStyle/>
                    <a:p>
                      <a:pPr>
                        <a:lnSpc>
                          <a:spcPct val="115000"/>
                        </a:lnSpc>
                        <a:spcAft>
                          <a:spcPts val="0"/>
                        </a:spcAft>
                      </a:pPr>
                      <a:r>
                        <a:rPr lang="fr-FR" sz="1200" dirty="0">
                          <a:effectLst/>
                          <a:latin typeface="Calibri"/>
                          <a:ea typeface="Calibri"/>
                          <a:cs typeface="Times New Roman"/>
                        </a:rPr>
                        <a:t>CHIFFRE D’AFFAIRES HT</a:t>
                      </a:r>
                    </a:p>
                    <a:p>
                      <a:pPr>
                        <a:lnSpc>
                          <a:spcPct val="115000"/>
                        </a:lnSpc>
                        <a:spcAft>
                          <a:spcPts val="0"/>
                        </a:spcAft>
                      </a:pPr>
                      <a:r>
                        <a:rPr lang="fr-FR" sz="1200" dirty="0">
                          <a:effectLst/>
                          <a:latin typeface="Calibri"/>
                          <a:ea typeface="Calibri"/>
                          <a:cs typeface="Times New Roman"/>
                        </a:rPr>
                        <a:t>Prestations de services (main d’œuvre)</a:t>
                      </a:r>
                    </a:p>
                    <a:p>
                      <a:pPr>
                        <a:lnSpc>
                          <a:spcPct val="115000"/>
                        </a:lnSpc>
                        <a:spcAft>
                          <a:spcPts val="0"/>
                        </a:spcAft>
                      </a:pPr>
                      <a:r>
                        <a:rPr lang="fr-FR" sz="1200" dirty="0">
                          <a:effectLst/>
                          <a:latin typeface="Calibri"/>
                          <a:ea typeface="Calibri"/>
                          <a:cs typeface="Times New Roman"/>
                        </a:rPr>
                        <a:t>Ventes matières premières / </a:t>
                      </a:r>
                      <a:r>
                        <a:rPr lang="fr-FR" sz="1200" dirty="0" smtClean="0">
                          <a:effectLst/>
                          <a:latin typeface="Calibri"/>
                          <a:ea typeface="Calibri"/>
                          <a:cs typeface="Times New Roman"/>
                        </a:rPr>
                        <a:t>marchandises</a:t>
                      </a:r>
                      <a:r>
                        <a:rPr lang="fr-FR" sz="1200" dirty="0">
                          <a:effectLst/>
                          <a:latin typeface="Calibri"/>
                          <a:ea typeface="Calibri"/>
                          <a:cs typeface="Times New Roman"/>
                        </a:rPr>
                        <a:t> </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67 200</a:t>
                      </a:r>
                    </a:p>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34 560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70 000</a:t>
                      </a:r>
                    </a:p>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38 000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70000</a:t>
                      </a:r>
                    </a:p>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38 </a:t>
                      </a:r>
                      <a:r>
                        <a:rPr lang="fr-FR" sz="1200" dirty="0" smtClean="0">
                          <a:effectLst/>
                          <a:latin typeface="Calibri"/>
                          <a:ea typeface="Calibri"/>
                          <a:cs typeface="Times New Roman"/>
                        </a:rPr>
                        <a:t>000</a:t>
                      </a:r>
                      <a:r>
                        <a:rPr lang="fr-FR" sz="1200" dirty="0">
                          <a:effectLst/>
                          <a:latin typeface="Calibri"/>
                          <a:ea typeface="Calibri"/>
                          <a:cs typeface="Times New Roman"/>
                        </a:rPr>
                        <a:t> </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08">
                <a:tc>
                  <a:txBody>
                    <a:bodyPr/>
                    <a:lstStyle/>
                    <a:p>
                      <a:pPr>
                        <a:lnSpc>
                          <a:spcPct val="115000"/>
                        </a:lnSpc>
                        <a:spcAft>
                          <a:spcPts val="0"/>
                        </a:spcAft>
                      </a:pPr>
                      <a:r>
                        <a:rPr lang="fr-FR" sz="1200" dirty="0">
                          <a:effectLst/>
                          <a:latin typeface="Calibri"/>
                          <a:ea typeface="Calibri"/>
                          <a:cs typeface="Times New Roman"/>
                        </a:rPr>
                        <a:t>CHIFFRE D’AFFAIRES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101 760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108 000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108 000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40123">
                <a:tc>
                  <a:txBody>
                    <a:bodyPr/>
                    <a:lstStyle/>
                    <a:p>
                      <a:pPr>
                        <a:lnSpc>
                          <a:spcPct val="115000"/>
                        </a:lnSpc>
                        <a:spcAft>
                          <a:spcPts val="0"/>
                        </a:spcAft>
                      </a:pPr>
                      <a:r>
                        <a:rPr lang="fr-FR" sz="1200" dirty="0">
                          <a:effectLst/>
                          <a:latin typeface="Calibri"/>
                          <a:ea typeface="Calibri"/>
                          <a:cs typeface="Times New Roman"/>
                        </a:rPr>
                        <a:t>CHARGES</a:t>
                      </a:r>
                    </a:p>
                    <a:p>
                      <a:pPr>
                        <a:lnSpc>
                          <a:spcPct val="115000"/>
                        </a:lnSpc>
                        <a:spcAft>
                          <a:spcPts val="0"/>
                        </a:spcAft>
                      </a:pPr>
                      <a:r>
                        <a:rPr lang="fr-FR" sz="1200" dirty="0">
                          <a:effectLst/>
                          <a:latin typeface="Calibri"/>
                          <a:ea typeface="Calibri"/>
                          <a:cs typeface="Times New Roman"/>
                        </a:rPr>
                        <a:t>Achats de </a:t>
                      </a:r>
                      <a:r>
                        <a:rPr lang="fr-FR" sz="1200" dirty="0" smtClean="0">
                          <a:effectLst/>
                          <a:latin typeface="Calibri"/>
                          <a:ea typeface="Calibri"/>
                          <a:cs typeface="Times New Roman"/>
                        </a:rPr>
                        <a:t>matières</a:t>
                      </a: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 </a:t>
                      </a:r>
                    </a:p>
                    <a:p>
                      <a:pPr marR="111125" algn="r">
                        <a:lnSpc>
                          <a:spcPct val="115000"/>
                        </a:lnSpc>
                        <a:spcAft>
                          <a:spcPts val="0"/>
                        </a:spcAft>
                      </a:pPr>
                      <a:r>
                        <a:rPr lang="fr-FR" sz="1200">
                          <a:effectLst/>
                          <a:latin typeface="Calibri"/>
                          <a:ea typeface="Calibri"/>
                          <a:cs typeface="Times New Roman"/>
                        </a:rPr>
                        <a:t>28 800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30 240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 </a:t>
                      </a:r>
                    </a:p>
                    <a:p>
                      <a:pPr marR="111125" algn="r">
                        <a:lnSpc>
                          <a:spcPct val="115000"/>
                        </a:lnSpc>
                        <a:spcAft>
                          <a:spcPts val="0"/>
                        </a:spcAft>
                      </a:pPr>
                      <a:r>
                        <a:rPr lang="fr-FR" sz="1200">
                          <a:effectLst/>
                          <a:latin typeface="Calibri"/>
                          <a:ea typeface="Calibri"/>
                          <a:cs typeface="Times New Roman"/>
                        </a:rPr>
                        <a:t>30 240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08">
                <a:tc>
                  <a:txBody>
                    <a:bodyPr/>
                    <a:lstStyle/>
                    <a:p>
                      <a:pPr>
                        <a:lnSpc>
                          <a:spcPct val="115000"/>
                        </a:lnSpc>
                        <a:spcAft>
                          <a:spcPts val="0"/>
                        </a:spcAft>
                      </a:pPr>
                      <a:r>
                        <a:rPr lang="fr-FR" sz="1200" dirty="0">
                          <a:effectLst/>
                          <a:latin typeface="Calibri"/>
                          <a:ea typeface="Calibri"/>
                          <a:cs typeface="Times New Roman"/>
                        </a:rPr>
                        <a:t>MARGE BRUTE</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72 960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77 760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77 760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46708">
                <a:tc>
                  <a:txBody>
                    <a:bodyPr/>
                    <a:lstStyle/>
                    <a:p>
                      <a:pPr>
                        <a:lnSpc>
                          <a:spcPct val="115000"/>
                        </a:lnSpc>
                        <a:spcAft>
                          <a:spcPts val="0"/>
                        </a:spcAft>
                      </a:pPr>
                      <a:r>
                        <a:rPr lang="fr-FR" sz="1200">
                          <a:effectLst/>
                          <a:latin typeface="Calibri"/>
                          <a:ea typeface="Calibri"/>
                          <a:cs typeface="Times New Roman"/>
                        </a:rPr>
                        <a:t>Autres achats et charges externes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20 000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22 000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22 000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08">
                <a:tc>
                  <a:txBody>
                    <a:bodyPr/>
                    <a:lstStyle/>
                    <a:p>
                      <a:pPr>
                        <a:lnSpc>
                          <a:spcPct val="115000"/>
                        </a:lnSpc>
                        <a:spcAft>
                          <a:spcPts val="0"/>
                        </a:spcAft>
                      </a:pPr>
                      <a:r>
                        <a:rPr lang="fr-FR" sz="1200">
                          <a:effectLst/>
                          <a:latin typeface="Calibri"/>
                          <a:ea typeface="Calibri"/>
                          <a:cs typeface="Times New Roman"/>
                        </a:rPr>
                        <a:t>VALEUR AJOUTEE</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52 960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55 760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55 760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86832">
                <a:tc>
                  <a:txBody>
                    <a:bodyPr/>
                    <a:lstStyle/>
                    <a:p>
                      <a:pPr>
                        <a:lnSpc>
                          <a:spcPct val="115000"/>
                        </a:lnSpc>
                        <a:spcAft>
                          <a:spcPts val="0"/>
                        </a:spcAft>
                      </a:pPr>
                      <a:r>
                        <a:rPr lang="fr-FR" sz="1200" dirty="0">
                          <a:effectLst/>
                          <a:latin typeface="Calibri"/>
                          <a:ea typeface="Calibri"/>
                          <a:cs typeface="Times New Roman"/>
                        </a:rPr>
                        <a:t>Impôts et taxes</a:t>
                      </a:r>
                    </a:p>
                    <a:p>
                      <a:pPr>
                        <a:lnSpc>
                          <a:spcPct val="115000"/>
                        </a:lnSpc>
                        <a:spcAft>
                          <a:spcPts val="0"/>
                        </a:spcAft>
                      </a:pPr>
                      <a:r>
                        <a:rPr lang="fr-FR" sz="1200" dirty="0">
                          <a:effectLst/>
                          <a:latin typeface="Calibri"/>
                          <a:ea typeface="Calibri"/>
                          <a:cs typeface="Times New Roman"/>
                        </a:rPr>
                        <a:t>Rémunération </a:t>
                      </a:r>
                      <a:endParaRPr lang="fr-FR" sz="1200" dirty="0" smtClean="0">
                        <a:effectLst/>
                        <a:latin typeface="Calibri"/>
                        <a:ea typeface="Calibri"/>
                        <a:cs typeface="Times New Roman"/>
                      </a:endParaRPr>
                    </a:p>
                    <a:p>
                      <a:pPr>
                        <a:lnSpc>
                          <a:spcPct val="115000"/>
                        </a:lnSpc>
                        <a:spcAft>
                          <a:spcPts val="0"/>
                        </a:spcAft>
                      </a:pPr>
                      <a:r>
                        <a:rPr lang="fr-FR" sz="1200" dirty="0" smtClean="0">
                          <a:effectLst/>
                          <a:latin typeface="Calibri"/>
                          <a:ea typeface="Calibri"/>
                          <a:cs typeface="Times New Roman"/>
                        </a:rPr>
                        <a:t>Cotisations </a:t>
                      </a:r>
                      <a:r>
                        <a:rPr lang="fr-FR" sz="1200" dirty="0">
                          <a:effectLst/>
                          <a:latin typeface="Calibri"/>
                          <a:ea typeface="Calibri"/>
                          <a:cs typeface="Times New Roman"/>
                        </a:rPr>
                        <a:t>sociales</a:t>
                      </a:r>
                    </a:p>
                    <a:p>
                      <a:pPr>
                        <a:lnSpc>
                          <a:spcPct val="115000"/>
                        </a:lnSpc>
                        <a:spcAft>
                          <a:spcPts val="0"/>
                        </a:spcAft>
                      </a:pPr>
                      <a:r>
                        <a:rPr lang="fr-FR" sz="1200" dirty="0">
                          <a:effectLst/>
                          <a:latin typeface="Calibri"/>
                          <a:ea typeface="Calibri"/>
                          <a:cs typeface="Times New Roman"/>
                        </a:rPr>
                        <a:t>Assurance complémentaire santé</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1 000</a:t>
                      </a:r>
                    </a:p>
                    <a:p>
                      <a:pPr marR="111125" algn="r">
                        <a:lnSpc>
                          <a:spcPct val="115000"/>
                        </a:lnSpc>
                        <a:spcAft>
                          <a:spcPts val="0"/>
                        </a:spcAft>
                      </a:pPr>
                      <a:r>
                        <a:rPr lang="fr-FR" sz="1200">
                          <a:effectLst/>
                          <a:latin typeface="Calibri"/>
                          <a:ea typeface="Calibri"/>
                          <a:cs typeface="Times New Roman"/>
                        </a:rPr>
                        <a:t>24 000</a:t>
                      </a:r>
                    </a:p>
                    <a:p>
                      <a:pPr marR="111125" algn="r">
                        <a:lnSpc>
                          <a:spcPct val="115000"/>
                        </a:lnSpc>
                        <a:spcAft>
                          <a:spcPts val="0"/>
                        </a:spcAft>
                      </a:pPr>
                      <a:r>
                        <a:rPr lang="fr-FR" sz="1200">
                          <a:effectLst/>
                          <a:latin typeface="Calibri"/>
                          <a:ea typeface="Calibri"/>
                          <a:cs typeface="Times New Roman"/>
                        </a:rPr>
                        <a:t>11 000</a:t>
                      </a:r>
                    </a:p>
                    <a:p>
                      <a:pPr marR="111125" algn="r">
                        <a:lnSpc>
                          <a:spcPct val="115000"/>
                        </a:lnSpc>
                        <a:spcAft>
                          <a:spcPts val="0"/>
                        </a:spcAft>
                      </a:pPr>
                      <a:r>
                        <a:rPr lang="fr-FR" sz="1200">
                          <a:effectLst/>
                          <a:latin typeface="Calibri"/>
                          <a:ea typeface="Calibri"/>
                          <a:cs typeface="Times New Roman"/>
                        </a:rPr>
                        <a:t>2 000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1 200</a:t>
                      </a:r>
                    </a:p>
                    <a:p>
                      <a:pPr marR="111125" algn="r">
                        <a:lnSpc>
                          <a:spcPct val="115000"/>
                        </a:lnSpc>
                        <a:spcAft>
                          <a:spcPts val="0"/>
                        </a:spcAft>
                      </a:pPr>
                      <a:r>
                        <a:rPr lang="fr-FR" sz="1200">
                          <a:effectLst/>
                          <a:latin typeface="Calibri"/>
                          <a:ea typeface="Calibri"/>
                          <a:cs typeface="Times New Roman"/>
                        </a:rPr>
                        <a:t>24 000</a:t>
                      </a:r>
                    </a:p>
                    <a:p>
                      <a:pPr marR="111125" algn="r">
                        <a:lnSpc>
                          <a:spcPct val="115000"/>
                        </a:lnSpc>
                        <a:spcAft>
                          <a:spcPts val="0"/>
                        </a:spcAft>
                      </a:pPr>
                      <a:r>
                        <a:rPr lang="fr-FR" sz="1200">
                          <a:effectLst/>
                          <a:latin typeface="Calibri"/>
                          <a:ea typeface="Calibri"/>
                          <a:cs typeface="Times New Roman"/>
                        </a:rPr>
                        <a:t>3 239</a:t>
                      </a:r>
                    </a:p>
                    <a:p>
                      <a:pPr marR="111125" algn="r">
                        <a:lnSpc>
                          <a:spcPct val="115000"/>
                        </a:lnSpc>
                        <a:spcAft>
                          <a:spcPts val="0"/>
                        </a:spcAft>
                      </a:pPr>
                      <a:r>
                        <a:rPr lang="fr-FR" sz="1200">
                          <a:effectLst/>
                          <a:latin typeface="Calibri"/>
                          <a:ea typeface="Calibri"/>
                          <a:cs typeface="Times New Roman"/>
                        </a:rPr>
                        <a:t>1 800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1 200</a:t>
                      </a:r>
                    </a:p>
                    <a:p>
                      <a:pPr marR="111125" algn="r">
                        <a:lnSpc>
                          <a:spcPct val="115000"/>
                        </a:lnSpc>
                        <a:spcAft>
                          <a:spcPts val="0"/>
                        </a:spcAft>
                      </a:pPr>
                      <a:endParaRPr lang="fr-FR" sz="1200" dirty="0" smtClean="0">
                        <a:solidFill>
                          <a:srgbClr val="FF0000"/>
                        </a:solidFill>
                        <a:effectLst/>
                        <a:latin typeface="Calibri"/>
                        <a:ea typeface="Calibri"/>
                        <a:cs typeface="Times New Roman"/>
                      </a:endParaRPr>
                    </a:p>
                    <a:p>
                      <a:pPr marR="111125" algn="r">
                        <a:lnSpc>
                          <a:spcPct val="115000"/>
                        </a:lnSpc>
                        <a:spcAft>
                          <a:spcPts val="0"/>
                        </a:spcAft>
                      </a:pPr>
                      <a:endParaRPr lang="fr-FR" sz="1200" dirty="0" smtClean="0">
                        <a:effectLst/>
                        <a:latin typeface="Calibri"/>
                        <a:ea typeface="Calibri"/>
                        <a:cs typeface="Times New Roman"/>
                      </a:endParaRPr>
                    </a:p>
                    <a:p>
                      <a:pPr marR="111125" algn="r">
                        <a:lnSpc>
                          <a:spcPct val="115000"/>
                        </a:lnSpc>
                        <a:spcAft>
                          <a:spcPts val="0"/>
                        </a:spcAft>
                      </a:pPr>
                      <a:r>
                        <a:rPr lang="fr-FR" sz="1200" dirty="0" smtClean="0">
                          <a:effectLst/>
                          <a:latin typeface="Calibri"/>
                          <a:ea typeface="Calibri"/>
                          <a:cs typeface="Times New Roman"/>
                        </a:rPr>
                        <a:t>1 </a:t>
                      </a:r>
                      <a:r>
                        <a:rPr lang="fr-FR" sz="1200" dirty="0">
                          <a:effectLst/>
                          <a:latin typeface="Calibri"/>
                          <a:ea typeface="Calibri"/>
                          <a:cs typeface="Times New Roman"/>
                        </a:rPr>
                        <a:t>800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08">
                <a:tc>
                  <a:txBody>
                    <a:bodyPr/>
                    <a:lstStyle/>
                    <a:p>
                      <a:pPr>
                        <a:lnSpc>
                          <a:spcPct val="115000"/>
                        </a:lnSpc>
                        <a:spcAft>
                          <a:spcPts val="0"/>
                        </a:spcAft>
                      </a:pPr>
                      <a:r>
                        <a:rPr lang="fr-FR" sz="1200">
                          <a:effectLst/>
                          <a:latin typeface="Calibri"/>
                          <a:ea typeface="Calibri"/>
                          <a:cs typeface="Times New Roman"/>
                        </a:rPr>
                        <a:t>EXECEDENT BRUT D’EXPL.</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14 960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25 521</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93416">
                <a:tc>
                  <a:txBody>
                    <a:bodyPr/>
                    <a:lstStyle/>
                    <a:p>
                      <a:pPr>
                        <a:lnSpc>
                          <a:spcPct val="115000"/>
                        </a:lnSpc>
                        <a:spcAft>
                          <a:spcPts val="0"/>
                        </a:spcAft>
                      </a:pPr>
                      <a:r>
                        <a:rPr lang="fr-FR" sz="1200">
                          <a:effectLst/>
                          <a:latin typeface="Calibri"/>
                          <a:ea typeface="Calibri"/>
                          <a:cs typeface="Times New Roman"/>
                        </a:rPr>
                        <a:t>Charges financières</a:t>
                      </a:r>
                    </a:p>
                    <a:p>
                      <a:pPr>
                        <a:lnSpc>
                          <a:spcPct val="115000"/>
                        </a:lnSpc>
                        <a:spcAft>
                          <a:spcPts val="0"/>
                        </a:spcAft>
                      </a:pPr>
                      <a:r>
                        <a:rPr lang="fr-FR" sz="1200">
                          <a:effectLst/>
                          <a:latin typeface="Calibri"/>
                          <a:ea typeface="Calibri"/>
                          <a:cs typeface="Times New Roman"/>
                        </a:rPr>
                        <a:t>Dotations aux amortissements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500</a:t>
                      </a:r>
                    </a:p>
                    <a:p>
                      <a:pPr marR="111125" algn="r">
                        <a:lnSpc>
                          <a:spcPct val="115000"/>
                        </a:lnSpc>
                        <a:spcAft>
                          <a:spcPts val="0"/>
                        </a:spcAft>
                      </a:pPr>
                      <a:r>
                        <a:rPr lang="fr-FR" sz="1200">
                          <a:effectLst/>
                          <a:latin typeface="Calibri"/>
                          <a:ea typeface="Calibri"/>
                          <a:cs typeface="Times New Roman"/>
                        </a:rPr>
                        <a:t>4 700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500</a:t>
                      </a:r>
                    </a:p>
                    <a:p>
                      <a:pPr marR="111125" algn="r">
                        <a:lnSpc>
                          <a:spcPct val="115000"/>
                        </a:lnSpc>
                        <a:spcAft>
                          <a:spcPts val="0"/>
                        </a:spcAft>
                      </a:pPr>
                      <a:r>
                        <a:rPr lang="fr-FR" sz="1200">
                          <a:effectLst/>
                          <a:latin typeface="Calibri"/>
                          <a:ea typeface="Calibri"/>
                          <a:cs typeface="Times New Roman"/>
                        </a:rPr>
                        <a:t>4 700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500</a:t>
                      </a:r>
                    </a:p>
                    <a:p>
                      <a:pPr marR="111125" algn="r">
                        <a:lnSpc>
                          <a:spcPct val="115000"/>
                        </a:lnSpc>
                        <a:spcAft>
                          <a:spcPts val="0"/>
                        </a:spcAft>
                      </a:pPr>
                      <a:r>
                        <a:rPr lang="fr-FR" sz="1200">
                          <a:effectLst/>
                          <a:latin typeface="Calibri"/>
                          <a:ea typeface="Calibri"/>
                          <a:cs typeface="Times New Roman"/>
                        </a:rPr>
                        <a:t>4 700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890">
                <a:tc>
                  <a:txBody>
                    <a:bodyPr/>
                    <a:lstStyle/>
                    <a:p>
                      <a:pPr>
                        <a:lnSpc>
                          <a:spcPct val="115000"/>
                        </a:lnSpc>
                        <a:spcAft>
                          <a:spcPts val="0"/>
                        </a:spcAft>
                      </a:pPr>
                      <a:r>
                        <a:rPr lang="fr-FR" sz="1200" dirty="0">
                          <a:effectLst/>
                          <a:latin typeface="Calibri"/>
                          <a:ea typeface="Calibri"/>
                          <a:cs typeface="Times New Roman"/>
                        </a:rPr>
                        <a:t>RESULTAT COURANT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dirty="0">
                          <a:effectLst/>
                          <a:latin typeface="Calibri"/>
                          <a:ea typeface="Calibri"/>
                          <a:cs typeface="Times New Roman"/>
                        </a:rPr>
                        <a:t>9 760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20 321</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111125" lvl="0" indent="0" algn="r">
                        <a:lnSpc>
                          <a:spcPct val="115000"/>
                        </a:lnSpc>
                        <a:spcAft>
                          <a:spcPts val="0"/>
                        </a:spcAft>
                        <a:buFont typeface="Calibri"/>
                        <a:buNone/>
                      </a:pP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46708">
                <a:tc>
                  <a:txBody>
                    <a:bodyPr/>
                    <a:lstStyle/>
                    <a:p>
                      <a:pPr>
                        <a:lnSpc>
                          <a:spcPct val="115000"/>
                        </a:lnSpc>
                        <a:spcAft>
                          <a:spcPts val="0"/>
                        </a:spcAft>
                      </a:pPr>
                      <a:r>
                        <a:rPr lang="fr-FR" sz="1200" dirty="0">
                          <a:effectLst/>
                          <a:latin typeface="Calibri"/>
                          <a:ea typeface="Calibri"/>
                          <a:cs typeface="Times New Roman"/>
                        </a:rPr>
                        <a:t>Impôt sur les Sociétés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1 460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3 048</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solidFill>
                            <a:srgbClr val="FF0000"/>
                          </a:solidFill>
                          <a:effectLst/>
                          <a:latin typeface="Calibri"/>
                          <a:ea typeface="Calibri"/>
                          <a:cs typeface="Times New Roman"/>
                        </a:rPr>
                        <a:t>-</a:t>
                      </a:r>
                      <a:endParaRPr lang="fr-FR" sz="120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94">
                <a:tc>
                  <a:txBody>
                    <a:bodyPr/>
                    <a:lstStyle/>
                    <a:p>
                      <a:pPr>
                        <a:lnSpc>
                          <a:spcPct val="115000"/>
                        </a:lnSpc>
                        <a:spcAft>
                          <a:spcPts val="0"/>
                        </a:spcAft>
                      </a:pPr>
                      <a:r>
                        <a:rPr lang="fr-FR" sz="1200" dirty="0" smtClean="0">
                          <a:effectLst/>
                          <a:latin typeface="Calibri"/>
                          <a:ea typeface="Calibri"/>
                          <a:cs typeface="Times New Roman"/>
                        </a:rPr>
                        <a:t>RESULTAT NET</a:t>
                      </a: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8 300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17 273</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111125" lvl="0" indent="0" algn="r">
                        <a:lnSpc>
                          <a:spcPct val="115000"/>
                        </a:lnSpc>
                        <a:spcAft>
                          <a:spcPts val="0"/>
                        </a:spcAft>
                        <a:buFont typeface="Calibri"/>
                        <a:buNone/>
                      </a:pP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93416">
                <a:tc>
                  <a:txBody>
                    <a:bodyPr/>
                    <a:lstStyle/>
                    <a:p>
                      <a:pPr>
                        <a:lnSpc>
                          <a:spcPct val="115000"/>
                        </a:lnSpc>
                        <a:spcAft>
                          <a:spcPts val="0"/>
                        </a:spcAft>
                      </a:pPr>
                      <a:r>
                        <a:rPr lang="fr-FR" sz="1200" dirty="0">
                          <a:effectLst/>
                          <a:latin typeface="Calibri"/>
                          <a:ea typeface="Calibri"/>
                          <a:cs typeface="Times New Roman"/>
                        </a:rPr>
                        <a:t>Dotations aux amortissements</a:t>
                      </a:r>
                    </a:p>
                    <a:p>
                      <a:pPr>
                        <a:lnSpc>
                          <a:spcPct val="115000"/>
                        </a:lnSpc>
                        <a:spcAft>
                          <a:spcPts val="0"/>
                        </a:spcAft>
                      </a:pPr>
                      <a:r>
                        <a:rPr lang="fr-FR" sz="1200" dirty="0">
                          <a:effectLst/>
                          <a:latin typeface="Calibri"/>
                          <a:ea typeface="Calibri"/>
                          <a:cs typeface="Times New Roman"/>
                        </a:rPr>
                        <a:t>Rémunération dirigeant (si BIC)</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4 700</a:t>
                      </a:r>
                    </a:p>
                    <a:p>
                      <a:pPr marR="111125" algn="r">
                        <a:lnSpc>
                          <a:spcPct val="115000"/>
                        </a:lnSpc>
                        <a:spcAft>
                          <a:spcPts val="0"/>
                        </a:spcAft>
                      </a:pPr>
                      <a:r>
                        <a:rPr lang="fr-FR" sz="1200">
                          <a:effectLst/>
                          <a:latin typeface="Calibri"/>
                          <a:ea typeface="Calibri"/>
                          <a:cs typeface="Times New Roman"/>
                        </a:rPr>
                        <a: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4 700</a:t>
                      </a:r>
                    </a:p>
                    <a:p>
                      <a:pPr marR="111125" algn="r">
                        <a:lnSpc>
                          <a:spcPct val="115000"/>
                        </a:lnSpc>
                        <a:spcAft>
                          <a:spcPts val="0"/>
                        </a:spcAft>
                      </a:pPr>
                      <a:r>
                        <a:rPr lang="fr-FR" sz="1200">
                          <a:effectLst/>
                          <a:latin typeface="Calibri"/>
                          <a:ea typeface="Calibri"/>
                          <a:cs typeface="Times New Roman"/>
                        </a:rPr>
                        <a: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4 700</a:t>
                      </a:r>
                    </a:p>
                    <a:p>
                      <a:pPr marR="111125" algn="r">
                        <a:lnSpc>
                          <a:spcPct val="115000"/>
                        </a:lnSpc>
                        <a:spcAft>
                          <a:spcPts val="0"/>
                        </a:spcAft>
                      </a:pPr>
                      <a:r>
                        <a:rPr lang="fr-FR" sz="1200">
                          <a:effectLst/>
                          <a:latin typeface="Calibri"/>
                          <a:ea typeface="Calibri"/>
                          <a:cs typeface="Times New Roman"/>
                        </a:rPr>
                        <a: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08">
                <a:tc>
                  <a:txBody>
                    <a:bodyPr/>
                    <a:lstStyle/>
                    <a:p>
                      <a:pPr>
                        <a:lnSpc>
                          <a:spcPct val="115000"/>
                        </a:lnSpc>
                        <a:spcAft>
                          <a:spcPts val="0"/>
                        </a:spcAft>
                      </a:pPr>
                      <a:r>
                        <a:rPr lang="fr-FR" sz="1200" dirty="0">
                          <a:effectLst/>
                          <a:latin typeface="Calibri"/>
                          <a:ea typeface="Calibri"/>
                          <a:cs typeface="Times New Roman"/>
                        </a:rPr>
                        <a:t>CAF</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13 000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21 973</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08">
                <a:tc>
                  <a:txBody>
                    <a:bodyPr/>
                    <a:lstStyle/>
                    <a:p>
                      <a:pPr>
                        <a:lnSpc>
                          <a:spcPct val="115000"/>
                        </a:lnSpc>
                        <a:spcAft>
                          <a:spcPts val="0"/>
                        </a:spcAft>
                      </a:pPr>
                      <a:r>
                        <a:rPr lang="fr-FR" sz="1200" dirty="0">
                          <a:effectLst/>
                          <a:latin typeface="Calibri"/>
                          <a:ea typeface="Calibri"/>
                          <a:cs typeface="Times New Roman"/>
                        </a:rPr>
                        <a:t>Remboursement d’emprunt (Capital)</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4 000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4 000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4 000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43">
                <a:tc>
                  <a:txBody>
                    <a:bodyPr/>
                    <a:lstStyle/>
                    <a:p>
                      <a:pPr>
                        <a:lnSpc>
                          <a:spcPct val="115000"/>
                        </a:lnSpc>
                        <a:spcAft>
                          <a:spcPts val="0"/>
                        </a:spcAft>
                      </a:pPr>
                      <a:r>
                        <a:rPr lang="fr-FR" sz="1200" dirty="0">
                          <a:effectLst/>
                          <a:latin typeface="Calibri"/>
                          <a:ea typeface="Calibri"/>
                          <a:cs typeface="Times New Roman"/>
                        </a:rPr>
                        <a:t>AUTOFINANCEMENT NET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9 000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17 973</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1125" lvl="0" indent="0" algn="r">
                        <a:lnSpc>
                          <a:spcPct val="115000"/>
                        </a:lnSpc>
                        <a:spcAft>
                          <a:spcPts val="0"/>
                        </a:spcAft>
                        <a:buFont typeface="Calibri"/>
                        <a:buNone/>
                      </a:pP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Espace réservé du contenu 4"/>
          <p:cNvSpPr txBox="1">
            <a:spLocks/>
          </p:cNvSpPr>
          <p:nvPr/>
        </p:nvSpPr>
        <p:spPr>
          <a:xfrm>
            <a:off x="6527799" y="1747228"/>
            <a:ext cx="2345268" cy="2716774"/>
          </a:xfrm>
          <a:prstGeom prst="rect">
            <a:avLst/>
          </a:prstGeom>
        </p:spPr>
        <p:txBody>
          <a:bodyPr/>
          <a:lstStyle>
            <a:lvl1pPr marL="0" indent="-360000" algn="l" defTabSz="457200" rtl="0" eaLnBrk="1" fontAlgn="base" hangingPunct="1">
              <a:spcBef>
                <a:spcPct val="20000"/>
              </a:spcBef>
              <a:spcAft>
                <a:spcPct val="0"/>
              </a:spcAft>
              <a:buClr>
                <a:srgbClr val="800000"/>
              </a:buClr>
              <a:buFont typeface="Wingdings" charset="2"/>
              <a:buChar char=""/>
              <a:defRPr lang="fr-FR" altLang="fr-FR" sz="1800" kern="1200" dirty="0" smtClean="0">
                <a:solidFill>
                  <a:schemeClr val="tx1"/>
                </a:solidFill>
                <a:latin typeface="Arial Black"/>
                <a:ea typeface="+mn-ea"/>
                <a:cs typeface="Arial Black"/>
              </a:defRPr>
            </a:lvl1pPr>
            <a:lvl2pPr marL="0" indent="-360000" algn="l" defTabSz="457200" rtl="0" eaLnBrk="1" fontAlgn="base" hangingPunct="1">
              <a:spcBef>
                <a:spcPct val="20000"/>
              </a:spcBef>
              <a:spcAft>
                <a:spcPct val="0"/>
              </a:spcAft>
              <a:buClr>
                <a:srgbClr val="81171E"/>
              </a:buClr>
              <a:buFont typeface="Arial Black"/>
              <a:buChar char="➔"/>
              <a:defRPr lang="fr-FR" altLang="fr-FR" sz="1400" kern="1200" dirty="0" smtClean="0">
                <a:solidFill>
                  <a:schemeClr val="tx1"/>
                </a:solidFill>
                <a:latin typeface="Arial" pitchFamily="34" charset="0"/>
                <a:ea typeface="+mn-ea"/>
                <a:cs typeface="Arial" pitchFamily="34" charset="0"/>
              </a:defRPr>
            </a:lvl2pPr>
            <a:lvl3pPr marL="0" marR="0" indent="0" algn="l" defTabSz="457200" rtl="0" eaLnBrk="0" fontAlgn="base" latinLnBrk="0" hangingPunct="0">
              <a:lnSpc>
                <a:spcPct val="100000"/>
              </a:lnSpc>
              <a:spcBef>
                <a:spcPct val="20000"/>
              </a:spcBef>
              <a:spcAft>
                <a:spcPct val="0"/>
              </a:spcAft>
              <a:buClr>
                <a:srgbClr val="81171E"/>
              </a:buClr>
              <a:buSzTx/>
              <a:buFontTx/>
              <a:buNone/>
              <a:tabLst/>
              <a:defRPr lang="fr-FR" sz="1200" kern="1200" baseline="0" dirty="0" smtClean="0">
                <a:solidFill>
                  <a:schemeClr val="tx1"/>
                </a:solidFill>
                <a:latin typeface="Arial"/>
                <a:ea typeface="+mn-ea"/>
                <a:cs typeface="Arial-BoldMT"/>
              </a:defRPr>
            </a:lvl3pPr>
            <a:lvl4pPr marL="171450" marR="0" indent="-171450" algn="l" defTabSz="457200" rtl="0" eaLnBrk="0" fontAlgn="base" latinLnBrk="0" hangingPunct="0">
              <a:lnSpc>
                <a:spcPct val="100000"/>
              </a:lnSpc>
              <a:spcBef>
                <a:spcPts val="0"/>
              </a:spcBef>
              <a:spcAft>
                <a:spcPct val="0"/>
              </a:spcAft>
              <a:buClr>
                <a:srgbClr val="81171E"/>
              </a:buClr>
              <a:buSzTx/>
              <a:buFont typeface="Wingdings" charset="2"/>
              <a:buChar char="§"/>
              <a:tabLst/>
              <a:defRPr lang="fr-FR" sz="1200" b="0" i="0" kern="1200" dirty="0" smtClean="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altLang="fr-FR" dirty="0"/>
              <a:t>C</a:t>
            </a:r>
            <a:r>
              <a:rPr lang="fr-FR" altLang="fr-FR" dirty="0" smtClean="0"/>
              <a:t>ompte </a:t>
            </a:r>
            <a:r>
              <a:rPr lang="fr-FR" altLang="fr-FR" dirty="0"/>
              <a:t>de résultat de l’EURL TRESOR </a:t>
            </a:r>
            <a:endParaRPr lang="fr-FR" dirty="0"/>
          </a:p>
        </p:txBody>
      </p:sp>
      <p:pic>
        <p:nvPicPr>
          <p:cNvPr id="2049" name="Image 5" descr="Description : Description : C:\Users\imichon\AppData\Local\Microsoft\Windows\Temporary Internet Files\Content.IE5\KO73URFM\loupe[1].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4019" y="3105615"/>
            <a:ext cx="1356952" cy="146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7236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42127" y="1422021"/>
            <a:ext cx="8579953" cy="4558079"/>
          </a:xfrm>
        </p:spPr>
        <p:txBody>
          <a:bodyPr/>
          <a:lstStyle/>
          <a:p>
            <a:pPr algn="just"/>
            <a:r>
              <a:rPr lang="fr-FR" dirty="0" smtClean="0">
                <a:latin typeface="+mj-lt"/>
                <a:hlinkClick r:id="rId2" action="ppaction://hlinksldjump"/>
              </a:rPr>
              <a:t>Question</a:t>
            </a:r>
            <a:r>
              <a:rPr lang="fr-FR" dirty="0">
                <a:latin typeface="+mj-lt"/>
                <a:hlinkClick r:id="rId2" action="ppaction://hlinksldjump"/>
              </a:rPr>
              <a:t> 1 </a:t>
            </a:r>
            <a:r>
              <a:rPr lang="fr-FR" dirty="0" smtClean="0">
                <a:latin typeface="+mj-lt"/>
                <a:hlinkClick r:id="rId2" action="ppaction://hlinksldjump"/>
              </a:rPr>
              <a:t>:</a:t>
            </a:r>
            <a:r>
              <a:rPr u="sng" dirty="0">
                <a:latin typeface="+mj-lt"/>
                <a:hlinkClick r:id="rId2" action="ppaction://hlinksldjump"/>
              </a:rPr>
              <a:t> </a:t>
            </a:r>
            <a:r>
              <a:rPr lang="fr-FR" dirty="0" smtClean="0">
                <a:latin typeface="+mj-lt"/>
              </a:rPr>
              <a:t>Calcul de l’impôt </a:t>
            </a:r>
          </a:p>
          <a:p>
            <a:pPr algn="just"/>
            <a:r>
              <a:rPr dirty="0" smtClean="0">
                <a:latin typeface="+mj-lt"/>
                <a:hlinkClick r:id="rId3" action="ppaction://hlinksldjump"/>
              </a:rPr>
              <a:t>Question</a:t>
            </a:r>
            <a:r>
              <a:rPr dirty="0">
                <a:latin typeface="+mj-lt"/>
                <a:hlinkClick r:id="rId3" action="ppaction://hlinksldjump"/>
              </a:rPr>
              <a:t> 2 </a:t>
            </a:r>
            <a:r>
              <a:rPr dirty="0" smtClean="0">
                <a:latin typeface="+mj-lt"/>
                <a:hlinkClick r:id="rId3" action="ppaction://hlinksldjump"/>
              </a:rPr>
              <a:t>: </a:t>
            </a:r>
            <a:r>
              <a:rPr lang="fr-FR" altLang="fr-FR" dirty="0" smtClean="0">
                <a:latin typeface="+mn-lt"/>
              </a:rPr>
              <a:t>Compte de résultat – cas de la SASU</a:t>
            </a:r>
            <a:endParaRPr dirty="0" smtClean="0">
              <a:latin typeface="+mn-lt"/>
            </a:endParaRPr>
          </a:p>
          <a:p>
            <a:pPr algn="just"/>
            <a:r>
              <a:rPr dirty="0" smtClean="0">
                <a:latin typeface="+mj-lt"/>
                <a:hlinkClick r:id="rId4" action="ppaction://hlinksldjump"/>
              </a:rPr>
              <a:t>Question</a:t>
            </a:r>
            <a:r>
              <a:rPr dirty="0">
                <a:latin typeface="+mj-lt"/>
                <a:hlinkClick r:id="rId4" action="ppaction://hlinksldjump"/>
              </a:rPr>
              <a:t> 3 : </a:t>
            </a:r>
            <a:r>
              <a:rPr lang="fr-FR" altLang="fr-FR" dirty="0" smtClean="0">
                <a:latin typeface="+mn-lt"/>
              </a:rPr>
              <a:t>Choix juridique</a:t>
            </a:r>
            <a:endParaRPr dirty="0" smtClean="0">
              <a:latin typeface="+mj-lt"/>
            </a:endParaRPr>
          </a:p>
          <a:p>
            <a:pPr indent="0">
              <a:buNone/>
            </a:pPr>
            <a:endParaRPr sz="1400" dirty="0">
              <a:latin typeface="+mj-lt"/>
            </a:endParaRPr>
          </a:p>
          <a:p>
            <a:endParaRPr sz="1400" dirty="0" smtClean="0">
              <a:latin typeface="+mj-lt"/>
            </a:endParaRPr>
          </a:p>
          <a:p>
            <a:endParaRPr sz="1400" dirty="0">
              <a:latin typeface="+mj-lt"/>
            </a:endParaRPr>
          </a:p>
          <a:p>
            <a:endParaRPr sz="1400" dirty="0">
              <a:latin typeface="+mj-lt"/>
            </a:endParaRPr>
          </a:p>
          <a:p>
            <a:pPr indent="0">
              <a:buNone/>
              <a:tabLst>
                <a:tab pos="361950" algn="l"/>
              </a:tabLst>
            </a:pPr>
            <a:endParaRPr sz="1400" dirty="0">
              <a:cs typeface="Arial-BoldMT"/>
            </a:endParaRPr>
          </a:p>
          <a:p>
            <a:pPr indent="0">
              <a:buNone/>
              <a:tabLst>
                <a:tab pos="361950" algn="l"/>
              </a:tabLst>
            </a:pPr>
            <a:endParaRPr sz="1400" dirty="0">
              <a:cs typeface="Arial-BoldMT"/>
            </a:endParaRPr>
          </a:p>
          <a:p>
            <a:endParaRPr sz="1400" dirty="0" smtClean="0">
              <a:latin typeface="+mj-lt"/>
            </a:endParaRPr>
          </a:p>
          <a:p>
            <a:endParaRPr sz="1400" dirty="0">
              <a:latin typeface="+mj-lt"/>
            </a:endParaRPr>
          </a:p>
          <a:p>
            <a:endParaRPr sz="1400" dirty="0" smtClean="0">
              <a:latin typeface="+mj-lt"/>
            </a:endParaRPr>
          </a:p>
          <a:p>
            <a:endParaRPr sz="1400" dirty="0">
              <a:latin typeface="+mj-lt"/>
            </a:endParaRPr>
          </a:p>
          <a:p>
            <a:endParaRPr sz="1400" dirty="0" smtClean="0">
              <a:latin typeface="+mj-lt"/>
            </a:endParaRPr>
          </a:p>
          <a:p>
            <a:endParaRPr sz="1400" dirty="0">
              <a:latin typeface="+mj-lt"/>
            </a:endParaRPr>
          </a:p>
          <a:p>
            <a:endParaRPr sz="1400" dirty="0" smtClean="0">
              <a:latin typeface="+mj-lt"/>
            </a:endParaRPr>
          </a:p>
          <a:p>
            <a:endParaRPr sz="1400" dirty="0">
              <a:latin typeface="+mj-lt"/>
            </a:endParaRPr>
          </a:p>
          <a:p>
            <a:endParaRPr lang="fr-FR" sz="1400" dirty="0" smtClean="0">
              <a:latin typeface="+mj-lt"/>
            </a:endParaRPr>
          </a:p>
          <a:p>
            <a:endParaRPr lang="fr-FR" sz="1400" dirty="0" smtClean="0">
              <a:latin typeface="+mj-lt"/>
            </a:endParaRP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81</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pic>
        <p:nvPicPr>
          <p:cNvPr id="7" name="Image 6" descr="Logo-provisoire-Auvergne-Rhone-Alpes-160px.png">
            <a:hlinkClick r:id="rId5" action="ppaction://hlinksldjump"/>
          </p:cNvPr>
          <p:cNvPicPr>
            <a:picLocks noChangeAspect="1"/>
          </p:cNvPicPr>
          <p:nvPr/>
        </p:nvPicPr>
        <p:blipFill>
          <a:blip r:embed="rId6"/>
          <a:stretch>
            <a:fillRect/>
          </a:stretch>
        </p:blipFill>
        <p:spPr>
          <a:xfrm>
            <a:off x="7012213" y="5876925"/>
            <a:ext cx="934357" cy="981075"/>
          </a:xfrm>
          <a:prstGeom prst="rect">
            <a:avLst/>
          </a:prstGeom>
        </p:spPr>
      </p:pic>
      <p:pic>
        <p:nvPicPr>
          <p:cNvPr id="11" name="Picture 2" descr="C:\Users\Franck\AppData\Local\Microsoft\Windows\INetCache\IE\8OA8W22W\X-office-presentation.svg[1].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6105" y="6040385"/>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7" action="ppaction://hlinksldjump"/>
          </p:cNvPr>
          <p:cNvSpPr txBox="1"/>
          <p:nvPr/>
        </p:nvSpPr>
        <p:spPr>
          <a:xfrm>
            <a:off x="4474883" y="6302659"/>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spTree>
    <p:extLst>
      <p:ext uri="{BB962C8B-B14F-4D97-AF65-F5344CB8AC3E}">
        <p14:creationId xmlns:p14="http://schemas.microsoft.com/office/powerpoint/2010/main" val="421444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mj-lt"/>
              </a:rPr>
              <a:t>1-a : </a:t>
            </a:r>
            <a:r>
              <a:rPr lang="fr-FR" altLang="fr-FR" dirty="0" smtClean="0">
                <a:latin typeface="Arial" pitchFamily="34" charset="0"/>
                <a:cs typeface="Arial" pitchFamily="34" charset="0"/>
              </a:rPr>
              <a:t>Calculer </a:t>
            </a:r>
            <a:r>
              <a:rPr lang="fr-FR" altLang="fr-FR" dirty="0">
                <a:latin typeface="Arial" pitchFamily="34" charset="0"/>
                <a:cs typeface="Arial" pitchFamily="34" charset="0"/>
              </a:rPr>
              <a:t>l’impôt sur le revenu du foyer TRESOR dans le cas d’une EURL imposable à l’Impôt sur les sociétés sans dividende et avec un dividende de 5 000 €</a:t>
            </a:r>
            <a:endParaRPr lang="fr-FR" dirty="0" smtClean="0">
              <a:latin typeface="Arial" pitchFamily="34" charset="0"/>
              <a:cs typeface="Arial" pitchFamily="34" charset="0"/>
            </a:endParaRPr>
          </a:p>
          <a:p>
            <a:pPr lvl="2">
              <a:tabLst>
                <a:tab pos="361950" algn="l"/>
              </a:tabLst>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10" name="Espace réservé du texte 9"/>
          <p:cNvSpPr>
            <a:spLocks noGrp="1"/>
          </p:cNvSpPr>
          <p:nvPr>
            <p:ph type="body" sz="quarter" idx="15"/>
          </p:nvPr>
        </p:nvSpPr>
        <p:spPr/>
        <p:txBody>
          <a:bodyPr/>
          <a:lstStyle/>
          <a:p>
            <a:endParaRPr lang="fr-FR"/>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82</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421444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mj-lt"/>
              </a:rPr>
              <a:t>1-b : </a:t>
            </a:r>
            <a:r>
              <a:rPr lang="fr-FR" altLang="fr-FR" dirty="0" smtClean="0">
                <a:latin typeface="Arial" pitchFamily="34" charset="0"/>
                <a:cs typeface="Arial" pitchFamily="34" charset="0"/>
              </a:rPr>
              <a:t>Calculer </a:t>
            </a:r>
            <a:r>
              <a:rPr lang="fr-FR" altLang="fr-FR" dirty="0">
                <a:latin typeface="Arial" pitchFamily="34" charset="0"/>
                <a:cs typeface="Arial" pitchFamily="34" charset="0"/>
              </a:rPr>
              <a:t>l’impôt sur le revenu du foyer TRESOR dans le cas EURL imposable à l’Impôt sur le revenu</a:t>
            </a:r>
            <a:endParaRPr lang="fr-FR" dirty="0" smtClean="0">
              <a:latin typeface="Arial" pitchFamily="34" charset="0"/>
              <a:cs typeface="Arial" pitchFamily="34" charset="0"/>
            </a:endParaRPr>
          </a:p>
          <a:p>
            <a:pPr lvl="2">
              <a:tabLst>
                <a:tab pos="361950" algn="l"/>
              </a:tabLst>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83</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4077235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mj-lt"/>
              </a:rPr>
              <a:t>2- a </a:t>
            </a:r>
            <a:r>
              <a:rPr lang="fr-FR" b="1" dirty="0" smtClean="0">
                <a:latin typeface="+mj-lt"/>
              </a:rPr>
              <a:t>: </a:t>
            </a:r>
            <a:r>
              <a:rPr lang="fr-FR" altLang="fr-FR" dirty="0">
                <a:latin typeface="Arial" pitchFamily="34" charset="0"/>
                <a:cs typeface="Arial" pitchFamily="34" charset="0"/>
              </a:rPr>
              <a:t>Dans le cas d’une SASU, complétez le compte de résultat en tenant compte d’un salaire brut du dirigeant de 30 000 €, des charges sociales salariales estimées à 20 % du brut et des charges sociales patronale estimées à 41.5 % du brut.</a:t>
            </a:r>
          </a:p>
          <a:p>
            <a:pPr indent="0">
              <a:buNone/>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84</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4077235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mj-lt"/>
              </a:rPr>
              <a:t>2- b </a:t>
            </a:r>
            <a:r>
              <a:rPr lang="fr-FR" b="1" dirty="0" smtClean="0">
                <a:latin typeface="+mj-lt"/>
              </a:rPr>
              <a:t>: </a:t>
            </a:r>
            <a:r>
              <a:rPr lang="fr-FR" altLang="fr-FR" dirty="0">
                <a:latin typeface="Arial" pitchFamily="34" charset="0"/>
                <a:cs typeface="Arial" pitchFamily="34" charset="0"/>
              </a:rPr>
              <a:t>Calculez les charges sociales salariales et patronales sur le salaire de M. </a:t>
            </a:r>
            <a:r>
              <a:rPr lang="fr-FR" altLang="fr-FR" dirty="0" smtClean="0">
                <a:latin typeface="Arial" pitchFamily="34" charset="0"/>
                <a:cs typeface="Arial" pitchFamily="34" charset="0"/>
              </a:rPr>
              <a:t>TRESOR. Que </a:t>
            </a:r>
            <a:r>
              <a:rPr lang="fr-FR" altLang="fr-FR" dirty="0">
                <a:latin typeface="Arial" pitchFamily="34" charset="0"/>
                <a:cs typeface="Arial" pitchFamily="34" charset="0"/>
              </a:rPr>
              <a:t>constatez-vous ?</a:t>
            </a:r>
          </a:p>
          <a:p>
            <a:pPr indent="0">
              <a:buNone/>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85</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1515552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mj-lt"/>
              </a:rPr>
              <a:t>2- c </a:t>
            </a:r>
            <a:r>
              <a:rPr lang="fr-FR" b="1" dirty="0" smtClean="0">
                <a:latin typeface="+mj-lt"/>
              </a:rPr>
              <a:t>: </a:t>
            </a:r>
            <a:r>
              <a:rPr lang="fr-FR" altLang="fr-FR" sz="1600" dirty="0">
                <a:latin typeface="Arial" pitchFamily="34" charset="0"/>
                <a:cs typeface="Arial" pitchFamily="34" charset="0"/>
              </a:rPr>
              <a:t>Quelle est la différence entre la SASU et une EURL à l’Impôt sur les sociétés concernant l’imposition du foyer TRESOR ?</a:t>
            </a:r>
          </a:p>
          <a:p>
            <a:pPr indent="0">
              <a:buNone/>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86</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1357263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mj-lt"/>
              </a:rPr>
              <a:t>2- d </a:t>
            </a:r>
            <a:r>
              <a:rPr lang="fr-FR" b="1" dirty="0" smtClean="0">
                <a:latin typeface="Arial" pitchFamily="34" charset="0"/>
                <a:cs typeface="Arial" pitchFamily="34" charset="0"/>
              </a:rPr>
              <a:t>: </a:t>
            </a:r>
            <a:r>
              <a:rPr lang="fr-FR" altLang="fr-FR" sz="1600" dirty="0">
                <a:latin typeface="Arial" pitchFamily="34" charset="0"/>
                <a:cs typeface="Arial" pitchFamily="34" charset="0"/>
              </a:rPr>
              <a:t>M. TRESOR peut-il prélever 5 000 € de dividendes ?</a:t>
            </a:r>
          </a:p>
          <a:p>
            <a:pPr indent="0">
              <a:buNone/>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87</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465540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72341" y="1497957"/>
            <a:ext cx="7803675" cy="4363229"/>
          </a:xfrm>
        </p:spPr>
        <p:txBody>
          <a:bodyPr/>
          <a:lstStyle/>
          <a:p>
            <a:r>
              <a:rPr lang="fr-FR" dirty="0" smtClean="0">
                <a:latin typeface="+mj-lt"/>
              </a:rPr>
              <a:t>Question</a:t>
            </a:r>
            <a:r>
              <a:rPr lang="fr-FR" dirty="0">
                <a:latin typeface="+mj-lt"/>
              </a:rPr>
              <a:t> </a:t>
            </a:r>
            <a:r>
              <a:rPr lang="fr-FR" dirty="0" smtClean="0">
                <a:latin typeface="Arial" pitchFamily="34" charset="0"/>
                <a:cs typeface="Arial" pitchFamily="34" charset="0"/>
              </a:rPr>
              <a:t>3 </a:t>
            </a:r>
            <a:r>
              <a:rPr lang="fr-FR" b="1" dirty="0" smtClean="0">
                <a:latin typeface="Arial" pitchFamily="34" charset="0"/>
                <a:cs typeface="Arial" pitchFamily="34" charset="0"/>
              </a:rPr>
              <a:t>: </a:t>
            </a:r>
            <a:r>
              <a:rPr lang="fr-FR" altLang="fr-FR" sz="1600" dirty="0" smtClean="0">
                <a:latin typeface="Arial" pitchFamily="34" charset="0"/>
                <a:cs typeface="Arial" pitchFamily="34" charset="0"/>
              </a:rPr>
              <a:t>Quelle est la meilleure solution de choix juridique pour M. TRESOR ?</a:t>
            </a:r>
          </a:p>
          <a:p>
            <a:pPr indent="0">
              <a:buNone/>
            </a:pPr>
            <a:r>
              <a:rPr lang="fr-FR" sz="1600" dirty="0" smtClean="0">
                <a:latin typeface="+mj-lt"/>
              </a:rPr>
              <a:t>---------------------------------------------------------------------------------------------------------------------------------------------------------------------------------------------------------------------------------------------------------------------------------------------------------------------------------------------------------------------------------------------------------------------------------------------------------------------------------------------------------------------------------------------------------------------------------------------------------------------------------------------------------------------------------------------------------------------------------------------------------------------------------------------------------------------------------------------------------------------------------------------------------------------------------------------------------------------------------------------------------------------------------------------------------------------------------------------------------------------------------------------------------------------------------------------------------------------------------------------------------------------------------------------------------------------------------------------------------------------------------------------------------</a:t>
            </a:r>
          </a:p>
        </p:txBody>
      </p:sp>
      <p:sp>
        <p:nvSpPr>
          <p:cNvPr id="8" name="Titre 7"/>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88</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19" name="Groupe 18"/>
          <p:cNvGrpSpPr/>
          <p:nvPr/>
        </p:nvGrpSpPr>
        <p:grpSpPr>
          <a:xfrm>
            <a:off x="3667600" y="5923423"/>
            <a:ext cx="2853590" cy="888077"/>
            <a:chOff x="4190797" y="5969923"/>
            <a:chExt cx="2853590" cy="888077"/>
          </a:xfrm>
        </p:grpSpPr>
        <p:grpSp>
          <p:nvGrpSpPr>
            <p:cNvPr id="14" name="Groupe 13"/>
            <p:cNvGrpSpPr/>
            <p:nvPr/>
          </p:nvGrpSpPr>
          <p:grpSpPr>
            <a:xfrm>
              <a:off x="5094395" y="6079536"/>
              <a:ext cx="778464" cy="778464"/>
              <a:chOff x="5060271" y="6079536"/>
              <a:chExt cx="778464" cy="778464"/>
            </a:xfrm>
          </p:grpSpPr>
          <p:pic>
            <p:nvPicPr>
              <p:cNvPr id="7" name="Picture 2" descr="C:\Users\Franck\AppData\Local\Microsoft\Windows\INetCache\IE\8OA8W22W\X-office-presentation.svg[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271" y="607953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149049" y="6327208"/>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smtClean="0">
                    <a:solidFill>
                      <a:srgbClr val="C00000"/>
                    </a:solidFill>
                  </a:rPr>
                  <a:t>Enoncé</a:t>
                </a:r>
                <a:endParaRPr lang="fr-FR" sz="1050" b="1" dirty="0">
                  <a:solidFill>
                    <a:srgbClr val="C00000"/>
                  </a:solidFill>
                </a:endParaRPr>
              </a:p>
            </p:txBody>
          </p:sp>
        </p:grpSp>
        <p:sp>
          <p:nvSpPr>
            <p:cNvPr id="13" name="Carré corné 12">
              <a:hlinkClick r:id="rId4" action="ppaction://hlinksldjump"/>
            </p:cNvPr>
            <p:cNvSpPr/>
            <p:nvPr/>
          </p:nvSpPr>
          <p:spPr>
            <a:xfrm>
              <a:off x="4190797" y="602870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grpSp>
          <p:nvGrpSpPr>
            <p:cNvPr id="17" name="Groupe 16"/>
            <p:cNvGrpSpPr/>
            <p:nvPr/>
          </p:nvGrpSpPr>
          <p:grpSpPr>
            <a:xfrm>
              <a:off x="6126997" y="5969923"/>
              <a:ext cx="917390" cy="714570"/>
              <a:chOff x="6264645" y="5726939"/>
              <a:chExt cx="917390" cy="714570"/>
            </a:xfrm>
          </p:grpSpPr>
          <p:pic>
            <p:nvPicPr>
              <p:cNvPr id="11" name="Picture 8" descr="C:\Users\Franck\AppData\Local\Microsoft\Windows\INetCache\IE\FXYCKBOF\fleche-droite[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45" y="5726939"/>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hlinkClick r:id="rId5" action="ppaction://hlinksldjump"/>
              </p:cNvPr>
              <p:cNvSpPr txBox="1"/>
              <p:nvPr/>
            </p:nvSpPr>
            <p:spPr>
              <a:xfrm>
                <a:off x="6381505" y="6026011"/>
                <a:ext cx="800530" cy="415498"/>
              </a:xfrm>
              <a:prstGeom prst="rect">
                <a:avLst/>
              </a:prstGeom>
              <a:noFill/>
            </p:spPr>
            <p:txBody>
              <a:bodyPr wrap="square" rtlCol="0">
                <a:spAutoFit/>
              </a:bodyPr>
              <a:lstStyle/>
              <a:p>
                <a:r>
                  <a:rPr lang="fr-FR" sz="1050" b="1" dirty="0" smtClean="0"/>
                  <a:t>Menu questions</a:t>
                </a:r>
                <a:endParaRPr lang="fr-FR" sz="1050" b="1" dirty="0"/>
              </a:p>
            </p:txBody>
          </p:sp>
        </p:grpSp>
      </p:grpSp>
      <p:pic>
        <p:nvPicPr>
          <p:cNvPr id="18" name="Image 17" descr="Logo-provisoire-Auvergne-Rhone-Alpes-160px.png">
            <a:hlinkClick r:id="rId7" action="ppaction://hlinksldjump"/>
          </p:cNvPr>
          <p:cNvPicPr>
            <a:picLocks noChangeAspect="1"/>
          </p:cNvPicPr>
          <p:nvPr/>
        </p:nvPicPr>
        <p:blipFill>
          <a:blip r:embed="rId8"/>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2970973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89</a:t>
            </a:fld>
            <a:endParaRPr lang="fr-FR" dirty="0"/>
          </a:p>
        </p:txBody>
      </p:sp>
      <p:grpSp>
        <p:nvGrpSpPr>
          <p:cNvPr id="7" name="Groupe 6"/>
          <p:cNvGrpSpPr/>
          <p:nvPr/>
        </p:nvGrpSpPr>
        <p:grpSpPr>
          <a:xfrm>
            <a:off x="3474803" y="1368360"/>
            <a:ext cx="1713931" cy="2895005"/>
            <a:chOff x="540684" y="1880474"/>
            <a:chExt cx="1713931" cy="2895005"/>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74" y="2803804"/>
              <a:ext cx="1447800" cy="1971675"/>
            </a:xfrm>
            <a:prstGeom prst="rect">
              <a:avLst/>
            </a:prstGeom>
          </p:spPr>
        </p:pic>
        <p:sp>
          <p:nvSpPr>
            <p:cNvPr id="9" name="Rectangle 8"/>
            <p:cNvSpPr/>
            <p:nvPr/>
          </p:nvSpPr>
          <p:spPr>
            <a:xfrm>
              <a:off x="540684" y="1880474"/>
              <a:ext cx="1713931" cy="923330"/>
            </a:xfrm>
            <a:prstGeom prst="rect">
              <a:avLst/>
            </a:prstGeom>
            <a:noFill/>
          </p:spPr>
          <p:txBody>
            <a:bodyPr wrap="none" lIns="91440" tIns="45720" rIns="91440" bIns="45720">
              <a:spAutoFit/>
            </a:bodyPr>
            <a:lstStyle/>
            <a:p>
              <a:pPr algn="ctr"/>
              <a:r>
                <a:rPr lang="fr-F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rush Script MT" panose="03060802040406070304" pitchFamily="66" charset="0"/>
                </a:rPr>
                <a:t>Correction</a:t>
              </a: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rush Script MT" panose="03060802040406070304" pitchFamily="66" charset="0"/>
                </a:rPr>
                <a:t> </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Tree>
    <p:extLst>
      <p:ext uri="{BB962C8B-B14F-4D97-AF65-F5344CB8AC3E}">
        <p14:creationId xmlns:p14="http://schemas.microsoft.com/office/powerpoint/2010/main" val="41249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a:t>
            </a:fld>
            <a:endParaRPr lang="fr-FR" dirty="0"/>
          </a:p>
        </p:txBody>
      </p:sp>
      <p:graphicFrame>
        <p:nvGraphicFramePr>
          <p:cNvPr id="5" name="Diagramme 4"/>
          <p:cNvGraphicFramePr/>
          <p:nvPr>
            <p:extLst>
              <p:ext uri="{D42A27DB-BD31-4B8C-83A1-F6EECF244321}">
                <p14:modId xmlns:p14="http://schemas.microsoft.com/office/powerpoint/2010/main" val="3223140466"/>
              </p:ext>
            </p:extLst>
          </p:nvPr>
        </p:nvGraphicFramePr>
        <p:xfrm>
          <a:off x="536575" y="683892"/>
          <a:ext cx="8279842" cy="5144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lstStyle/>
          <a:p>
            <a:r>
              <a:rPr lang="fr-FR" dirty="0"/>
              <a:t> </a:t>
            </a:r>
            <a:r>
              <a:rPr lang="fr-FR" dirty="0" smtClean="0"/>
              <a:t>EIRL</a:t>
            </a:r>
            <a:endParaRPr lang="fr-FR" dirty="0"/>
          </a:p>
        </p:txBody>
      </p:sp>
      <p:pic>
        <p:nvPicPr>
          <p:cNvPr id="21" name="Picture 3" descr="C:\Users\Franck\AppData\Local\Microsoft\Windows\INetCache\IE\RF6AJJUF\view-refresh[1].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456" y="4834491"/>
            <a:ext cx="1449642" cy="144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51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84267" y="1513696"/>
            <a:ext cx="7803675" cy="4363229"/>
          </a:xfrm>
        </p:spPr>
        <p:txBody>
          <a:bodyPr/>
          <a:lstStyle/>
          <a:p>
            <a:pPr algn="just"/>
            <a:r>
              <a:rPr lang="fr-FR" sz="1600" dirty="0" smtClean="0">
                <a:latin typeface="Arial" pitchFamily="34" charset="0"/>
                <a:cs typeface="Arial" pitchFamily="34" charset="0"/>
              </a:rPr>
              <a:t>Question</a:t>
            </a:r>
            <a:r>
              <a:rPr lang="fr-FR" sz="1600" dirty="0">
                <a:latin typeface="Arial" pitchFamily="34" charset="0"/>
                <a:cs typeface="Arial" pitchFamily="34" charset="0"/>
              </a:rPr>
              <a:t> </a:t>
            </a:r>
            <a:r>
              <a:rPr lang="fr-FR" sz="1600" dirty="0" smtClean="0">
                <a:latin typeface="Arial" pitchFamily="34" charset="0"/>
                <a:cs typeface="Arial" pitchFamily="34" charset="0"/>
              </a:rPr>
              <a:t>1 - a : Calculer </a:t>
            </a:r>
            <a:r>
              <a:rPr lang="fr-FR" sz="1600" dirty="0">
                <a:latin typeface="Arial" pitchFamily="34" charset="0"/>
                <a:cs typeface="Arial" pitchFamily="34" charset="0"/>
              </a:rPr>
              <a:t>l’impôt sur le revenu du foyer TRESOR dans le cas d’une EURL imposable à </a:t>
            </a:r>
            <a:r>
              <a:rPr lang="fr-FR" sz="1600" dirty="0" smtClean="0">
                <a:latin typeface="Arial" pitchFamily="34" charset="0"/>
                <a:cs typeface="Arial" pitchFamily="34" charset="0"/>
              </a:rPr>
              <a:t>l’Impôt </a:t>
            </a:r>
            <a:r>
              <a:rPr lang="fr-FR" sz="1600" dirty="0">
                <a:latin typeface="Arial" pitchFamily="34" charset="0"/>
                <a:cs typeface="Arial" pitchFamily="34" charset="0"/>
              </a:rPr>
              <a:t>sur les </a:t>
            </a:r>
            <a:r>
              <a:rPr lang="fr-FR" sz="1600" dirty="0" smtClean="0">
                <a:latin typeface="Arial" pitchFamily="34" charset="0"/>
                <a:cs typeface="Arial" pitchFamily="34" charset="0"/>
              </a:rPr>
              <a:t>Sociétés </a:t>
            </a:r>
            <a:r>
              <a:rPr lang="fr-FR" sz="1600" dirty="0">
                <a:latin typeface="Arial" pitchFamily="34" charset="0"/>
                <a:cs typeface="Arial" pitchFamily="34" charset="0"/>
              </a:rPr>
              <a:t>sans dividende et avec un dividende de 5 000 </a:t>
            </a:r>
            <a:r>
              <a:rPr lang="fr-FR" sz="1600" dirty="0" smtClean="0">
                <a:latin typeface="Arial" pitchFamily="34" charset="0"/>
                <a:cs typeface="Arial" pitchFamily="34" charset="0"/>
              </a:rPr>
              <a:t>€</a:t>
            </a:r>
          </a:p>
          <a:p>
            <a:pPr lvl="2">
              <a:tabLst>
                <a:tab pos="361950" algn="l"/>
              </a:tabLst>
            </a:pPr>
            <a:endParaRPr lang="fr-FR" altLang="fr-FR" sz="1600" dirty="0" smtClean="0">
              <a:latin typeface="+mn-lt"/>
            </a:endParaRPr>
          </a:p>
          <a:p>
            <a:pPr lvl="2">
              <a:tabLst>
                <a:tab pos="361950" algn="l"/>
              </a:tabLst>
            </a:pPr>
            <a:endParaRPr lang="fr-FR" altLang="fr-FR" sz="1600" dirty="0" smtClean="0">
              <a:latin typeface="+mn-lt"/>
            </a:endParaRPr>
          </a:p>
        </p:txBody>
      </p:sp>
      <p:sp>
        <p:nvSpPr>
          <p:cNvPr id="8" name="Titre 7"/>
          <p:cNvSpPr>
            <a:spLocks noGrp="1"/>
          </p:cNvSpPr>
          <p:nvPr>
            <p:ph type="title"/>
          </p:nvPr>
        </p:nvSpPr>
        <p:spPr/>
        <p:txBody>
          <a:bodyPr/>
          <a:lstStyle/>
          <a:p>
            <a:r>
              <a:rPr lang="fr-FR" dirty="0" smtClean="0"/>
              <a:t>Réponses (1/2)</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90</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2" name="Groupe 1"/>
          <p:cNvGrpSpPr/>
          <p:nvPr/>
        </p:nvGrpSpPr>
        <p:grpSpPr>
          <a:xfrm>
            <a:off x="5603800" y="5923423"/>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0561978"/>
              </p:ext>
            </p:extLst>
          </p:nvPr>
        </p:nvGraphicFramePr>
        <p:xfrm>
          <a:off x="872066" y="3188430"/>
          <a:ext cx="6624744" cy="2340304"/>
        </p:xfrm>
        <a:graphic>
          <a:graphicData uri="http://schemas.openxmlformats.org/drawingml/2006/table">
            <a:tbl>
              <a:tblPr firstRow="1" firstCol="1" bandRow="1">
                <a:tableStyleId>{5C22544A-7EE6-4342-B048-85BDC9FD1C3A}</a:tableStyleId>
              </a:tblPr>
              <a:tblGrid>
                <a:gridCol w="3312372"/>
                <a:gridCol w="3312372"/>
              </a:tblGrid>
              <a:tr h="1026368">
                <a:tc>
                  <a:txBody>
                    <a:bodyPr/>
                    <a:lstStyle/>
                    <a:p>
                      <a:pPr>
                        <a:lnSpc>
                          <a:spcPct val="115000"/>
                        </a:lnSpc>
                        <a:spcAft>
                          <a:spcPts val="0"/>
                        </a:spcAft>
                      </a:pPr>
                      <a:r>
                        <a:rPr lang="fr-FR" sz="1600">
                          <a:effectLst/>
                        </a:rPr>
                        <a:t>Revenu du foyer TRESOR</a:t>
                      </a:r>
                    </a:p>
                    <a:p>
                      <a:pPr>
                        <a:lnSpc>
                          <a:spcPct val="115000"/>
                        </a:lnSpc>
                        <a:spcAft>
                          <a:spcPts val="0"/>
                        </a:spcAft>
                      </a:pPr>
                      <a:r>
                        <a:rPr lang="fr-FR" sz="1600">
                          <a:effectLst/>
                        </a:rPr>
                        <a:t>M. TRESOR</a:t>
                      </a:r>
                    </a:p>
                    <a:p>
                      <a:pPr>
                        <a:lnSpc>
                          <a:spcPct val="115000"/>
                        </a:lnSpc>
                        <a:spcAft>
                          <a:spcPts val="0"/>
                        </a:spcAft>
                      </a:pPr>
                      <a:r>
                        <a:rPr lang="fr-FR" sz="1600">
                          <a:effectLst/>
                        </a:rPr>
                        <a:t>MME TRESOR (18 000 – 10% soit)</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 </a:t>
                      </a:r>
                    </a:p>
                    <a:p>
                      <a:pPr>
                        <a:lnSpc>
                          <a:spcPct val="115000"/>
                        </a:lnSpc>
                        <a:spcAft>
                          <a:spcPts val="0"/>
                        </a:spcAft>
                      </a:pPr>
                      <a:r>
                        <a:rPr lang="fr-FR" sz="1600" dirty="0">
                          <a:effectLst/>
                        </a:rPr>
                        <a:t>24 000</a:t>
                      </a:r>
                    </a:p>
                    <a:p>
                      <a:pPr>
                        <a:lnSpc>
                          <a:spcPct val="115000"/>
                        </a:lnSpc>
                        <a:spcAft>
                          <a:spcPts val="0"/>
                        </a:spcAft>
                      </a:pPr>
                      <a:r>
                        <a:rPr lang="fr-FR" sz="1600" dirty="0">
                          <a:effectLst/>
                        </a:rPr>
                        <a:t>16 200</a:t>
                      </a:r>
                      <a:endParaRPr lang="fr-FR" sz="1600" dirty="0">
                        <a:effectLst/>
                        <a:latin typeface="Calibri"/>
                        <a:ea typeface="Calibri"/>
                        <a:cs typeface="Times New Roman"/>
                      </a:endParaRPr>
                    </a:p>
                  </a:txBody>
                  <a:tcPr marL="68580" marR="68580" marT="0" marB="0"/>
                </a:tc>
              </a:tr>
              <a:tr h="328484">
                <a:tc>
                  <a:txBody>
                    <a:bodyPr/>
                    <a:lstStyle/>
                    <a:p>
                      <a:pPr>
                        <a:lnSpc>
                          <a:spcPct val="115000"/>
                        </a:lnSpc>
                        <a:spcAft>
                          <a:spcPts val="0"/>
                        </a:spcAft>
                      </a:pPr>
                      <a:r>
                        <a:rPr lang="fr-FR" sz="1600">
                          <a:effectLst/>
                        </a:rPr>
                        <a:t>REVENU DU FOYER TRESOR</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a:effectLst/>
                        </a:rPr>
                        <a:t>40 200</a:t>
                      </a:r>
                      <a:endParaRPr lang="fr-FR" sz="1600">
                        <a:effectLst/>
                        <a:latin typeface="Calibri"/>
                        <a:ea typeface="Calibri"/>
                        <a:cs typeface="Times New Roman"/>
                      </a:endParaRPr>
                    </a:p>
                  </a:txBody>
                  <a:tcPr marL="68580" marR="68580" marT="0" marB="0"/>
                </a:tc>
              </a:tr>
              <a:tr h="328484">
                <a:tc>
                  <a:txBody>
                    <a:bodyPr/>
                    <a:lstStyle/>
                    <a:p>
                      <a:pPr>
                        <a:lnSpc>
                          <a:spcPct val="115000"/>
                        </a:lnSpc>
                        <a:spcAft>
                          <a:spcPts val="0"/>
                        </a:spcAft>
                      </a:pPr>
                      <a:r>
                        <a:rPr lang="fr-FR" sz="1600">
                          <a:effectLst/>
                        </a:rPr>
                        <a:t>QUOTIENT FAMILIAL *</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a:effectLst/>
                        </a:rPr>
                        <a:t>40200 / 3 parts = 13 400</a:t>
                      </a:r>
                      <a:endParaRPr lang="fr-FR" sz="1600">
                        <a:effectLst/>
                        <a:latin typeface="Calibri"/>
                        <a:ea typeface="Calibri"/>
                        <a:cs typeface="Times New Roman"/>
                      </a:endParaRPr>
                    </a:p>
                  </a:txBody>
                  <a:tcPr marL="68580" marR="68580" marT="0" marB="0"/>
                </a:tc>
              </a:tr>
              <a:tr h="328484">
                <a:tc>
                  <a:txBody>
                    <a:bodyPr/>
                    <a:lstStyle/>
                    <a:p>
                      <a:pPr>
                        <a:lnSpc>
                          <a:spcPct val="115000"/>
                        </a:lnSpc>
                        <a:spcAft>
                          <a:spcPts val="0"/>
                        </a:spcAft>
                      </a:pPr>
                      <a:r>
                        <a:rPr lang="fr-FR" sz="1600">
                          <a:effectLst/>
                        </a:rPr>
                        <a:t>IMPOT POUR UNE PART :</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a:effectLst/>
                        </a:rPr>
                        <a:t>(13 400 – 9 700) x 14 % = 518 €</a:t>
                      </a:r>
                      <a:endParaRPr lang="fr-FR" sz="1600">
                        <a:effectLst/>
                        <a:latin typeface="Calibri"/>
                        <a:ea typeface="Calibri"/>
                        <a:cs typeface="Times New Roman"/>
                      </a:endParaRPr>
                    </a:p>
                  </a:txBody>
                  <a:tcPr marL="68580" marR="68580" marT="0" marB="0"/>
                </a:tc>
              </a:tr>
              <a:tr h="328484">
                <a:tc>
                  <a:txBody>
                    <a:bodyPr/>
                    <a:lstStyle/>
                    <a:p>
                      <a:pPr>
                        <a:lnSpc>
                          <a:spcPct val="115000"/>
                        </a:lnSpc>
                        <a:spcAft>
                          <a:spcPts val="0"/>
                        </a:spcAft>
                      </a:pPr>
                      <a:r>
                        <a:rPr lang="fr-FR" sz="1600">
                          <a:effectLst/>
                        </a:rPr>
                        <a:t>IMPOT A PAYER</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518 € x 3 parts = 1 554 €</a:t>
                      </a:r>
                      <a:endParaRPr lang="fr-FR"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525918" y="2518544"/>
            <a:ext cx="77367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Calcul de l’IR pour une EURL avec IS – Rémunération de gérance de 24 000 € net.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de parts : 1 par adulte et 0.5 par enfant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195658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42127" y="1433822"/>
            <a:ext cx="7803675" cy="4363229"/>
          </a:xfrm>
        </p:spPr>
        <p:txBody>
          <a:bodyPr/>
          <a:lstStyle/>
          <a:p>
            <a:r>
              <a:rPr lang="fr-FR" sz="1600" dirty="0" smtClean="0">
                <a:latin typeface="+mj-lt"/>
              </a:rPr>
              <a:t>Question</a:t>
            </a:r>
            <a:r>
              <a:rPr lang="fr-FR" sz="1600" dirty="0">
                <a:latin typeface="+mj-lt"/>
              </a:rPr>
              <a:t> </a:t>
            </a:r>
            <a:r>
              <a:rPr lang="fr-FR" sz="1600" dirty="0" smtClean="0">
                <a:latin typeface="+mj-lt"/>
              </a:rPr>
              <a:t>1 - a (suite) : </a:t>
            </a:r>
          </a:p>
        </p:txBody>
      </p:sp>
      <p:sp>
        <p:nvSpPr>
          <p:cNvPr id="8" name="Titre 7"/>
          <p:cNvSpPr>
            <a:spLocks noGrp="1"/>
          </p:cNvSpPr>
          <p:nvPr>
            <p:ph type="title"/>
          </p:nvPr>
        </p:nvSpPr>
        <p:spPr/>
        <p:txBody>
          <a:bodyPr/>
          <a:lstStyle/>
          <a:p>
            <a:r>
              <a:rPr lang="fr-FR" dirty="0" smtClean="0"/>
              <a:t>Réponses (2/2)</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91</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2" name="Groupe 1"/>
          <p:cNvGrpSpPr/>
          <p:nvPr/>
        </p:nvGrpSpPr>
        <p:grpSpPr>
          <a:xfrm>
            <a:off x="5924847" y="5973718"/>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895004592"/>
              </p:ext>
            </p:extLst>
          </p:nvPr>
        </p:nvGraphicFramePr>
        <p:xfrm>
          <a:off x="1461295" y="3148931"/>
          <a:ext cx="5849620" cy="1717548"/>
        </p:xfrm>
        <a:graphic>
          <a:graphicData uri="http://schemas.openxmlformats.org/drawingml/2006/table">
            <a:tbl>
              <a:tblPr firstRow="1" firstCol="1" bandRow="1">
                <a:tableStyleId>{5C22544A-7EE6-4342-B048-85BDC9FD1C3A}</a:tableStyleId>
              </a:tblPr>
              <a:tblGrid>
                <a:gridCol w="2924810"/>
                <a:gridCol w="2924810"/>
              </a:tblGrid>
              <a:tr h="0">
                <a:tc>
                  <a:txBody>
                    <a:bodyPr/>
                    <a:lstStyle/>
                    <a:p>
                      <a:pPr>
                        <a:lnSpc>
                          <a:spcPct val="115000"/>
                        </a:lnSpc>
                        <a:spcAft>
                          <a:spcPts val="0"/>
                        </a:spcAft>
                      </a:pPr>
                      <a:r>
                        <a:rPr lang="fr-FR" sz="1400" dirty="0">
                          <a:effectLst/>
                        </a:rPr>
                        <a:t>Revenu du foyer TRESOR</a:t>
                      </a:r>
                    </a:p>
                    <a:p>
                      <a:pPr marL="180340">
                        <a:lnSpc>
                          <a:spcPct val="115000"/>
                        </a:lnSpc>
                        <a:spcAft>
                          <a:spcPts val="0"/>
                        </a:spcAft>
                      </a:pPr>
                      <a:r>
                        <a:rPr lang="fr-FR" sz="1400" dirty="0">
                          <a:effectLst/>
                        </a:rPr>
                        <a:t>M. TRESOR</a:t>
                      </a:r>
                    </a:p>
                    <a:p>
                      <a:pPr marL="180340">
                        <a:lnSpc>
                          <a:spcPct val="115000"/>
                        </a:lnSpc>
                        <a:spcAft>
                          <a:spcPts val="0"/>
                        </a:spcAft>
                      </a:pPr>
                      <a:r>
                        <a:rPr lang="fr-FR" sz="1400" dirty="0">
                          <a:effectLst/>
                        </a:rPr>
                        <a:t>MME TRESOR (18 000 – 10% soit)</a:t>
                      </a: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a:effectLst/>
                        </a:rPr>
                        <a:t> </a:t>
                      </a:r>
                    </a:p>
                    <a:p>
                      <a:pPr>
                        <a:lnSpc>
                          <a:spcPct val="115000"/>
                        </a:lnSpc>
                        <a:spcAft>
                          <a:spcPts val="0"/>
                        </a:spcAft>
                      </a:pPr>
                      <a:r>
                        <a:rPr lang="fr-FR" sz="1400">
                          <a:effectLst/>
                        </a:rPr>
                        <a:t>24 000 + (5000 – 40 %) = 27 000 €</a:t>
                      </a:r>
                    </a:p>
                    <a:p>
                      <a:pPr>
                        <a:lnSpc>
                          <a:spcPct val="115000"/>
                        </a:lnSpc>
                        <a:spcAft>
                          <a:spcPts val="0"/>
                        </a:spcAft>
                      </a:pPr>
                      <a:r>
                        <a:rPr lang="fr-FR" sz="1400">
                          <a:effectLst/>
                        </a:rPr>
                        <a:t>16 200</a:t>
                      </a:r>
                      <a:endParaRPr lang="fr-FR" sz="14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400">
                          <a:effectLst/>
                        </a:rPr>
                        <a:t>REVENU DU FOYER TRESOR</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fr-FR" sz="1400">
                          <a:effectLst/>
                        </a:rPr>
                        <a:t>43 200</a:t>
                      </a:r>
                      <a:endParaRPr lang="fr-FR" sz="14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400">
                          <a:effectLst/>
                        </a:rPr>
                        <a:t>QUOTIENT FAMILIAL *</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fr-FR" sz="1400">
                          <a:effectLst/>
                        </a:rPr>
                        <a:t>43200 / 3 parts = 14 400</a:t>
                      </a:r>
                      <a:endParaRPr lang="fr-FR" sz="14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400" dirty="0">
                          <a:effectLst/>
                        </a:rPr>
                        <a:t>IMPOT POUR UNE PART :</a:t>
                      </a:r>
                      <a:endParaRPr lang="fr-FR" sz="14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a:effectLst/>
                        </a:rPr>
                        <a:t>(14 400 – 9 700) x 14 % = 658 €</a:t>
                      </a:r>
                      <a:endParaRPr lang="fr-FR" sz="14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400">
                          <a:effectLst/>
                        </a:rPr>
                        <a:t>IMPOT A PAYER</a:t>
                      </a:r>
                      <a:endParaRPr lang="fr-FR" sz="140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a:effectLst/>
                        </a:rPr>
                        <a:t>658 € x 3 parts = 1 974 €</a:t>
                      </a:r>
                      <a:endParaRPr lang="fr-FR" sz="1400" dirty="0">
                        <a:effectLst/>
                        <a:latin typeface="Calibri"/>
                        <a:ea typeface="Calibri"/>
                        <a:cs typeface="Times New Roman"/>
                      </a:endParaRPr>
                    </a:p>
                  </a:txBody>
                  <a:tcPr marL="68580" marR="68580" marT="0" marB="0"/>
                </a:tc>
              </a:tr>
            </a:tbl>
          </a:graphicData>
        </a:graphic>
      </p:graphicFrame>
      <p:sp>
        <p:nvSpPr>
          <p:cNvPr id="10" name="Rectangle 1"/>
          <p:cNvSpPr>
            <a:spLocks noChangeArrowheads="1"/>
          </p:cNvSpPr>
          <p:nvPr/>
        </p:nvSpPr>
        <p:spPr bwMode="auto">
          <a:xfrm>
            <a:off x="594334" y="1906608"/>
            <a:ext cx="821897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latin typeface="Arial" pitchFamily="34" charset="0"/>
                <a:ea typeface="Calibri" pitchFamily="34" charset="0"/>
                <a:cs typeface="Arial" pitchFamily="34" charset="0"/>
              </a:rPr>
              <a:t>SI AUCUN DIVIDENDE</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pas d’imposition supplémentaire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REVENU DISPONIBLE = 40 200 € - 1 554 € = </a:t>
            </a:r>
            <a:r>
              <a:rPr kumimoji="0" lang="fr-FR"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38 646 €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latin typeface="Arial" pitchFamily="34" charset="0"/>
                <a:ea typeface="Calibri" pitchFamily="34" charset="0"/>
                <a:cs typeface="Arial" pitchFamily="34" charset="0"/>
              </a:rPr>
              <a:t>SI PRELEVEMENT DE 5 000 € DE DIVIDENDES</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de parts : 1 par adulte et 0.5 par enfant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algn="just" defTabSz="914400" eaLnBrk="0" hangingPunct="0"/>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a:t>
            </a:r>
            <a:r>
              <a:rPr lang="fr-FR" sz="1400" dirty="0" smtClean="0">
                <a:latin typeface="Arial" pitchFamily="34" charset="0"/>
                <a:ea typeface="Calibri" pitchFamily="34" charset="0"/>
                <a:cs typeface="Arial" pitchFamily="34" charset="0"/>
              </a:rPr>
              <a:t>capital </a:t>
            </a:r>
            <a:r>
              <a:rPr lang="fr-FR" sz="1400" dirty="0">
                <a:latin typeface="Arial" pitchFamily="34" charset="0"/>
                <a:ea typeface="Calibri" pitchFamily="34" charset="0"/>
                <a:cs typeface="Arial" pitchFamily="34" charset="0"/>
              </a:rPr>
              <a:t>de la société étant de 9 700 €, La part des dividendes inférieur à 10 % du capital (soit 970 €) sera soumise aux prélèvements sociaux de 15.5 % soit 150 €. La part au-delà des 970 € sera ajoutée à la rémunération de gérance de M. TRESOR et sera soumise aux cotisations sociales du RSI de l’année 2 (soit environ 1732 € de cotisations supplémentaires).</a:t>
            </a:r>
            <a:endParaRPr lang="fr-FR"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REVENU DISPONIBLE : 43 200 – 1 974 – 150 = </a:t>
            </a:r>
            <a:r>
              <a:rPr kumimoji="0" lang="fr-FR"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41 076 €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 descr="Description : C:\Users\imichon\AppData\Local\Microsoft\Windows\Temporary Internet Files\Content.IE5\B2XDL6KB\100x_Icone_FLECHE_R.svg[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766697">
            <a:off x="8332202" y="5712741"/>
            <a:ext cx="468313" cy="46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58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118533" y="1513696"/>
            <a:ext cx="8923867" cy="4363229"/>
          </a:xfrm>
        </p:spPr>
        <p:txBody>
          <a:bodyPr/>
          <a:lstStyle/>
          <a:p>
            <a:r>
              <a:rPr lang="fr-FR" sz="1600" dirty="0" smtClean="0">
                <a:latin typeface="+mj-lt"/>
              </a:rPr>
              <a:t>Question</a:t>
            </a:r>
            <a:r>
              <a:rPr lang="fr-FR" sz="1600" dirty="0">
                <a:latin typeface="+mj-lt"/>
              </a:rPr>
              <a:t> </a:t>
            </a:r>
            <a:r>
              <a:rPr lang="fr-FR" sz="1600" dirty="0" smtClean="0">
                <a:latin typeface="+mj-lt"/>
              </a:rPr>
              <a:t>1 - b : </a:t>
            </a:r>
            <a:r>
              <a:rPr lang="fr-FR" altLang="fr-FR" sz="1600" dirty="0" smtClean="0">
                <a:latin typeface="Arial" pitchFamily="34" charset="0"/>
                <a:cs typeface="Arial" pitchFamily="34" charset="0"/>
              </a:rPr>
              <a:t>Calculer </a:t>
            </a:r>
            <a:r>
              <a:rPr lang="fr-FR" altLang="fr-FR" sz="1600" dirty="0">
                <a:latin typeface="Arial" pitchFamily="34" charset="0"/>
                <a:cs typeface="Arial" pitchFamily="34" charset="0"/>
              </a:rPr>
              <a:t>l’impôt sur le revenu du foyer TRESOR dans le cas EURL imposable à l’Impôt sur le </a:t>
            </a:r>
            <a:r>
              <a:rPr lang="fr-FR" altLang="fr-FR" sz="1600" dirty="0" smtClean="0">
                <a:latin typeface="Arial" pitchFamily="34" charset="0"/>
                <a:cs typeface="Arial" pitchFamily="34" charset="0"/>
              </a:rPr>
              <a:t>revenu.</a:t>
            </a:r>
            <a:endParaRPr lang="fr-FR" sz="1600" dirty="0">
              <a:latin typeface="Arial" pitchFamily="34" charset="0"/>
              <a:cs typeface="Arial" pitchFamily="34" charset="0"/>
            </a:endParaRPr>
          </a:p>
          <a:p>
            <a:pPr lvl="2">
              <a:tabLst>
                <a:tab pos="361950" algn="l"/>
              </a:tabLst>
            </a:pPr>
            <a:endParaRPr lang="fr-FR" altLang="fr-FR" sz="1600" dirty="0" smtClean="0">
              <a:latin typeface="+mn-lt"/>
            </a:endParaRPr>
          </a:p>
        </p:txBody>
      </p:sp>
      <p:sp>
        <p:nvSpPr>
          <p:cNvPr id="8" name="Titre 7"/>
          <p:cNvSpPr>
            <a:spLocks noGrp="1"/>
          </p:cNvSpPr>
          <p:nvPr>
            <p:ph type="title"/>
          </p:nvPr>
        </p:nvSpPr>
        <p:spPr/>
        <p:txBody>
          <a:bodyPr/>
          <a:lstStyle/>
          <a:p>
            <a:r>
              <a:rPr lang="fr-FR" dirty="0" smtClean="0"/>
              <a:t>Réponses</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92</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2" name="Groupe 1"/>
          <p:cNvGrpSpPr/>
          <p:nvPr/>
        </p:nvGrpSpPr>
        <p:grpSpPr>
          <a:xfrm>
            <a:off x="5603800" y="5923423"/>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524833548"/>
              </p:ext>
            </p:extLst>
          </p:nvPr>
        </p:nvGraphicFramePr>
        <p:xfrm>
          <a:off x="1647190" y="2850006"/>
          <a:ext cx="5849620" cy="2243328"/>
        </p:xfrm>
        <a:graphic>
          <a:graphicData uri="http://schemas.openxmlformats.org/drawingml/2006/table">
            <a:tbl>
              <a:tblPr firstRow="1" firstCol="1" bandRow="1">
                <a:tableStyleId>{5C22544A-7EE6-4342-B048-85BDC9FD1C3A}</a:tableStyleId>
              </a:tblPr>
              <a:tblGrid>
                <a:gridCol w="2924810"/>
                <a:gridCol w="2924810"/>
              </a:tblGrid>
              <a:tr h="0">
                <a:tc>
                  <a:txBody>
                    <a:bodyPr/>
                    <a:lstStyle/>
                    <a:p>
                      <a:pPr>
                        <a:lnSpc>
                          <a:spcPct val="115000"/>
                        </a:lnSpc>
                        <a:spcAft>
                          <a:spcPts val="0"/>
                        </a:spcAft>
                      </a:pPr>
                      <a:r>
                        <a:rPr lang="fr-FR" sz="1600" dirty="0">
                          <a:effectLst/>
                        </a:rPr>
                        <a:t>Revenu du foyer TRESOR</a:t>
                      </a:r>
                    </a:p>
                    <a:p>
                      <a:pPr>
                        <a:lnSpc>
                          <a:spcPct val="115000"/>
                        </a:lnSpc>
                        <a:spcAft>
                          <a:spcPts val="0"/>
                        </a:spcAft>
                      </a:pPr>
                      <a:r>
                        <a:rPr lang="fr-FR" sz="1600" dirty="0">
                          <a:effectLst/>
                        </a:rPr>
                        <a:t>M. TRESOR</a:t>
                      </a:r>
                    </a:p>
                    <a:p>
                      <a:pPr>
                        <a:lnSpc>
                          <a:spcPct val="115000"/>
                        </a:lnSpc>
                        <a:spcAft>
                          <a:spcPts val="0"/>
                        </a:spcAft>
                      </a:pPr>
                      <a:r>
                        <a:rPr lang="fr-FR" sz="1600" dirty="0">
                          <a:effectLst/>
                        </a:rPr>
                        <a:t>MME TRESOR (18 000 – 10% soit)</a:t>
                      </a:r>
                      <a:endParaRPr lang="fr-FR" sz="16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600">
                          <a:effectLst/>
                        </a:rPr>
                        <a:t> </a:t>
                      </a:r>
                    </a:p>
                    <a:p>
                      <a:pPr>
                        <a:lnSpc>
                          <a:spcPct val="115000"/>
                        </a:lnSpc>
                        <a:spcAft>
                          <a:spcPts val="0"/>
                        </a:spcAft>
                      </a:pPr>
                      <a:r>
                        <a:rPr lang="fr-FR" sz="1600">
                          <a:effectLst/>
                        </a:rPr>
                        <a:t>24 000 + 17 273 = 41 273</a:t>
                      </a:r>
                    </a:p>
                    <a:p>
                      <a:pPr>
                        <a:lnSpc>
                          <a:spcPct val="115000"/>
                        </a:lnSpc>
                        <a:spcAft>
                          <a:spcPts val="0"/>
                        </a:spcAft>
                      </a:pPr>
                      <a:r>
                        <a:rPr lang="fr-FR" sz="1600">
                          <a:effectLst/>
                        </a:rPr>
                        <a:t>16 200</a:t>
                      </a:r>
                      <a:endParaRPr lang="fr-FR" sz="16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a:effectLst/>
                        </a:rPr>
                        <a:t>REVENU DU FOYER TRESOR</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a:effectLst/>
                        </a:rPr>
                        <a:t>57 473</a:t>
                      </a:r>
                      <a:endParaRPr lang="fr-FR" sz="16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a:effectLst/>
                        </a:rPr>
                        <a:t>QUOTIENT FAMILIAL *</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57 473 / 3 parts = 19 158</a:t>
                      </a:r>
                      <a:endParaRPr lang="fr-FR" sz="16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a:effectLst/>
                        </a:rPr>
                        <a:t>IMPOT POUR UNE PART :</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a:effectLst/>
                        </a:rPr>
                        <a:t>(19 158 – 9 700) x 14 % = 1 324 €</a:t>
                      </a:r>
                      <a:endParaRPr lang="fr-FR" sz="1600">
                        <a:effectLst/>
                        <a:latin typeface="Calibri"/>
                        <a:ea typeface="Calibri"/>
                        <a:cs typeface="Times New Roman"/>
                      </a:endParaRPr>
                    </a:p>
                  </a:txBody>
                  <a:tcPr marL="68580" marR="68580" marT="0" marB="0"/>
                </a:tc>
              </a:tr>
              <a:tr h="0">
                <a:tc>
                  <a:txBody>
                    <a:bodyPr/>
                    <a:lstStyle/>
                    <a:p>
                      <a:pPr>
                        <a:lnSpc>
                          <a:spcPct val="115000"/>
                        </a:lnSpc>
                        <a:spcAft>
                          <a:spcPts val="0"/>
                        </a:spcAft>
                      </a:pPr>
                      <a:r>
                        <a:rPr lang="fr-FR" sz="1600">
                          <a:effectLst/>
                        </a:rPr>
                        <a:t>IMPOT A PAYER</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1 324 € x 3 parts = 3 972 €</a:t>
                      </a:r>
                      <a:endParaRPr lang="fr-FR" sz="1600" dirty="0">
                        <a:effectLst/>
                        <a:latin typeface="Calibri"/>
                        <a:ea typeface="Calibri"/>
                        <a:cs typeface="Times New Roman"/>
                      </a:endParaRPr>
                    </a:p>
                  </a:txBody>
                  <a:tcPr marL="68580" marR="68580" marT="0" marB="0"/>
                </a:tc>
              </a:tr>
            </a:tbl>
          </a:graphicData>
        </a:graphic>
      </p:graphicFrame>
      <p:sp>
        <p:nvSpPr>
          <p:cNvPr id="10" name="Rectangle 1"/>
          <p:cNvSpPr>
            <a:spLocks noChangeArrowheads="1"/>
          </p:cNvSpPr>
          <p:nvPr/>
        </p:nvSpPr>
        <p:spPr bwMode="auto">
          <a:xfrm>
            <a:off x="118533" y="2289192"/>
            <a:ext cx="860232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Calcul de l’IR pour une EURL à l’impôt sur le revenu – Rémunération de gérance de 24 000 € net.</a:t>
            </a:r>
            <a:endParaRPr lang="fr-FR"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de parts : 1 par adulte et 0.5 par enfant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600" dirty="0">
                <a:latin typeface="Arial" pitchFamily="34" charset="0"/>
                <a:ea typeface="Calibri" pitchFamily="34" charset="0"/>
                <a:cs typeface="Arial" pitchFamily="34" charset="0"/>
              </a:rPr>
              <a:t> </a:t>
            </a:r>
            <a:r>
              <a:rPr lang="fr-FR" sz="1600" dirty="0" smtClean="0">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REVENU DISPONIBLE : 57 473 – 3 972 € - 4 000 € (capital d’emprunt)= </a:t>
            </a:r>
            <a:r>
              <a:rPr kumimoji="0" lang="fr-FR"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49 501 €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29348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6866467" y="1513696"/>
            <a:ext cx="2175933" cy="374371"/>
          </a:xfrm>
        </p:spPr>
        <p:txBody>
          <a:bodyPr/>
          <a:lstStyle/>
          <a:p>
            <a:r>
              <a:rPr lang="fr-FR" sz="1600" dirty="0" smtClean="0">
                <a:latin typeface="+mj-lt"/>
              </a:rPr>
              <a:t>Question</a:t>
            </a:r>
            <a:r>
              <a:rPr lang="fr-FR" sz="1600" dirty="0">
                <a:latin typeface="+mj-lt"/>
              </a:rPr>
              <a:t> </a:t>
            </a:r>
            <a:r>
              <a:rPr lang="fr-FR" sz="1600" dirty="0" smtClean="0">
                <a:latin typeface="+mj-lt"/>
              </a:rPr>
              <a:t>2-a </a:t>
            </a:r>
            <a:endParaRPr lang="fr-FR" altLang="fr-FR" sz="1600" dirty="0" smtClean="0">
              <a:latin typeface="+mn-lt"/>
            </a:endParaRPr>
          </a:p>
        </p:txBody>
      </p:sp>
      <p:sp>
        <p:nvSpPr>
          <p:cNvPr id="8" name="Titre 7"/>
          <p:cNvSpPr>
            <a:spLocks noGrp="1"/>
          </p:cNvSpPr>
          <p:nvPr>
            <p:ph type="title"/>
          </p:nvPr>
        </p:nvSpPr>
        <p:spPr>
          <a:xfrm>
            <a:off x="1440318" y="290822"/>
            <a:ext cx="8229600" cy="767511"/>
          </a:xfrm>
        </p:spPr>
        <p:txBody>
          <a:bodyPr/>
          <a:lstStyle/>
          <a:p>
            <a:r>
              <a:rPr lang="fr-FR" dirty="0" smtClean="0"/>
              <a:t>Réponses</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93</a:t>
            </a:fld>
            <a:endParaRPr lang="fr-FR" dirty="0"/>
          </a:p>
        </p:txBody>
      </p:sp>
      <p:sp>
        <p:nvSpPr>
          <p:cNvPr id="6" name="Rectangle 5"/>
          <p:cNvSpPr/>
          <p:nvPr/>
        </p:nvSpPr>
        <p:spPr>
          <a:xfrm>
            <a:off x="442127" y="3971670"/>
            <a:ext cx="7887956" cy="369332"/>
          </a:xfrm>
          <a:prstGeom prst="rect">
            <a:avLst/>
          </a:prstGeom>
        </p:spPr>
        <p:txBody>
          <a:bodyPr wrap="square">
            <a:spAutoFit/>
          </a:bodyPr>
          <a:lstStyle/>
          <a:p>
            <a:pPr lvl="0"/>
            <a:r>
              <a:rPr lang="fr-FR" dirty="0"/>
              <a:t>	</a:t>
            </a:r>
          </a:p>
        </p:txBody>
      </p:sp>
      <p:grpSp>
        <p:nvGrpSpPr>
          <p:cNvPr id="2" name="Groupe 1"/>
          <p:cNvGrpSpPr/>
          <p:nvPr/>
        </p:nvGrpSpPr>
        <p:grpSpPr>
          <a:xfrm>
            <a:off x="269800" y="5715674"/>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graphicFrame>
        <p:nvGraphicFramePr>
          <p:cNvPr id="14" name="Espace réservé du contenu 1"/>
          <p:cNvGraphicFramePr>
            <a:graphicFrameLocks/>
          </p:cNvGraphicFramePr>
          <p:nvPr>
            <p:extLst>
              <p:ext uri="{D42A27DB-BD31-4B8C-83A1-F6EECF244321}">
                <p14:modId xmlns:p14="http://schemas.microsoft.com/office/powerpoint/2010/main" val="1165887073"/>
              </p:ext>
            </p:extLst>
          </p:nvPr>
        </p:nvGraphicFramePr>
        <p:xfrm>
          <a:off x="1083258" y="990600"/>
          <a:ext cx="5843866" cy="5849285"/>
        </p:xfrm>
        <a:graphic>
          <a:graphicData uri="http://schemas.openxmlformats.org/drawingml/2006/table">
            <a:tbl>
              <a:tblPr firstRow="1" firstCol="1" bandRow="1"/>
              <a:tblGrid>
                <a:gridCol w="2563948"/>
                <a:gridCol w="1093306"/>
                <a:gridCol w="1093306"/>
                <a:gridCol w="1093306"/>
              </a:tblGrid>
              <a:tr h="433171">
                <a:tc>
                  <a:txBody>
                    <a:bodyPr/>
                    <a:lstStyle/>
                    <a:p>
                      <a:pPr algn="ctr">
                        <a:lnSpc>
                          <a:spcPct val="115000"/>
                        </a:lnSpc>
                        <a:spcAft>
                          <a:spcPts val="0"/>
                        </a:spcAft>
                      </a:pPr>
                      <a:r>
                        <a:rPr lang="fr-FR" sz="500" dirty="0">
                          <a:effectLst/>
                          <a:latin typeface="Calibri"/>
                          <a:ea typeface="Calibri"/>
                          <a:cs typeface="Times New Roman"/>
                        </a:rPr>
                        <a:t> </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effectLst/>
                          <a:latin typeface="Calibri"/>
                          <a:ea typeface="Calibri"/>
                          <a:cs typeface="Times New Roman"/>
                        </a:rPr>
                        <a:t>Prévisionnel </a:t>
                      </a:r>
                      <a:r>
                        <a:rPr lang="fr-FR" sz="1200" dirty="0" smtClean="0">
                          <a:effectLst/>
                          <a:latin typeface="Calibri"/>
                          <a:ea typeface="Calibri"/>
                          <a:cs typeface="Times New Roman"/>
                        </a:rPr>
                        <a:t>rappel ( C)</a:t>
                      </a: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200" dirty="0">
                          <a:effectLst/>
                          <a:latin typeface="Calibri"/>
                          <a:ea typeface="Calibri"/>
                          <a:cs typeface="Times New Roman"/>
                        </a:rPr>
                        <a:t>Année 1</a:t>
                      </a:r>
                    </a:p>
                    <a:p>
                      <a:pPr algn="ctr">
                        <a:lnSpc>
                          <a:spcPct val="115000"/>
                        </a:lnSpc>
                        <a:spcAft>
                          <a:spcPts val="0"/>
                        </a:spcAft>
                      </a:pPr>
                      <a:r>
                        <a:rPr lang="fr-FR" sz="1200" dirty="0">
                          <a:effectLst/>
                          <a:latin typeface="Calibri"/>
                          <a:ea typeface="Calibri"/>
                          <a:cs typeface="Times New Roman"/>
                        </a:rPr>
                        <a:t> EURL avec IS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effectLst/>
                          <a:latin typeface="Calibri"/>
                          <a:ea typeface="Calibri"/>
                          <a:cs typeface="Times New Roman"/>
                        </a:rPr>
                        <a:t>Année 1 </a:t>
                      </a:r>
                    </a:p>
                    <a:p>
                      <a:pPr algn="ctr">
                        <a:lnSpc>
                          <a:spcPct val="115000"/>
                        </a:lnSpc>
                        <a:spcAft>
                          <a:spcPts val="0"/>
                        </a:spcAft>
                      </a:pPr>
                      <a:r>
                        <a:rPr lang="fr-FR" sz="1200" dirty="0">
                          <a:effectLst/>
                          <a:latin typeface="Calibri"/>
                          <a:ea typeface="Calibri"/>
                          <a:cs typeface="Times New Roman"/>
                        </a:rPr>
                        <a:t>SASU</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705">
                <a:tc>
                  <a:txBody>
                    <a:bodyPr/>
                    <a:lstStyle/>
                    <a:p>
                      <a:pPr>
                        <a:lnSpc>
                          <a:spcPct val="115000"/>
                        </a:lnSpc>
                        <a:spcAft>
                          <a:spcPts val="0"/>
                        </a:spcAft>
                      </a:pPr>
                      <a:r>
                        <a:rPr lang="fr-FR" sz="1200" dirty="0">
                          <a:effectLst/>
                          <a:latin typeface="Calibri"/>
                          <a:ea typeface="Calibri"/>
                          <a:cs typeface="Times New Roman"/>
                        </a:rPr>
                        <a:t>CHIFFRE D’AFFAIRES HT</a:t>
                      </a:r>
                    </a:p>
                    <a:p>
                      <a:pPr>
                        <a:lnSpc>
                          <a:spcPct val="115000"/>
                        </a:lnSpc>
                        <a:spcAft>
                          <a:spcPts val="0"/>
                        </a:spcAft>
                      </a:pPr>
                      <a:r>
                        <a:rPr lang="fr-FR" sz="1200" dirty="0">
                          <a:effectLst/>
                          <a:latin typeface="Calibri"/>
                          <a:ea typeface="Calibri"/>
                          <a:cs typeface="Times New Roman"/>
                        </a:rPr>
                        <a:t>Prestations de services (main d’œuvre)</a:t>
                      </a:r>
                    </a:p>
                    <a:p>
                      <a:pPr>
                        <a:lnSpc>
                          <a:spcPct val="115000"/>
                        </a:lnSpc>
                        <a:spcAft>
                          <a:spcPts val="0"/>
                        </a:spcAft>
                      </a:pPr>
                      <a:r>
                        <a:rPr lang="fr-FR" sz="1200" dirty="0">
                          <a:effectLst/>
                          <a:latin typeface="Calibri"/>
                          <a:ea typeface="Calibri"/>
                          <a:cs typeface="Times New Roman"/>
                        </a:rPr>
                        <a:t>Ventes matières premières / </a:t>
                      </a:r>
                      <a:r>
                        <a:rPr lang="fr-FR" sz="1200" dirty="0" smtClean="0">
                          <a:effectLst/>
                          <a:latin typeface="Calibri"/>
                          <a:ea typeface="Calibri"/>
                          <a:cs typeface="Times New Roman"/>
                        </a:rPr>
                        <a:t>marchandises</a:t>
                      </a:r>
                      <a:r>
                        <a:rPr lang="fr-FR" sz="1200" dirty="0">
                          <a:effectLst/>
                          <a:latin typeface="Calibri"/>
                          <a:ea typeface="Calibri"/>
                          <a:cs typeface="Times New Roman"/>
                        </a:rPr>
                        <a:t> </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67 200</a:t>
                      </a:r>
                    </a:p>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34 560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70 000</a:t>
                      </a:r>
                    </a:p>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38 000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dirty="0">
                          <a:effectLst/>
                          <a:latin typeface="Calibri"/>
                          <a:ea typeface="Calibri"/>
                          <a:cs typeface="Times New Roman"/>
                        </a:rPr>
                        <a:t> </a:t>
                      </a:r>
                    </a:p>
                    <a:p>
                      <a:pPr marR="111125" algn="r">
                        <a:lnSpc>
                          <a:spcPct val="115000"/>
                        </a:lnSpc>
                        <a:spcAft>
                          <a:spcPts val="0"/>
                        </a:spcAft>
                      </a:pPr>
                      <a:r>
                        <a:rPr lang="fr-FR" sz="1100" dirty="0">
                          <a:effectLst/>
                          <a:latin typeface="Calibri"/>
                          <a:ea typeface="Calibri"/>
                          <a:cs typeface="Times New Roman"/>
                        </a:rPr>
                        <a:t>70000</a:t>
                      </a:r>
                    </a:p>
                    <a:p>
                      <a:pPr marR="111125" algn="r">
                        <a:lnSpc>
                          <a:spcPct val="115000"/>
                        </a:lnSpc>
                        <a:spcAft>
                          <a:spcPts val="0"/>
                        </a:spcAft>
                      </a:pPr>
                      <a:r>
                        <a:rPr lang="fr-FR" sz="1100" dirty="0">
                          <a:effectLst/>
                          <a:latin typeface="Calibri"/>
                          <a:ea typeface="Calibri"/>
                          <a:cs typeface="Times New Roman"/>
                        </a:rPr>
                        <a:t> </a:t>
                      </a:r>
                    </a:p>
                    <a:p>
                      <a:pPr marR="111125" algn="r">
                        <a:lnSpc>
                          <a:spcPct val="115000"/>
                        </a:lnSpc>
                        <a:spcAft>
                          <a:spcPts val="0"/>
                        </a:spcAft>
                      </a:pPr>
                      <a:r>
                        <a:rPr lang="fr-FR" sz="1100" dirty="0">
                          <a:effectLst/>
                          <a:latin typeface="Calibri"/>
                          <a:ea typeface="Calibri"/>
                          <a:cs typeface="Times New Roman"/>
                        </a:rPr>
                        <a:t>38 000</a:t>
                      </a:r>
                    </a:p>
                    <a:p>
                      <a:pPr marR="111125" algn="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dirty="0">
                          <a:effectLst/>
                          <a:latin typeface="Calibri"/>
                          <a:ea typeface="Calibri"/>
                          <a:cs typeface="Times New Roman"/>
                        </a:rPr>
                        <a:t>CHIFFRE D’AFFAIRES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101 760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108 000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100">
                          <a:effectLst/>
                          <a:latin typeface="Calibri"/>
                          <a:ea typeface="Calibri"/>
                          <a:cs typeface="Times New Roman"/>
                        </a:rPr>
                        <a:t>108 000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33171">
                <a:tc>
                  <a:txBody>
                    <a:bodyPr/>
                    <a:lstStyle/>
                    <a:p>
                      <a:pPr>
                        <a:lnSpc>
                          <a:spcPct val="115000"/>
                        </a:lnSpc>
                        <a:spcAft>
                          <a:spcPts val="0"/>
                        </a:spcAft>
                      </a:pPr>
                      <a:r>
                        <a:rPr lang="fr-FR" sz="1200" dirty="0">
                          <a:effectLst/>
                          <a:latin typeface="Calibri"/>
                          <a:ea typeface="Calibri"/>
                          <a:cs typeface="Times New Roman"/>
                        </a:rPr>
                        <a:t>CHARGES</a:t>
                      </a:r>
                    </a:p>
                    <a:p>
                      <a:pPr>
                        <a:lnSpc>
                          <a:spcPct val="115000"/>
                        </a:lnSpc>
                        <a:spcAft>
                          <a:spcPts val="0"/>
                        </a:spcAft>
                      </a:pPr>
                      <a:r>
                        <a:rPr lang="fr-FR" sz="1200" dirty="0">
                          <a:effectLst/>
                          <a:latin typeface="Calibri"/>
                          <a:ea typeface="Calibri"/>
                          <a:cs typeface="Times New Roman"/>
                        </a:rPr>
                        <a:t>Achats de </a:t>
                      </a:r>
                      <a:r>
                        <a:rPr lang="fr-FR" sz="1200" dirty="0" smtClean="0">
                          <a:effectLst/>
                          <a:latin typeface="Calibri"/>
                          <a:ea typeface="Calibri"/>
                          <a:cs typeface="Times New Roman"/>
                        </a:rPr>
                        <a:t>matières</a:t>
                      </a: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 </a:t>
                      </a:r>
                    </a:p>
                    <a:p>
                      <a:pPr marR="111125" algn="r">
                        <a:lnSpc>
                          <a:spcPct val="115000"/>
                        </a:lnSpc>
                        <a:spcAft>
                          <a:spcPts val="0"/>
                        </a:spcAft>
                      </a:pPr>
                      <a:r>
                        <a:rPr lang="fr-FR" sz="1200">
                          <a:effectLst/>
                          <a:latin typeface="Calibri"/>
                          <a:ea typeface="Calibri"/>
                          <a:cs typeface="Times New Roman"/>
                        </a:rPr>
                        <a:t>28 800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 </a:t>
                      </a:r>
                    </a:p>
                    <a:p>
                      <a:pPr marR="111125" algn="r">
                        <a:lnSpc>
                          <a:spcPct val="115000"/>
                        </a:lnSpc>
                        <a:spcAft>
                          <a:spcPts val="0"/>
                        </a:spcAft>
                      </a:pPr>
                      <a:r>
                        <a:rPr lang="fr-FR" sz="1200" dirty="0">
                          <a:effectLst/>
                          <a:latin typeface="Calibri"/>
                          <a:ea typeface="Calibri"/>
                          <a:cs typeface="Times New Roman"/>
                        </a:rPr>
                        <a:t>30 240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effectLst/>
                          <a:latin typeface="Calibri"/>
                          <a:ea typeface="Calibri"/>
                          <a:cs typeface="Times New Roman"/>
                        </a:rPr>
                        <a:t> </a:t>
                      </a:r>
                    </a:p>
                    <a:p>
                      <a:pPr marR="111125" algn="r">
                        <a:lnSpc>
                          <a:spcPct val="115000"/>
                        </a:lnSpc>
                        <a:spcAft>
                          <a:spcPts val="0"/>
                        </a:spcAft>
                      </a:pPr>
                      <a:r>
                        <a:rPr lang="fr-FR" sz="1100">
                          <a:effectLst/>
                          <a:latin typeface="Calibri"/>
                          <a:ea typeface="Calibri"/>
                          <a:cs typeface="Times New Roman"/>
                        </a:rPr>
                        <a:t>30 240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dirty="0">
                          <a:effectLst/>
                          <a:latin typeface="Calibri"/>
                          <a:ea typeface="Calibri"/>
                          <a:cs typeface="Times New Roman"/>
                        </a:rPr>
                        <a:t>MARGE BRUTE</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72 960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77 760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100">
                          <a:effectLst/>
                          <a:latin typeface="Calibri"/>
                          <a:ea typeface="Calibri"/>
                          <a:cs typeface="Times New Roman"/>
                        </a:rPr>
                        <a:t>77 760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6990">
                <a:tc>
                  <a:txBody>
                    <a:bodyPr/>
                    <a:lstStyle/>
                    <a:p>
                      <a:pPr>
                        <a:lnSpc>
                          <a:spcPct val="115000"/>
                        </a:lnSpc>
                        <a:spcAft>
                          <a:spcPts val="0"/>
                        </a:spcAft>
                      </a:pPr>
                      <a:r>
                        <a:rPr lang="fr-FR" sz="1200">
                          <a:effectLst/>
                          <a:latin typeface="Calibri"/>
                          <a:ea typeface="Calibri"/>
                          <a:cs typeface="Times New Roman"/>
                        </a:rPr>
                        <a:t>Autres achats et charges externes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20 000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22 000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effectLst/>
                          <a:latin typeface="Calibri"/>
                          <a:ea typeface="Calibri"/>
                          <a:cs typeface="Times New Roman"/>
                        </a:rPr>
                        <a:t>22 000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a:effectLst/>
                          <a:latin typeface="Calibri"/>
                          <a:ea typeface="Calibri"/>
                          <a:cs typeface="Times New Roman"/>
                        </a:rPr>
                        <a:t>VALEUR AJOUTEE</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52 960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55 760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100">
                          <a:effectLst/>
                          <a:latin typeface="Calibri"/>
                          <a:ea typeface="Calibri"/>
                          <a:cs typeface="Times New Roman"/>
                        </a:rPr>
                        <a:t>55 760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27961">
                <a:tc>
                  <a:txBody>
                    <a:bodyPr/>
                    <a:lstStyle/>
                    <a:p>
                      <a:pPr>
                        <a:lnSpc>
                          <a:spcPct val="115000"/>
                        </a:lnSpc>
                        <a:spcAft>
                          <a:spcPts val="0"/>
                        </a:spcAft>
                      </a:pPr>
                      <a:r>
                        <a:rPr lang="fr-FR" sz="1200" dirty="0">
                          <a:effectLst/>
                          <a:latin typeface="Calibri"/>
                          <a:ea typeface="Calibri"/>
                          <a:cs typeface="Times New Roman"/>
                        </a:rPr>
                        <a:t>Impôts et taxes</a:t>
                      </a:r>
                    </a:p>
                    <a:p>
                      <a:pPr>
                        <a:lnSpc>
                          <a:spcPct val="115000"/>
                        </a:lnSpc>
                        <a:spcAft>
                          <a:spcPts val="0"/>
                        </a:spcAft>
                      </a:pPr>
                      <a:r>
                        <a:rPr lang="fr-FR" sz="1200" dirty="0" smtClean="0">
                          <a:effectLst/>
                          <a:latin typeface="Calibri"/>
                          <a:ea typeface="Calibri"/>
                          <a:cs typeface="Times New Roman"/>
                        </a:rPr>
                        <a:t>Rémunération</a:t>
                      </a:r>
                      <a:r>
                        <a:rPr lang="fr-FR" sz="1200" dirty="0" smtClean="0">
                          <a:solidFill>
                            <a:srgbClr val="FF0000"/>
                          </a:solidFill>
                          <a:effectLst/>
                          <a:latin typeface="Calibri"/>
                          <a:ea typeface="Calibri"/>
                          <a:cs typeface="Times New Roman"/>
                        </a:rPr>
                        <a:t>/</a:t>
                      </a:r>
                      <a:r>
                        <a:rPr lang="fr-FR" sz="1200" baseline="0" dirty="0" smtClean="0">
                          <a:solidFill>
                            <a:srgbClr val="FF0000"/>
                          </a:solidFill>
                          <a:effectLst/>
                          <a:latin typeface="Calibri"/>
                          <a:ea typeface="Calibri"/>
                          <a:cs typeface="Times New Roman"/>
                        </a:rPr>
                        <a:t> salaire brut</a:t>
                      </a:r>
                      <a:endParaRPr lang="fr-FR" sz="1200" dirty="0" smtClean="0">
                        <a:solidFill>
                          <a:srgbClr val="FF0000"/>
                        </a:solidFill>
                        <a:effectLst/>
                        <a:latin typeface="Calibri"/>
                        <a:ea typeface="Calibri"/>
                        <a:cs typeface="Times New Roman"/>
                      </a:endParaRPr>
                    </a:p>
                    <a:p>
                      <a:pPr>
                        <a:lnSpc>
                          <a:spcPct val="115000"/>
                        </a:lnSpc>
                        <a:spcAft>
                          <a:spcPts val="0"/>
                        </a:spcAft>
                      </a:pPr>
                      <a:r>
                        <a:rPr lang="fr-FR" sz="1200" dirty="0" smtClean="0">
                          <a:effectLst/>
                          <a:latin typeface="Calibri"/>
                          <a:ea typeface="Calibri"/>
                          <a:cs typeface="Times New Roman"/>
                        </a:rPr>
                        <a:t>Cotisations </a:t>
                      </a:r>
                      <a:r>
                        <a:rPr lang="fr-FR" sz="1200" dirty="0">
                          <a:effectLst/>
                          <a:latin typeface="Calibri"/>
                          <a:ea typeface="Calibri"/>
                          <a:cs typeface="Times New Roman"/>
                        </a:rPr>
                        <a:t>sociales</a:t>
                      </a:r>
                    </a:p>
                    <a:p>
                      <a:pPr>
                        <a:lnSpc>
                          <a:spcPct val="115000"/>
                        </a:lnSpc>
                        <a:spcAft>
                          <a:spcPts val="0"/>
                        </a:spcAft>
                      </a:pPr>
                      <a:r>
                        <a:rPr lang="fr-FR" sz="1200" dirty="0">
                          <a:effectLst/>
                          <a:latin typeface="Calibri"/>
                          <a:ea typeface="Calibri"/>
                          <a:cs typeface="Times New Roman"/>
                        </a:rPr>
                        <a:t>Assurance complémentaire santé</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1 000</a:t>
                      </a:r>
                    </a:p>
                    <a:p>
                      <a:pPr marR="111125" algn="r">
                        <a:lnSpc>
                          <a:spcPct val="115000"/>
                        </a:lnSpc>
                        <a:spcAft>
                          <a:spcPts val="0"/>
                        </a:spcAft>
                      </a:pPr>
                      <a:r>
                        <a:rPr lang="fr-FR" sz="1200">
                          <a:effectLst/>
                          <a:latin typeface="Calibri"/>
                          <a:ea typeface="Calibri"/>
                          <a:cs typeface="Times New Roman"/>
                        </a:rPr>
                        <a:t>24 000</a:t>
                      </a:r>
                    </a:p>
                    <a:p>
                      <a:pPr marR="111125" algn="r">
                        <a:lnSpc>
                          <a:spcPct val="115000"/>
                        </a:lnSpc>
                        <a:spcAft>
                          <a:spcPts val="0"/>
                        </a:spcAft>
                      </a:pPr>
                      <a:r>
                        <a:rPr lang="fr-FR" sz="1200">
                          <a:effectLst/>
                          <a:latin typeface="Calibri"/>
                          <a:ea typeface="Calibri"/>
                          <a:cs typeface="Times New Roman"/>
                        </a:rPr>
                        <a:t>11 000</a:t>
                      </a:r>
                    </a:p>
                    <a:p>
                      <a:pPr marR="111125" algn="r">
                        <a:lnSpc>
                          <a:spcPct val="115000"/>
                        </a:lnSpc>
                        <a:spcAft>
                          <a:spcPts val="0"/>
                        </a:spcAft>
                      </a:pPr>
                      <a:r>
                        <a:rPr lang="fr-FR" sz="1200">
                          <a:effectLst/>
                          <a:latin typeface="Calibri"/>
                          <a:ea typeface="Calibri"/>
                          <a:cs typeface="Times New Roman"/>
                        </a:rPr>
                        <a:t>2 000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1 200</a:t>
                      </a:r>
                    </a:p>
                    <a:p>
                      <a:pPr marR="111125" algn="r">
                        <a:lnSpc>
                          <a:spcPct val="115000"/>
                        </a:lnSpc>
                        <a:spcAft>
                          <a:spcPts val="0"/>
                        </a:spcAft>
                      </a:pPr>
                      <a:r>
                        <a:rPr lang="fr-FR" sz="1200">
                          <a:effectLst/>
                          <a:latin typeface="Calibri"/>
                          <a:ea typeface="Calibri"/>
                          <a:cs typeface="Times New Roman"/>
                        </a:rPr>
                        <a:t>24 000</a:t>
                      </a:r>
                    </a:p>
                    <a:p>
                      <a:pPr marR="111125" algn="r">
                        <a:lnSpc>
                          <a:spcPct val="115000"/>
                        </a:lnSpc>
                        <a:spcAft>
                          <a:spcPts val="0"/>
                        </a:spcAft>
                      </a:pPr>
                      <a:r>
                        <a:rPr lang="fr-FR" sz="1200">
                          <a:effectLst/>
                          <a:latin typeface="Calibri"/>
                          <a:ea typeface="Calibri"/>
                          <a:cs typeface="Times New Roman"/>
                        </a:rPr>
                        <a:t>3 239</a:t>
                      </a:r>
                    </a:p>
                    <a:p>
                      <a:pPr marR="111125" algn="r">
                        <a:lnSpc>
                          <a:spcPct val="115000"/>
                        </a:lnSpc>
                        <a:spcAft>
                          <a:spcPts val="0"/>
                        </a:spcAft>
                      </a:pPr>
                      <a:r>
                        <a:rPr lang="fr-FR" sz="1200">
                          <a:effectLst/>
                          <a:latin typeface="Calibri"/>
                          <a:ea typeface="Calibri"/>
                          <a:cs typeface="Times New Roman"/>
                        </a:rPr>
                        <a:t>1 800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effectLst/>
                          <a:latin typeface="Calibri"/>
                          <a:ea typeface="Calibri"/>
                          <a:cs typeface="Times New Roman"/>
                        </a:rPr>
                        <a:t>1 200</a:t>
                      </a:r>
                    </a:p>
                    <a:p>
                      <a:pPr marR="111125" algn="r">
                        <a:lnSpc>
                          <a:spcPct val="115000"/>
                        </a:lnSpc>
                        <a:spcAft>
                          <a:spcPts val="0"/>
                        </a:spcAft>
                      </a:pPr>
                      <a:r>
                        <a:rPr lang="fr-FR" sz="1100">
                          <a:solidFill>
                            <a:srgbClr val="FF0000"/>
                          </a:solidFill>
                          <a:effectLst/>
                          <a:latin typeface="Calibri"/>
                          <a:ea typeface="Calibri"/>
                          <a:cs typeface="Times New Roman"/>
                        </a:rPr>
                        <a:t>30 000</a:t>
                      </a:r>
                      <a:endParaRPr lang="fr-FR" sz="1100">
                        <a:effectLst/>
                        <a:latin typeface="Calibri"/>
                        <a:ea typeface="Calibri"/>
                        <a:cs typeface="Times New Roman"/>
                      </a:endParaRPr>
                    </a:p>
                    <a:p>
                      <a:pPr marR="111125" algn="r">
                        <a:lnSpc>
                          <a:spcPct val="115000"/>
                        </a:lnSpc>
                        <a:spcAft>
                          <a:spcPts val="0"/>
                        </a:spcAft>
                      </a:pPr>
                      <a:r>
                        <a:rPr lang="fr-FR" sz="1100">
                          <a:solidFill>
                            <a:srgbClr val="FF0000"/>
                          </a:solidFill>
                          <a:effectLst/>
                          <a:latin typeface="Calibri"/>
                          <a:ea typeface="Calibri"/>
                          <a:cs typeface="Times New Roman"/>
                        </a:rPr>
                        <a:t>18 450</a:t>
                      </a:r>
                      <a:endParaRPr lang="fr-FR" sz="1100">
                        <a:effectLst/>
                        <a:latin typeface="Calibri"/>
                        <a:ea typeface="Calibri"/>
                        <a:cs typeface="Times New Roman"/>
                      </a:endParaRPr>
                    </a:p>
                    <a:p>
                      <a:pPr marR="111125" algn="r">
                        <a:lnSpc>
                          <a:spcPct val="115000"/>
                        </a:lnSpc>
                        <a:spcAft>
                          <a:spcPts val="0"/>
                        </a:spcAft>
                      </a:pPr>
                      <a:r>
                        <a:rPr lang="fr-FR" sz="1100">
                          <a:effectLst/>
                          <a:latin typeface="Calibri"/>
                          <a:ea typeface="Calibri"/>
                          <a:cs typeface="Times New Roman"/>
                        </a:rPr>
                        <a:t>1 800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a:effectLst/>
                          <a:latin typeface="Calibri"/>
                          <a:ea typeface="Calibri"/>
                          <a:cs typeface="Times New Roman"/>
                        </a:rPr>
                        <a:t>EXECEDENT BRUT D’EXPL.</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14 960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25 521</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100">
                          <a:solidFill>
                            <a:srgbClr val="FF0000"/>
                          </a:solidFill>
                          <a:effectLst/>
                          <a:latin typeface="Calibri"/>
                          <a:ea typeface="Calibri"/>
                          <a:cs typeface="Times New Roman"/>
                        </a:rPr>
                        <a:t>4 310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13980">
                <a:tc>
                  <a:txBody>
                    <a:bodyPr/>
                    <a:lstStyle/>
                    <a:p>
                      <a:pPr>
                        <a:lnSpc>
                          <a:spcPct val="115000"/>
                        </a:lnSpc>
                        <a:spcAft>
                          <a:spcPts val="0"/>
                        </a:spcAft>
                      </a:pPr>
                      <a:r>
                        <a:rPr lang="fr-FR" sz="1200">
                          <a:effectLst/>
                          <a:latin typeface="Calibri"/>
                          <a:ea typeface="Calibri"/>
                          <a:cs typeface="Times New Roman"/>
                        </a:rPr>
                        <a:t>Charges financières</a:t>
                      </a:r>
                    </a:p>
                    <a:p>
                      <a:pPr>
                        <a:lnSpc>
                          <a:spcPct val="115000"/>
                        </a:lnSpc>
                        <a:spcAft>
                          <a:spcPts val="0"/>
                        </a:spcAft>
                      </a:pPr>
                      <a:r>
                        <a:rPr lang="fr-FR" sz="1200">
                          <a:effectLst/>
                          <a:latin typeface="Calibri"/>
                          <a:ea typeface="Calibri"/>
                          <a:cs typeface="Times New Roman"/>
                        </a:rPr>
                        <a:t>Dotations aux amortissements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500</a:t>
                      </a:r>
                    </a:p>
                    <a:p>
                      <a:pPr marR="111125" algn="r">
                        <a:lnSpc>
                          <a:spcPct val="115000"/>
                        </a:lnSpc>
                        <a:spcAft>
                          <a:spcPts val="0"/>
                        </a:spcAft>
                      </a:pPr>
                      <a:r>
                        <a:rPr lang="fr-FR" sz="1200">
                          <a:effectLst/>
                          <a:latin typeface="Calibri"/>
                          <a:ea typeface="Calibri"/>
                          <a:cs typeface="Times New Roman"/>
                        </a:rPr>
                        <a:t>4 700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500</a:t>
                      </a:r>
                    </a:p>
                    <a:p>
                      <a:pPr marR="111125" algn="r">
                        <a:lnSpc>
                          <a:spcPct val="115000"/>
                        </a:lnSpc>
                        <a:spcAft>
                          <a:spcPts val="0"/>
                        </a:spcAft>
                      </a:pPr>
                      <a:r>
                        <a:rPr lang="fr-FR" sz="1200">
                          <a:effectLst/>
                          <a:latin typeface="Calibri"/>
                          <a:ea typeface="Calibri"/>
                          <a:cs typeface="Times New Roman"/>
                        </a:rPr>
                        <a:t>4 700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effectLst/>
                          <a:latin typeface="Calibri"/>
                          <a:ea typeface="Calibri"/>
                          <a:cs typeface="Times New Roman"/>
                        </a:rPr>
                        <a:t>500</a:t>
                      </a:r>
                    </a:p>
                    <a:p>
                      <a:pPr marR="111125" algn="r">
                        <a:lnSpc>
                          <a:spcPct val="115000"/>
                        </a:lnSpc>
                        <a:spcAft>
                          <a:spcPts val="0"/>
                        </a:spcAft>
                      </a:pPr>
                      <a:r>
                        <a:rPr lang="fr-FR" sz="1100">
                          <a:effectLst/>
                          <a:latin typeface="Calibri"/>
                          <a:ea typeface="Calibri"/>
                          <a:cs typeface="Times New Roman"/>
                        </a:rPr>
                        <a:t>4 700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dirty="0">
                          <a:effectLst/>
                          <a:latin typeface="Calibri"/>
                          <a:ea typeface="Calibri"/>
                          <a:cs typeface="Times New Roman"/>
                        </a:rPr>
                        <a:t>RESULTAT COURANT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dirty="0">
                          <a:effectLst/>
                          <a:latin typeface="Calibri"/>
                          <a:ea typeface="Calibri"/>
                          <a:cs typeface="Times New Roman"/>
                        </a:rPr>
                        <a:t>9 760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20 321</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342900" marR="111125" lvl="0" indent="-342900" algn="r">
                        <a:lnSpc>
                          <a:spcPct val="115000"/>
                        </a:lnSpc>
                        <a:spcAft>
                          <a:spcPts val="0"/>
                        </a:spcAft>
                        <a:buFont typeface="Calibri"/>
                        <a:buChar char="-"/>
                      </a:pPr>
                      <a:r>
                        <a:rPr lang="fr-FR" sz="1100">
                          <a:solidFill>
                            <a:srgbClr val="FF0000"/>
                          </a:solidFill>
                          <a:effectLst/>
                          <a:latin typeface="Calibri"/>
                          <a:ea typeface="Calibri"/>
                          <a:cs typeface="Times New Roman"/>
                        </a:rPr>
                        <a:t>890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6990">
                <a:tc>
                  <a:txBody>
                    <a:bodyPr/>
                    <a:lstStyle/>
                    <a:p>
                      <a:pPr>
                        <a:lnSpc>
                          <a:spcPct val="115000"/>
                        </a:lnSpc>
                        <a:spcAft>
                          <a:spcPts val="0"/>
                        </a:spcAft>
                      </a:pPr>
                      <a:r>
                        <a:rPr lang="fr-FR" sz="1200" dirty="0">
                          <a:effectLst/>
                          <a:latin typeface="Calibri"/>
                          <a:ea typeface="Calibri"/>
                          <a:cs typeface="Times New Roman"/>
                        </a:rPr>
                        <a:t>Impôt sur les Sociétés</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1 460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3 048</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solidFill>
                            <a:srgbClr val="FF0000"/>
                          </a:solidFill>
                          <a:effectLst/>
                          <a:latin typeface="Calibri"/>
                          <a:ea typeface="Calibri"/>
                          <a:cs typeface="Times New Roman"/>
                        </a:rPr>
                        <a: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dirty="0" smtClean="0">
                          <a:effectLst/>
                          <a:latin typeface="Calibri"/>
                          <a:ea typeface="Calibri"/>
                          <a:cs typeface="Times New Roman"/>
                        </a:rPr>
                        <a:t>RESULTAT NET</a:t>
                      </a:r>
                      <a:endParaRPr lang="fr-FR" sz="1200" dirty="0">
                        <a:effectLst/>
                        <a:latin typeface="Calibri"/>
                        <a:ea typeface="Calibri"/>
                        <a:cs typeface="Times New Roman"/>
                      </a:endParaRP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111125" algn="r">
                        <a:lnSpc>
                          <a:spcPct val="115000"/>
                        </a:lnSpc>
                        <a:spcAft>
                          <a:spcPts val="0"/>
                        </a:spcAft>
                      </a:pPr>
                      <a:r>
                        <a:rPr lang="fr-FR" sz="1200">
                          <a:effectLst/>
                          <a:latin typeface="Calibri"/>
                          <a:ea typeface="Calibri"/>
                          <a:cs typeface="Times New Roman"/>
                        </a:rPr>
                        <a:t>8 300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17 273</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342900" marR="111125" lvl="0" indent="-342900" algn="r">
                        <a:lnSpc>
                          <a:spcPct val="115000"/>
                        </a:lnSpc>
                        <a:spcAft>
                          <a:spcPts val="0"/>
                        </a:spcAft>
                        <a:buFont typeface="Calibri"/>
                        <a:buChar char="-"/>
                      </a:pPr>
                      <a:r>
                        <a:rPr lang="fr-FR" sz="1100">
                          <a:solidFill>
                            <a:srgbClr val="FF0000"/>
                          </a:solidFill>
                          <a:effectLst/>
                          <a:latin typeface="Calibri"/>
                          <a:ea typeface="Calibri"/>
                          <a:cs typeface="Times New Roman"/>
                        </a:rPr>
                        <a:t>890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13980">
                <a:tc>
                  <a:txBody>
                    <a:bodyPr/>
                    <a:lstStyle/>
                    <a:p>
                      <a:pPr>
                        <a:lnSpc>
                          <a:spcPct val="115000"/>
                        </a:lnSpc>
                        <a:spcAft>
                          <a:spcPts val="0"/>
                        </a:spcAft>
                      </a:pPr>
                      <a:r>
                        <a:rPr lang="fr-FR" sz="1200" dirty="0">
                          <a:effectLst/>
                          <a:latin typeface="Calibri"/>
                          <a:ea typeface="Calibri"/>
                          <a:cs typeface="Times New Roman"/>
                        </a:rPr>
                        <a:t>Dotations aux amortissements</a:t>
                      </a:r>
                    </a:p>
                    <a:p>
                      <a:pPr>
                        <a:lnSpc>
                          <a:spcPct val="115000"/>
                        </a:lnSpc>
                        <a:spcAft>
                          <a:spcPts val="0"/>
                        </a:spcAft>
                      </a:pPr>
                      <a:r>
                        <a:rPr lang="fr-FR" sz="1200" dirty="0">
                          <a:effectLst/>
                          <a:latin typeface="Calibri"/>
                          <a:ea typeface="Calibri"/>
                          <a:cs typeface="Times New Roman"/>
                        </a:rPr>
                        <a:t>Rémunération dirigeant (si BIC)</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4 700</a:t>
                      </a:r>
                    </a:p>
                    <a:p>
                      <a:pPr marR="111125" algn="r">
                        <a:lnSpc>
                          <a:spcPct val="115000"/>
                        </a:lnSpc>
                        <a:spcAft>
                          <a:spcPts val="0"/>
                        </a:spcAft>
                      </a:pPr>
                      <a:r>
                        <a:rPr lang="fr-FR" sz="1200">
                          <a:effectLst/>
                          <a:latin typeface="Calibri"/>
                          <a:ea typeface="Calibri"/>
                          <a:cs typeface="Times New Roman"/>
                        </a:rPr>
                        <a: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4 700</a:t>
                      </a:r>
                    </a:p>
                    <a:p>
                      <a:pPr marR="111125" algn="r">
                        <a:lnSpc>
                          <a:spcPct val="115000"/>
                        </a:lnSpc>
                        <a:spcAft>
                          <a:spcPts val="0"/>
                        </a:spcAft>
                      </a:pPr>
                      <a:r>
                        <a:rPr lang="fr-FR" sz="1200">
                          <a:effectLst/>
                          <a:latin typeface="Calibri"/>
                          <a:ea typeface="Calibri"/>
                          <a:cs typeface="Times New Roman"/>
                        </a:rPr>
                        <a: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effectLst/>
                          <a:latin typeface="Calibri"/>
                          <a:ea typeface="Calibri"/>
                          <a:cs typeface="Times New Roman"/>
                        </a:rPr>
                        <a:t>4 700</a:t>
                      </a:r>
                    </a:p>
                    <a:p>
                      <a:pPr marR="111125" algn="r">
                        <a:lnSpc>
                          <a:spcPct val="115000"/>
                        </a:lnSpc>
                        <a:spcAft>
                          <a:spcPts val="0"/>
                        </a:spcAft>
                      </a:pPr>
                      <a:r>
                        <a:rPr lang="fr-FR" sz="11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dirty="0">
                          <a:effectLst/>
                          <a:latin typeface="Calibri"/>
                          <a:ea typeface="Calibri"/>
                          <a:cs typeface="Times New Roman"/>
                        </a:rPr>
                        <a:t>CAF</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13 000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21 973</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solidFill>
                            <a:srgbClr val="FF0000"/>
                          </a:solidFill>
                          <a:effectLst/>
                          <a:latin typeface="Calibri"/>
                          <a:ea typeface="Calibri"/>
                          <a:cs typeface="Times New Roman"/>
                        </a:rPr>
                        <a:t>3 810</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90">
                <a:tc>
                  <a:txBody>
                    <a:bodyPr/>
                    <a:lstStyle/>
                    <a:p>
                      <a:pPr>
                        <a:lnSpc>
                          <a:spcPct val="115000"/>
                        </a:lnSpc>
                        <a:spcAft>
                          <a:spcPts val="0"/>
                        </a:spcAft>
                      </a:pPr>
                      <a:r>
                        <a:rPr lang="fr-FR" sz="1200" dirty="0">
                          <a:effectLst/>
                          <a:latin typeface="Calibri"/>
                          <a:ea typeface="Calibri"/>
                          <a:cs typeface="Times New Roman"/>
                        </a:rPr>
                        <a:t>Remboursement d’emprunt (Capital)</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a:effectLst/>
                          <a:latin typeface="Calibri"/>
                          <a:ea typeface="Calibri"/>
                          <a:cs typeface="Times New Roman"/>
                        </a:rPr>
                        <a:t>4 000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a:effectLst/>
                          <a:latin typeface="Calibri"/>
                          <a:ea typeface="Calibri"/>
                          <a:cs typeface="Times New Roman"/>
                        </a:rPr>
                        <a:t>4 000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100">
                          <a:effectLst/>
                          <a:latin typeface="Calibri"/>
                          <a:ea typeface="Calibri"/>
                          <a:cs typeface="Times New Roman"/>
                        </a:rPr>
                        <a:t>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97">
                <a:tc>
                  <a:txBody>
                    <a:bodyPr/>
                    <a:lstStyle/>
                    <a:p>
                      <a:pPr>
                        <a:lnSpc>
                          <a:spcPct val="115000"/>
                        </a:lnSpc>
                        <a:spcAft>
                          <a:spcPts val="0"/>
                        </a:spcAft>
                      </a:pPr>
                      <a:r>
                        <a:rPr lang="fr-FR" sz="1200" dirty="0">
                          <a:effectLst/>
                          <a:latin typeface="Calibri"/>
                          <a:ea typeface="Calibri"/>
                          <a:cs typeface="Times New Roman"/>
                        </a:rPr>
                        <a:t>AUTOFINANCEMENT NET</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125" algn="r">
                        <a:lnSpc>
                          <a:spcPct val="115000"/>
                        </a:lnSpc>
                        <a:spcAft>
                          <a:spcPts val="0"/>
                        </a:spcAft>
                      </a:pPr>
                      <a:r>
                        <a:rPr lang="fr-FR" sz="1200" dirty="0">
                          <a:effectLst/>
                          <a:latin typeface="Calibri"/>
                          <a:ea typeface="Calibri"/>
                          <a:cs typeface="Times New Roman"/>
                        </a:rPr>
                        <a:t>9 000</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111125" algn="r">
                        <a:lnSpc>
                          <a:spcPct val="115000"/>
                        </a:lnSpc>
                        <a:spcAft>
                          <a:spcPts val="0"/>
                        </a:spcAft>
                      </a:pPr>
                      <a:r>
                        <a:rPr lang="fr-FR" sz="1200" dirty="0">
                          <a:effectLst/>
                          <a:latin typeface="Calibri"/>
                          <a:ea typeface="Calibri"/>
                          <a:cs typeface="Times New Roman"/>
                        </a:rPr>
                        <a:t>17 973</a:t>
                      </a:r>
                    </a:p>
                  </a:txBody>
                  <a:tcPr marL="32208" marR="3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11125" lvl="0" indent="-342900" algn="r">
                        <a:lnSpc>
                          <a:spcPct val="115000"/>
                        </a:lnSpc>
                        <a:spcAft>
                          <a:spcPts val="0"/>
                        </a:spcAft>
                        <a:buFont typeface="Calibri"/>
                        <a:buChar char="-"/>
                      </a:pPr>
                      <a:r>
                        <a:rPr lang="fr-FR" sz="1100" dirty="0">
                          <a:solidFill>
                            <a:srgbClr val="FF0000"/>
                          </a:solidFill>
                          <a:effectLst/>
                          <a:latin typeface="Calibri"/>
                          <a:ea typeface="Calibri"/>
                          <a:cs typeface="Times New Roman"/>
                        </a:rPr>
                        <a:t>190</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Image 5" descr="Description : Description : C:\Users\imichon\AppData\Local\Microsoft\Windows\Temporary Internet Files\Content.IE5\KO73URFM\loupe[1].jpg">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8094" y="3105615"/>
            <a:ext cx="1356952" cy="146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Description : C:\Users\imichon\AppData\Local\Microsoft\Windows\Temporary Internet Files\Content.IE5\B2XDL6KB\100x_Icone_FLECHE_R.svg[1].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66697">
            <a:off x="8332202" y="5712741"/>
            <a:ext cx="468313" cy="46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84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84267" y="1513696"/>
            <a:ext cx="7803675" cy="4363229"/>
          </a:xfrm>
        </p:spPr>
        <p:txBody>
          <a:bodyPr/>
          <a:lstStyle/>
          <a:p>
            <a:pPr algn="just"/>
            <a:r>
              <a:rPr lang="fr-FR" sz="1600" dirty="0" smtClean="0">
                <a:latin typeface="+mj-lt"/>
              </a:rPr>
              <a:t>Question</a:t>
            </a:r>
            <a:r>
              <a:rPr lang="fr-FR" sz="1600" dirty="0">
                <a:latin typeface="+mj-lt"/>
              </a:rPr>
              <a:t> 2</a:t>
            </a:r>
            <a:r>
              <a:rPr lang="fr-FR" sz="1600" dirty="0" smtClean="0">
                <a:latin typeface="+mj-lt"/>
              </a:rPr>
              <a:t> – b :</a:t>
            </a:r>
            <a:r>
              <a:rPr lang="fr-FR" sz="1600" dirty="0">
                <a:latin typeface="+mj-lt"/>
              </a:rPr>
              <a:t> </a:t>
            </a:r>
            <a:r>
              <a:rPr lang="fr-FR" altLang="fr-FR" sz="1600" dirty="0" smtClean="0">
                <a:latin typeface="Arial" pitchFamily="34" charset="0"/>
                <a:cs typeface="Arial" pitchFamily="34" charset="0"/>
              </a:rPr>
              <a:t>Calculer </a:t>
            </a:r>
            <a:r>
              <a:rPr lang="fr-FR" altLang="fr-FR" sz="1600" dirty="0">
                <a:latin typeface="Arial" pitchFamily="34" charset="0"/>
                <a:cs typeface="Arial" pitchFamily="34" charset="0"/>
              </a:rPr>
              <a:t>les charges sociales salariales et patronales sur le salaire de M. </a:t>
            </a:r>
            <a:r>
              <a:rPr lang="fr-FR" altLang="fr-FR" sz="1600" dirty="0" smtClean="0">
                <a:latin typeface="Arial" pitchFamily="34" charset="0"/>
                <a:cs typeface="Arial" pitchFamily="34" charset="0"/>
              </a:rPr>
              <a:t>TRESOR. Que </a:t>
            </a:r>
            <a:r>
              <a:rPr lang="fr-FR" altLang="fr-FR" sz="1600" dirty="0">
                <a:latin typeface="Arial" pitchFamily="34" charset="0"/>
                <a:cs typeface="Arial" pitchFamily="34" charset="0"/>
              </a:rPr>
              <a:t>constatez-vous </a:t>
            </a:r>
            <a:r>
              <a:rPr lang="fr-FR" altLang="fr-FR" sz="1600" dirty="0" smtClean="0">
                <a:latin typeface="Arial" pitchFamily="34" charset="0"/>
                <a:cs typeface="Arial" pitchFamily="34" charset="0"/>
              </a:rPr>
              <a:t>?</a:t>
            </a:r>
          </a:p>
          <a:p>
            <a:pPr indent="0" algn="just">
              <a:buNone/>
            </a:pPr>
            <a:endParaRPr lang="fr-FR" altLang="fr-FR" sz="900" dirty="0">
              <a:latin typeface="Arial" pitchFamily="34" charset="0"/>
              <a:cs typeface="Arial" pitchFamily="34" charset="0"/>
            </a:endParaRPr>
          </a:p>
          <a:p>
            <a:pPr lvl="2" algn="just">
              <a:tabLst>
                <a:tab pos="361950" algn="l"/>
              </a:tabLst>
            </a:pPr>
            <a:r>
              <a:rPr lang="fr-FR" altLang="fr-FR" sz="1600" u="sng" dirty="0" smtClean="0">
                <a:latin typeface="Arial" pitchFamily="34" charset="0"/>
                <a:cs typeface="Arial" pitchFamily="34" charset="0"/>
              </a:rPr>
              <a:t>Calcul des </a:t>
            </a:r>
            <a:r>
              <a:rPr lang="fr-FR" altLang="fr-FR" sz="1600" u="sng" dirty="0">
                <a:latin typeface="Arial" pitchFamily="34" charset="0"/>
                <a:cs typeface="Arial" pitchFamily="34" charset="0"/>
              </a:rPr>
              <a:t>charges sociales salariales et patronales sur le salaire de M. TRESOR </a:t>
            </a:r>
            <a:r>
              <a:rPr lang="fr-FR" altLang="fr-FR" sz="1600" dirty="0">
                <a:latin typeface="Arial" pitchFamily="34" charset="0"/>
                <a:cs typeface="Arial" pitchFamily="34" charset="0"/>
              </a:rPr>
              <a:t>:</a:t>
            </a:r>
          </a:p>
          <a:p>
            <a:pPr lvl="3" algn="just">
              <a:tabLst>
                <a:tab pos="361950" algn="l"/>
              </a:tabLst>
            </a:pPr>
            <a:r>
              <a:rPr lang="fr-FR" altLang="fr-FR" sz="1600" dirty="0">
                <a:latin typeface="Arial" pitchFamily="34" charset="0"/>
                <a:cs typeface="Arial" pitchFamily="34" charset="0"/>
              </a:rPr>
              <a:t>Salaire brut : 30 000 €</a:t>
            </a:r>
          </a:p>
          <a:p>
            <a:pPr lvl="3" algn="just">
              <a:tabLst>
                <a:tab pos="361950" algn="l"/>
              </a:tabLst>
            </a:pPr>
            <a:r>
              <a:rPr lang="fr-FR" altLang="fr-FR" sz="1600" dirty="0">
                <a:latin typeface="Arial" pitchFamily="34" charset="0"/>
                <a:cs typeface="Arial" pitchFamily="34" charset="0"/>
              </a:rPr>
              <a:t>Charges sociales salariales : 30 000 € - 6 000 (30 000 x 20%) = 24 000 €</a:t>
            </a:r>
          </a:p>
          <a:p>
            <a:pPr lvl="3" algn="just">
              <a:tabLst>
                <a:tab pos="361950" algn="l"/>
              </a:tabLst>
            </a:pPr>
            <a:r>
              <a:rPr lang="fr-FR" altLang="fr-FR" sz="1600" dirty="0">
                <a:latin typeface="Arial" pitchFamily="34" charset="0"/>
                <a:cs typeface="Arial" pitchFamily="34" charset="0"/>
              </a:rPr>
              <a:t>Salaire net de M. TRESOR = 30000 – 6 000 = 24 000</a:t>
            </a:r>
          </a:p>
          <a:p>
            <a:pPr lvl="3" algn="just">
              <a:tabLst>
                <a:tab pos="361950" algn="l"/>
              </a:tabLst>
            </a:pPr>
            <a:r>
              <a:rPr lang="fr-FR" altLang="fr-FR" sz="1600" dirty="0">
                <a:latin typeface="Arial" pitchFamily="34" charset="0"/>
                <a:cs typeface="Arial" pitchFamily="34" charset="0"/>
              </a:rPr>
              <a:t>Charges sociales patronales : 30 000 x 41.5 % = 12 450 €</a:t>
            </a:r>
          </a:p>
          <a:p>
            <a:pPr lvl="3" algn="just">
              <a:tabLst>
                <a:tab pos="361950" algn="l"/>
              </a:tabLst>
            </a:pPr>
            <a:r>
              <a:rPr lang="fr-FR" altLang="fr-FR" sz="1600" dirty="0">
                <a:latin typeface="Arial" pitchFamily="34" charset="0"/>
                <a:cs typeface="Arial" pitchFamily="34" charset="0"/>
              </a:rPr>
              <a:t>Total des charges sur salaires brut = 12 450 + 6 000 = 18 450 € soit 61.5 € du salarie brut </a:t>
            </a:r>
          </a:p>
          <a:p>
            <a:pPr lvl="2" algn="just">
              <a:tabLst>
                <a:tab pos="361950" algn="l"/>
              </a:tabLst>
            </a:pPr>
            <a:endParaRPr lang="fr-FR" altLang="fr-FR" sz="800" dirty="0" smtClean="0">
              <a:latin typeface="Arial" pitchFamily="34" charset="0"/>
              <a:cs typeface="Arial" pitchFamily="34" charset="0"/>
            </a:endParaRPr>
          </a:p>
          <a:p>
            <a:pPr lvl="2" algn="just">
              <a:tabLst>
                <a:tab pos="361950" algn="l"/>
              </a:tabLst>
            </a:pPr>
            <a:r>
              <a:rPr lang="fr-FR" altLang="fr-FR" sz="1600" u="sng" dirty="0" smtClean="0">
                <a:latin typeface="Arial" pitchFamily="34" charset="0"/>
                <a:cs typeface="Arial" pitchFamily="34" charset="0"/>
              </a:rPr>
              <a:t>Constat</a:t>
            </a:r>
            <a:r>
              <a:rPr lang="fr-FR" altLang="fr-FR" sz="1600" dirty="0" smtClean="0">
                <a:latin typeface="Arial" pitchFamily="34" charset="0"/>
                <a:cs typeface="Arial" pitchFamily="34" charset="0"/>
              </a:rPr>
              <a:t> : </a:t>
            </a:r>
            <a:endParaRPr lang="fr-FR" altLang="fr-FR" sz="1600" dirty="0">
              <a:latin typeface="Arial" pitchFamily="34" charset="0"/>
              <a:cs typeface="Arial" pitchFamily="34" charset="0"/>
            </a:endParaRPr>
          </a:p>
          <a:p>
            <a:pPr lvl="2" algn="just">
              <a:tabLst>
                <a:tab pos="361950" algn="l"/>
              </a:tabLst>
            </a:pPr>
            <a:r>
              <a:rPr lang="fr-FR" altLang="fr-FR" sz="1600" dirty="0">
                <a:latin typeface="Arial" pitchFamily="34" charset="0"/>
                <a:cs typeface="Arial" pitchFamily="34" charset="0"/>
              </a:rPr>
              <a:t>Pour avoir le même salaire net que la rémunération de gérance, l’entreprise devra payer un surcroit de charges de 18 450 – 3 239 € =15 211 € la première année. Cela a pour conséquence de générer un résultat négatif de – 890 €, ce qui a une incidence sur la capacité de remboursement de l’emprunt puisque la capacité d’autofinancement est insuffisante pour rembourser les 4 000 € </a:t>
            </a:r>
            <a:endParaRPr lang="fr-FR" altLang="fr-FR" sz="1600" dirty="0" smtClean="0">
              <a:latin typeface="Arial" pitchFamily="34" charset="0"/>
              <a:cs typeface="Arial" pitchFamily="34" charset="0"/>
            </a:endParaRPr>
          </a:p>
          <a:p>
            <a:pPr lvl="2" algn="just">
              <a:tabLst>
                <a:tab pos="361950" algn="l"/>
              </a:tabLst>
            </a:pPr>
            <a:r>
              <a:rPr lang="fr-FR" altLang="fr-FR" sz="1600" dirty="0" smtClean="0">
                <a:latin typeface="Arial" pitchFamily="34" charset="0"/>
                <a:cs typeface="Arial" pitchFamily="34" charset="0"/>
              </a:rPr>
              <a:t>d’emprunt</a:t>
            </a:r>
            <a:r>
              <a:rPr lang="fr-FR" altLang="fr-FR" sz="1600" dirty="0">
                <a:latin typeface="Arial" pitchFamily="34" charset="0"/>
                <a:cs typeface="Arial" pitchFamily="34" charset="0"/>
              </a:rPr>
              <a:t>.</a:t>
            </a:r>
          </a:p>
          <a:p>
            <a:pPr lvl="2">
              <a:tabLst>
                <a:tab pos="361950" algn="l"/>
              </a:tabLst>
            </a:pPr>
            <a:endParaRPr lang="fr-FR" altLang="fr-FR" sz="1600" dirty="0" smtClean="0">
              <a:latin typeface="+mn-lt"/>
            </a:endParaRPr>
          </a:p>
        </p:txBody>
      </p:sp>
      <p:sp>
        <p:nvSpPr>
          <p:cNvPr id="8" name="Titre 7"/>
          <p:cNvSpPr>
            <a:spLocks noGrp="1"/>
          </p:cNvSpPr>
          <p:nvPr>
            <p:ph type="title"/>
          </p:nvPr>
        </p:nvSpPr>
        <p:spPr/>
        <p:txBody>
          <a:bodyPr/>
          <a:lstStyle/>
          <a:p>
            <a:r>
              <a:rPr lang="fr-FR" dirty="0" smtClean="0"/>
              <a:t>Réponses</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94</a:t>
            </a:fld>
            <a:endParaRPr lang="fr-FR" dirty="0"/>
          </a:p>
        </p:txBody>
      </p:sp>
      <p:grpSp>
        <p:nvGrpSpPr>
          <p:cNvPr id="2" name="Groupe 1"/>
          <p:cNvGrpSpPr/>
          <p:nvPr/>
        </p:nvGrpSpPr>
        <p:grpSpPr>
          <a:xfrm>
            <a:off x="5603800" y="5923423"/>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pic>
        <p:nvPicPr>
          <p:cNvPr id="10" name="Picture 1" descr="Description : C:\Users\imichon\AppData\Local\Microsoft\Windows\Temporary Internet Files\Content.IE5\B2XDL6KB\100x_Icone_FLECHE_R.svg[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766697">
            <a:off x="8332202" y="5712741"/>
            <a:ext cx="468313" cy="46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03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84267" y="1513696"/>
            <a:ext cx="7803675" cy="4363229"/>
          </a:xfrm>
        </p:spPr>
        <p:txBody>
          <a:bodyPr/>
          <a:lstStyle/>
          <a:p>
            <a:r>
              <a:rPr lang="fr-FR" dirty="0" smtClean="0">
                <a:latin typeface="Arial" pitchFamily="34" charset="0"/>
                <a:cs typeface="Arial" pitchFamily="34" charset="0"/>
              </a:rPr>
              <a:t>Question</a:t>
            </a:r>
            <a:r>
              <a:rPr lang="fr-FR" dirty="0">
                <a:latin typeface="Arial" pitchFamily="34" charset="0"/>
                <a:cs typeface="Arial" pitchFamily="34" charset="0"/>
              </a:rPr>
              <a:t> 2</a:t>
            </a:r>
            <a:r>
              <a:rPr lang="fr-FR" dirty="0" smtClean="0">
                <a:latin typeface="Arial" pitchFamily="34" charset="0"/>
                <a:cs typeface="Arial" pitchFamily="34" charset="0"/>
              </a:rPr>
              <a:t> – c :</a:t>
            </a:r>
            <a:r>
              <a:rPr lang="fr-FR" dirty="0">
                <a:latin typeface="Arial" pitchFamily="34" charset="0"/>
                <a:cs typeface="Arial" pitchFamily="34" charset="0"/>
              </a:rPr>
              <a:t> </a:t>
            </a:r>
            <a:r>
              <a:rPr lang="fr-FR" dirty="0" smtClean="0">
                <a:latin typeface="Arial" pitchFamily="34" charset="0"/>
                <a:cs typeface="Arial" pitchFamily="34" charset="0"/>
              </a:rPr>
              <a:t>Quelle </a:t>
            </a:r>
            <a:r>
              <a:rPr lang="fr-FR" dirty="0">
                <a:latin typeface="Arial" pitchFamily="34" charset="0"/>
                <a:cs typeface="Arial" pitchFamily="34" charset="0"/>
              </a:rPr>
              <a:t>est la différence entre la SASU et une EURL à l’Impôt sur les sociétés concernant l’imposition du foyer TRESOR </a:t>
            </a:r>
            <a:r>
              <a:rPr lang="fr-FR" dirty="0" smtClean="0">
                <a:latin typeface="Arial" pitchFamily="34" charset="0"/>
                <a:cs typeface="Arial" pitchFamily="34" charset="0"/>
              </a:rPr>
              <a:t>?</a:t>
            </a:r>
          </a:p>
          <a:p>
            <a:pPr lvl="2">
              <a:tabLst>
                <a:tab pos="361950" algn="l"/>
              </a:tabLst>
            </a:pPr>
            <a:endParaRPr lang="fr-FR" sz="1600" dirty="0"/>
          </a:p>
          <a:p>
            <a:pPr lvl="2">
              <a:tabLst>
                <a:tab pos="361950" algn="l"/>
              </a:tabLst>
            </a:pPr>
            <a:endParaRPr lang="fr-FR" sz="1600" dirty="0" smtClean="0"/>
          </a:p>
          <a:p>
            <a:pPr lvl="2">
              <a:tabLst>
                <a:tab pos="361950" algn="l"/>
              </a:tabLst>
            </a:pPr>
            <a:r>
              <a:rPr lang="fr-FR" sz="1800" dirty="0"/>
              <a:t>Concernant l’impôt sur le revenu, l’imposition du foyer TRESOR sera la même que dans l’EURL à l’IS soit un REVENU DISPONIBLE = </a:t>
            </a:r>
            <a:r>
              <a:rPr lang="fr-FR" sz="1800" b="1" u="sng" dirty="0"/>
              <a:t>38 646 €</a:t>
            </a:r>
            <a:endParaRPr lang="fr-FR" sz="1800" dirty="0"/>
          </a:p>
          <a:p>
            <a:pPr lvl="2">
              <a:tabLst>
                <a:tab pos="361950" algn="l"/>
              </a:tabLst>
            </a:pPr>
            <a:endParaRPr lang="fr-FR" sz="1600" dirty="0"/>
          </a:p>
          <a:p>
            <a:pPr lvl="2">
              <a:tabLst>
                <a:tab pos="361950" algn="l"/>
              </a:tabLst>
            </a:pPr>
            <a:endParaRPr lang="fr-FR" altLang="fr-FR" sz="1600" dirty="0" smtClean="0">
              <a:latin typeface="+mn-lt"/>
            </a:endParaRPr>
          </a:p>
        </p:txBody>
      </p:sp>
      <p:sp>
        <p:nvSpPr>
          <p:cNvPr id="8" name="Titre 7"/>
          <p:cNvSpPr>
            <a:spLocks noGrp="1"/>
          </p:cNvSpPr>
          <p:nvPr>
            <p:ph type="title"/>
          </p:nvPr>
        </p:nvSpPr>
        <p:spPr/>
        <p:txBody>
          <a:bodyPr/>
          <a:lstStyle/>
          <a:p>
            <a:r>
              <a:rPr lang="fr-FR" dirty="0" smtClean="0"/>
              <a:t>Réponses</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95</a:t>
            </a:fld>
            <a:endParaRPr lang="fr-FR" dirty="0"/>
          </a:p>
        </p:txBody>
      </p:sp>
      <p:grpSp>
        <p:nvGrpSpPr>
          <p:cNvPr id="2" name="Groupe 1"/>
          <p:cNvGrpSpPr/>
          <p:nvPr/>
        </p:nvGrpSpPr>
        <p:grpSpPr>
          <a:xfrm>
            <a:off x="5603800" y="5923423"/>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pic>
        <p:nvPicPr>
          <p:cNvPr id="10" name="Picture 1" descr="Description : C:\Users\imichon\AppData\Local\Microsoft\Windows\Temporary Internet Files\Content.IE5\B2XDL6KB\100x_Icone_FLECHE_R.svg[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766697">
            <a:off x="8332202" y="5712741"/>
            <a:ext cx="468313" cy="46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1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84267" y="1513696"/>
            <a:ext cx="7803675" cy="4363229"/>
          </a:xfrm>
        </p:spPr>
        <p:txBody>
          <a:bodyPr/>
          <a:lstStyle/>
          <a:p>
            <a:r>
              <a:rPr lang="fr-FR" dirty="0" smtClean="0">
                <a:latin typeface="+mj-lt"/>
              </a:rPr>
              <a:t>Question</a:t>
            </a:r>
            <a:r>
              <a:rPr lang="fr-FR" dirty="0">
                <a:latin typeface="+mj-lt"/>
              </a:rPr>
              <a:t> 2</a:t>
            </a:r>
            <a:r>
              <a:rPr lang="fr-FR" dirty="0" smtClean="0">
                <a:latin typeface="+mj-lt"/>
              </a:rPr>
              <a:t> – d :</a:t>
            </a:r>
            <a:r>
              <a:rPr lang="fr-FR" dirty="0">
                <a:latin typeface="+mj-lt"/>
              </a:rPr>
              <a:t> </a:t>
            </a:r>
            <a:r>
              <a:rPr lang="fr-FR" altLang="fr-FR" dirty="0" smtClean="0">
                <a:latin typeface="Arial" pitchFamily="34" charset="0"/>
                <a:cs typeface="Arial" pitchFamily="34" charset="0"/>
              </a:rPr>
              <a:t>Peut-il </a:t>
            </a:r>
            <a:r>
              <a:rPr lang="fr-FR" altLang="fr-FR" dirty="0">
                <a:latin typeface="Arial" pitchFamily="34" charset="0"/>
                <a:cs typeface="Arial" pitchFamily="34" charset="0"/>
              </a:rPr>
              <a:t>se prélever 5 000 € de dividendes ?</a:t>
            </a:r>
          </a:p>
          <a:p>
            <a:pPr indent="0">
              <a:buNone/>
            </a:pPr>
            <a:endParaRPr lang="fr-FR" altLang="fr-FR" dirty="0" smtClean="0"/>
          </a:p>
          <a:p>
            <a:pPr indent="0">
              <a:buNone/>
            </a:pPr>
            <a:r>
              <a:rPr lang="fr-FR" altLang="fr-FR" dirty="0" smtClean="0">
                <a:latin typeface="Arial" pitchFamily="34" charset="0"/>
                <a:cs typeface="Arial" pitchFamily="34" charset="0"/>
              </a:rPr>
              <a:t>Le </a:t>
            </a:r>
            <a:r>
              <a:rPr lang="fr-FR" altLang="fr-FR" dirty="0">
                <a:latin typeface="Arial" pitchFamily="34" charset="0"/>
                <a:cs typeface="Arial" pitchFamily="34" charset="0"/>
              </a:rPr>
              <a:t>résultat net étant négatif, </a:t>
            </a:r>
            <a:r>
              <a:rPr lang="fr-FR" altLang="fr-FR" u="sng" dirty="0">
                <a:latin typeface="Arial" pitchFamily="34" charset="0"/>
                <a:cs typeface="Arial" pitchFamily="34" charset="0"/>
              </a:rPr>
              <a:t>M. TRESOR ne peut pas prélever de dividendes.</a:t>
            </a:r>
          </a:p>
          <a:p>
            <a:pPr lvl="2">
              <a:tabLst>
                <a:tab pos="361950" algn="l"/>
              </a:tabLst>
            </a:pPr>
            <a:endParaRPr lang="fr-FR" altLang="fr-FR" sz="1600" dirty="0" smtClean="0">
              <a:latin typeface="+mn-lt"/>
            </a:endParaRPr>
          </a:p>
        </p:txBody>
      </p:sp>
      <p:sp>
        <p:nvSpPr>
          <p:cNvPr id="8" name="Titre 7"/>
          <p:cNvSpPr>
            <a:spLocks noGrp="1"/>
          </p:cNvSpPr>
          <p:nvPr>
            <p:ph type="title"/>
          </p:nvPr>
        </p:nvSpPr>
        <p:spPr/>
        <p:txBody>
          <a:bodyPr/>
          <a:lstStyle/>
          <a:p>
            <a:r>
              <a:rPr lang="fr-FR" dirty="0" smtClean="0"/>
              <a:t>Réponses</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96</a:t>
            </a:fld>
            <a:endParaRPr lang="fr-FR" dirty="0"/>
          </a:p>
        </p:txBody>
      </p:sp>
      <p:grpSp>
        <p:nvGrpSpPr>
          <p:cNvPr id="2" name="Groupe 1"/>
          <p:cNvGrpSpPr/>
          <p:nvPr/>
        </p:nvGrpSpPr>
        <p:grpSpPr>
          <a:xfrm>
            <a:off x="5603800" y="5923423"/>
            <a:ext cx="917390" cy="714570"/>
            <a:chOff x="5603800" y="5923423"/>
            <a:chExt cx="917390" cy="714570"/>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22495"/>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4287207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84267" y="1513696"/>
            <a:ext cx="7803675" cy="4363229"/>
          </a:xfrm>
        </p:spPr>
        <p:txBody>
          <a:bodyPr/>
          <a:lstStyle/>
          <a:p>
            <a:r>
              <a:rPr lang="fr-FR" dirty="0" smtClean="0">
                <a:latin typeface="+mj-lt"/>
              </a:rPr>
              <a:t>Question</a:t>
            </a:r>
            <a:r>
              <a:rPr lang="fr-FR" dirty="0">
                <a:latin typeface="+mj-lt"/>
              </a:rPr>
              <a:t> 3</a:t>
            </a:r>
            <a:r>
              <a:rPr lang="fr-FR" dirty="0" smtClean="0">
                <a:latin typeface="+mj-lt"/>
              </a:rPr>
              <a:t> :</a:t>
            </a:r>
            <a:r>
              <a:rPr lang="fr-FR" altLang="fr-FR" dirty="0">
                <a:latin typeface="Arial" pitchFamily="34" charset="0"/>
                <a:cs typeface="Arial" pitchFamily="34" charset="0"/>
              </a:rPr>
              <a:t> Quelle est la meilleure solution de choix juridique pour </a:t>
            </a:r>
            <a:r>
              <a:rPr lang="fr-FR" altLang="fr-FR" dirty="0" smtClean="0">
                <a:latin typeface="Arial" pitchFamily="34" charset="0"/>
                <a:cs typeface="Arial" pitchFamily="34" charset="0"/>
              </a:rPr>
              <a:t>M.TRESOR</a:t>
            </a:r>
            <a:r>
              <a:rPr lang="fr-FR" altLang="fr-FR" dirty="0">
                <a:latin typeface="Arial" pitchFamily="34" charset="0"/>
                <a:cs typeface="Arial" pitchFamily="34" charset="0"/>
              </a:rPr>
              <a:t> ?</a:t>
            </a:r>
            <a:endParaRPr lang="fr-FR" dirty="0" smtClean="0">
              <a:latin typeface="+mj-lt"/>
            </a:endParaRPr>
          </a:p>
          <a:p>
            <a:pPr indent="0">
              <a:buNone/>
            </a:pPr>
            <a:endParaRPr lang="fr-FR" altLang="fr-FR" sz="900" dirty="0">
              <a:latin typeface="Arial" pitchFamily="34" charset="0"/>
              <a:cs typeface="Arial" pitchFamily="34" charset="0"/>
            </a:endParaRPr>
          </a:p>
          <a:p>
            <a:pPr indent="0">
              <a:buNone/>
            </a:pPr>
            <a:endParaRPr lang="fr-FR" altLang="fr-FR" dirty="0" smtClean="0"/>
          </a:p>
          <a:p>
            <a:pPr lvl="2">
              <a:tabLst>
                <a:tab pos="361950" algn="l"/>
              </a:tabLst>
            </a:pPr>
            <a:r>
              <a:rPr lang="fr-FR" sz="1800" dirty="0" smtClean="0"/>
              <a:t>Le </a:t>
            </a:r>
            <a:r>
              <a:rPr lang="fr-FR" sz="1800" dirty="0"/>
              <a:t>revenu disponible </a:t>
            </a:r>
            <a:r>
              <a:rPr lang="fr-FR" sz="1800" dirty="0" smtClean="0"/>
              <a:t>le </a:t>
            </a:r>
            <a:r>
              <a:rPr lang="fr-FR" sz="1800" dirty="0"/>
              <a:t>plus élevé pour le dirigeant </a:t>
            </a:r>
            <a:r>
              <a:rPr lang="fr-FR" sz="1800" dirty="0" smtClean="0"/>
              <a:t>= cas de l’EURL </a:t>
            </a:r>
            <a:r>
              <a:rPr lang="fr-FR" sz="1800" dirty="0"/>
              <a:t>imposable à l’impôt sur le revenu avec un revenu disponible de 49 501 €.</a:t>
            </a:r>
            <a:endParaRPr lang="fr-FR" altLang="fr-FR" sz="1800" dirty="0" smtClean="0">
              <a:latin typeface="+mn-lt"/>
            </a:endParaRPr>
          </a:p>
        </p:txBody>
      </p:sp>
      <p:sp>
        <p:nvSpPr>
          <p:cNvPr id="8" name="Titre 7"/>
          <p:cNvSpPr>
            <a:spLocks noGrp="1"/>
          </p:cNvSpPr>
          <p:nvPr>
            <p:ph type="title"/>
          </p:nvPr>
        </p:nvSpPr>
        <p:spPr/>
        <p:txBody>
          <a:bodyPr/>
          <a:lstStyle/>
          <a:p>
            <a:r>
              <a:rPr lang="fr-FR" dirty="0" smtClean="0"/>
              <a:t>Réponses</a:t>
            </a:r>
            <a:endParaRPr lang="fr-FR" dirty="0"/>
          </a:p>
        </p:txBody>
      </p:sp>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97</a:t>
            </a:fld>
            <a:endParaRPr lang="fr-FR" dirty="0"/>
          </a:p>
        </p:txBody>
      </p:sp>
      <p:grpSp>
        <p:nvGrpSpPr>
          <p:cNvPr id="2" name="Groupe 1"/>
          <p:cNvGrpSpPr/>
          <p:nvPr/>
        </p:nvGrpSpPr>
        <p:grpSpPr>
          <a:xfrm>
            <a:off x="5603800" y="5923423"/>
            <a:ext cx="917390" cy="770538"/>
            <a:chOff x="5603800" y="5923423"/>
            <a:chExt cx="917390" cy="770538"/>
          </a:xfrm>
        </p:grpSpPr>
        <p:pic>
          <p:nvPicPr>
            <p:cNvPr id="11" name="Picture 8" descr="C:\Users\Franck\AppData\Local\Microsoft\Windows\INetCache\IE\FXYCKBOF\fleche-droite[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00" y="5923423"/>
              <a:ext cx="642095" cy="64209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hlinkClick r:id="rId2" action="ppaction://hlinksldjump"/>
            </p:cNvPr>
            <p:cNvSpPr txBox="1"/>
            <p:nvPr/>
          </p:nvSpPr>
          <p:spPr>
            <a:xfrm>
              <a:off x="5720660" y="6278463"/>
              <a:ext cx="800530" cy="415498"/>
            </a:xfrm>
            <a:prstGeom prst="rect">
              <a:avLst/>
            </a:prstGeom>
            <a:noFill/>
          </p:spPr>
          <p:txBody>
            <a:bodyPr wrap="square" rtlCol="0">
              <a:spAutoFit/>
            </a:bodyPr>
            <a:lstStyle/>
            <a:p>
              <a:r>
                <a:rPr lang="fr-FR" sz="1050" b="1" dirty="0" smtClean="0"/>
                <a:t>Menu questions</a:t>
              </a:r>
              <a:endParaRPr lang="fr-FR" sz="1050" b="1" dirty="0"/>
            </a:p>
          </p:txBody>
        </p:sp>
      </p:grpSp>
      <p:pic>
        <p:nvPicPr>
          <p:cNvPr id="15" name="Image 14" descr="Logo-provisoire-Auvergne-Rhone-Alpes-160px.png">
            <a:hlinkClick r:id="rId4" action="ppaction://hlinksldjump"/>
          </p:cNvPr>
          <p:cNvPicPr>
            <a:picLocks noChangeAspect="1"/>
          </p:cNvPicPr>
          <p:nvPr/>
        </p:nvPicPr>
        <p:blipFill>
          <a:blip r:embed="rId5"/>
          <a:stretch>
            <a:fillRect/>
          </a:stretch>
        </p:blipFill>
        <p:spPr>
          <a:xfrm>
            <a:off x="7012213" y="5876925"/>
            <a:ext cx="934357" cy="981075"/>
          </a:xfrm>
          <a:prstGeom prst="rect">
            <a:avLst/>
          </a:prstGeom>
        </p:spPr>
      </p:pic>
    </p:spTree>
    <p:extLst>
      <p:ext uri="{BB962C8B-B14F-4D97-AF65-F5344CB8AC3E}">
        <p14:creationId xmlns:p14="http://schemas.microsoft.com/office/powerpoint/2010/main" val="693589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Autres EXERCICES</a:t>
            </a:r>
            <a:endParaRPr lang="fr-FR" dirty="0"/>
          </a:p>
        </p:txBody>
      </p:sp>
      <p:sp>
        <p:nvSpPr>
          <p:cNvPr id="6" name="Espace réservé du numéro de diapositive 5"/>
          <p:cNvSpPr>
            <a:spLocks noGrp="1"/>
          </p:cNvSpPr>
          <p:nvPr>
            <p:ph type="sldNum" sz="quarter" idx="4294967295"/>
          </p:nvPr>
        </p:nvSpPr>
        <p:spPr>
          <a:xfrm>
            <a:off x="8077200" y="5876925"/>
            <a:ext cx="1066800" cy="981075"/>
          </a:xfrm>
          <a:prstGeom prst="rect">
            <a:avLst/>
          </a:prstGeom>
        </p:spPr>
        <p:txBody>
          <a:bodyPr/>
          <a:lstStyle/>
          <a:p>
            <a:pPr>
              <a:defRPr/>
            </a:pPr>
            <a:fld id="{6FB1357B-4ECE-594C-B396-EDD440BB5D69}" type="slidenum">
              <a:rPr lang="fr-FR" smtClean="0"/>
              <a:pPr>
                <a:defRPr/>
              </a:pPr>
              <a:t>98</a:t>
            </a:fld>
            <a:endParaRPr lang="fr-FR" dirty="0"/>
          </a:p>
        </p:txBody>
      </p:sp>
      <p:grpSp>
        <p:nvGrpSpPr>
          <p:cNvPr id="9" name="Groupe 8"/>
          <p:cNvGrpSpPr/>
          <p:nvPr/>
        </p:nvGrpSpPr>
        <p:grpSpPr>
          <a:xfrm>
            <a:off x="3945792" y="4900249"/>
            <a:ext cx="1818751" cy="1238341"/>
            <a:chOff x="7235217" y="1889769"/>
            <a:chExt cx="1818751" cy="1238341"/>
          </a:xfrm>
        </p:grpSpPr>
        <p:pic>
          <p:nvPicPr>
            <p:cNvPr id="10" name="Picture 2" descr="http://cliparts.tout-images.com/bureautique/livres/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889769"/>
              <a:ext cx="952500" cy="8191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35217" y="2543335"/>
              <a:ext cx="1818751" cy="584775"/>
            </a:xfrm>
            <a:prstGeom prst="rect">
              <a:avLst/>
            </a:prstGeom>
            <a:noFill/>
          </p:spPr>
          <p:txBody>
            <a:bodyPr wrap="square" lIns="91440" tIns="45720" rIns="91440" bIns="45720">
              <a:spAutoFit/>
            </a:bodyPr>
            <a:lstStyle/>
            <a:p>
              <a:pPr algn="ct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anose="03060802040406070304" pitchFamily="66" charset="0"/>
                </a:rPr>
                <a:t>Exercices</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anose="03060802040406070304" pitchFamily="66" charset="0"/>
              </a:endParaRPr>
            </a:p>
          </p:txBody>
        </p:sp>
      </p:grpSp>
      <p:pic>
        <p:nvPicPr>
          <p:cNvPr id="12" name="Image 11" descr="Logo-provisoire-Auvergne-Rhone-Alpes-sans-contour-800px.png">
            <a:hlinkClick r:id="rId3" action="ppaction://hlinksldjump"/>
          </p:cNvPr>
          <p:cNvPicPr>
            <a:picLocks noChangeAspect="1"/>
          </p:cNvPicPr>
          <p:nvPr/>
        </p:nvPicPr>
        <p:blipFill>
          <a:blip r:embed="rId4"/>
          <a:stretch>
            <a:fillRect/>
          </a:stretch>
        </p:blipFill>
        <p:spPr>
          <a:xfrm>
            <a:off x="5846564" y="180871"/>
            <a:ext cx="1409924" cy="1346478"/>
          </a:xfrm>
          <a:prstGeom prst="rect">
            <a:avLst/>
          </a:prstGeom>
        </p:spPr>
      </p:pic>
    </p:spTree>
    <p:extLst>
      <p:ext uri="{BB962C8B-B14F-4D97-AF65-F5344CB8AC3E}">
        <p14:creationId xmlns:p14="http://schemas.microsoft.com/office/powerpoint/2010/main" val="9192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7"/>
          </p:nvPr>
        </p:nvSpPr>
        <p:spPr/>
        <p:txBody>
          <a:bodyPr/>
          <a:lstStyle/>
          <a:p>
            <a:pPr>
              <a:defRPr/>
            </a:pPr>
            <a:fld id="{6FB1357B-4ECE-594C-B396-EDD440BB5D69}" type="slidenum">
              <a:rPr lang="fr-FR" smtClean="0"/>
              <a:pPr>
                <a:defRPr/>
              </a:pPr>
              <a:t>99</a:t>
            </a:fld>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229" y="465188"/>
            <a:ext cx="5001323" cy="6277852"/>
          </a:xfrm>
          <a:prstGeom prst="rect">
            <a:avLst/>
          </a:prstGeom>
          <a:ln>
            <a:solidFill>
              <a:schemeClr val="tx1"/>
            </a:solidFill>
          </a:ln>
        </p:spPr>
      </p:pic>
      <p:graphicFrame>
        <p:nvGraphicFramePr>
          <p:cNvPr id="7" name="Diagramme 6"/>
          <p:cNvGraphicFramePr/>
          <p:nvPr>
            <p:extLst>
              <p:ext uri="{D42A27DB-BD31-4B8C-83A1-F6EECF244321}">
                <p14:modId xmlns:p14="http://schemas.microsoft.com/office/powerpoint/2010/main" val="2580194033"/>
              </p:ext>
            </p:extLst>
          </p:nvPr>
        </p:nvGraphicFramePr>
        <p:xfrm>
          <a:off x="0" y="674324"/>
          <a:ext cx="1805299" cy="4944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e 1"/>
          <p:cNvGrpSpPr/>
          <p:nvPr/>
        </p:nvGrpSpPr>
        <p:grpSpPr>
          <a:xfrm>
            <a:off x="7178937" y="4971798"/>
            <a:ext cx="778464" cy="778464"/>
            <a:chOff x="6345426" y="5964576"/>
            <a:chExt cx="778464" cy="778464"/>
          </a:xfrm>
        </p:grpSpPr>
        <p:pic>
          <p:nvPicPr>
            <p:cNvPr id="6" name="Picture 2" descr="C:\Users\Franck\AppData\Local\Microsoft\Windows\INetCache\IE\8OA8W22W\X-office-presentation.svg[1].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5426" y="5964576"/>
              <a:ext cx="778464" cy="77846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hlinkClick r:id="rId9" action="ppaction://hlinksldjump"/>
            </p:cNvPr>
            <p:cNvSpPr txBox="1"/>
            <p:nvPr/>
          </p:nvSpPr>
          <p:spPr>
            <a:xfrm>
              <a:off x="6389815" y="6226850"/>
              <a:ext cx="689686"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050" b="1" dirty="0">
                  <a:solidFill>
                    <a:srgbClr val="C00000"/>
                  </a:solidFill>
                </a:rPr>
                <a:t>D</a:t>
              </a:r>
              <a:r>
                <a:rPr lang="fr-FR" sz="1050" b="1" dirty="0" smtClean="0">
                  <a:solidFill>
                    <a:srgbClr val="C00000"/>
                  </a:solidFill>
                </a:rPr>
                <a:t>iapo</a:t>
              </a:r>
              <a:endParaRPr lang="fr-FR" sz="1050" b="1" dirty="0">
                <a:solidFill>
                  <a:srgbClr val="C00000"/>
                </a:solidFill>
              </a:endParaRPr>
            </a:p>
          </p:txBody>
        </p:sp>
      </p:grpSp>
      <p:pic>
        <p:nvPicPr>
          <p:cNvPr id="10" name="Image 9" descr="Logo-provisoire-Auvergne-Rhone-Alpes-160px.png">
            <a:hlinkClick r:id="rId11" action="ppaction://hlinksldjump"/>
          </p:cNvPr>
          <p:cNvPicPr>
            <a:picLocks noChangeAspect="1"/>
          </p:cNvPicPr>
          <p:nvPr/>
        </p:nvPicPr>
        <p:blipFill>
          <a:blip r:embed="rId12"/>
          <a:stretch>
            <a:fillRect/>
          </a:stretch>
        </p:blipFill>
        <p:spPr>
          <a:xfrm>
            <a:off x="7100991" y="5842422"/>
            <a:ext cx="934357" cy="981075"/>
          </a:xfrm>
          <a:prstGeom prst="rect">
            <a:avLst/>
          </a:prstGeom>
        </p:spPr>
      </p:pic>
      <p:sp>
        <p:nvSpPr>
          <p:cNvPr id="9" name="Carré corné 8">
            <a:hlinkClick r:id="rId13" action="ppaction://hlinksldjump"/>
          </p:cNvPr>
          <p:cNvSpPr/>
          <p:nvPr/>
        </p:nvSpPr>
        <p:spPr>
          <a:xfrm>
            <a:off x="8187349" y="4971798"/>
            <a:ext cx="665825" cy="710622"/>
          </a:xfrm>
          <a:prstGeom prst="foldedCorner">
            <a:avLst>
              <a:gd name="adj" fmla="val 353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i="1" dirty="0" smtClean="0"/>
              <a:t>Corrigé </a:t>
            </a:r>
            <a:endParaRPr lang="fr-FR" sz="1200" b="1" i="1" dirty="0"/>
          </a:p>
        </p:txBody>
      </p:sp>
    </p:spTree>
    <p:extLst>
      <p:ext uri="{BB962C8B-B14F-4D97-AF65-F5344CB8AC3E}">
        <p14:creationId xmlns:p14="http://schemas.microsoft.com/office/powerpoint/2010/main" val="537183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Z1Biybkc0DRKRoKLbXWcDJ"/>
</p:tagLst>
</file>

<file path=ppt/tags/tag10.xml><?xml version="1.0" encoding="utf-8"?>
<p:tagLst xmlns:a="http://schemas.openxmlformats.org/drawingml/2006/main" xmlns:r="http://schemas.openxmlformats.org/officeDocument/2006/relationships" xmlns:p="http://schemas.openxmlformats.org/presentationml/2006/main">
  <p:tag name="DVSHAPEID" val="mwSz2RGYn6FkeVU8CIim03"/>
</p:tagLst>
</file>

<file path=ppt/tags/tag11.xml><?xml version="1.0" encoding="utf-8"?>
<p:tagLst xmlns:a="http://schemas.openxmlformats.org/drawingml/2006/main" xmlns:r="http://schemas.openxmlformats.org/officeDocument/2006/relationships" xmlns:p="http://schemas.openxmlformats.org/presentationml/2006/main">
  <p:tag name="DVSHAPEID" val="g9QFXwsubl5yAj0Nc6mR7B"/>
</p:tagLst>
</file>

<file path=ppt/tags/tag12.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ags/tag2.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ags/tag3.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ags/tag4.xml><?xml version="1.0" encoding="utf-8"?>
<p:tagLst xmlns:a="http://schemas.openxmlformats.org/drawingml/2006/main" xmlns:r="http://schemas.openxmlformats.org/officeDocument/2006/relationships" xmlns:p="http://schemas.openxmlformats.org/presentationml/2006/main">
  <p:tag name="DVSHAPEID" val="563yCZMR2qg3HfC6DaMqVJ"/>
</p:tagLst>
</file>

<file path=ppt/tags/tag5.xml><?xml version="1.0" encoding="utf-8"?>
<p:tagLst xmlns:a="http://schemas.openxmlformats.org/drawingml/2006/main" xmlns:r="http://schemas.openxmlformats.org/officeDocument/2006/relationships" xmlns:p="http://schemas.openxmlformats.org/presentationml/2006/main">
  <p:tag name="DVSHAPEID" val="QsXBMXSil3Sl7gydAqNqD3"/>
</p:tagLst>
</file>

<file path=ppt/tags/tag6.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ags/tag7.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ags/tag8.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ags/tag9.xml><?xml version="1.0" encoding="utf-8"?>
<p:tagLst xmlns:a="http://schemas.openxmlformats.org/drawingml/2006/main" xmlns:r="http://schemas.openxmlformats.org/officeDocument/2006/relationships" xmlns:p="http://schemas.openxmlformats.org/presentationml/2006/main">
  <p:tag name="DVSHAPEID" val="vduUNkabNjCMPEVL2BFkex"/>
</p:tagLst>
</file>

<file path=ppt/theme/theme1.xml><?xml version="1.0" encoding="utf-8"?>
<a:theme xmlns:a="http://schemas.openxmlformats.org/drawingml/2006/main" name="PPT - CRMA">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5902</TotalTime>
  <Words>6932</Words>
  <Application>Microsoft Office PowerPoint</Application>
  <PresentationFormat>Affichage à l'écran (4:3)</PresentationFormat>
  <Paragraphs>1801</Paragraphs>
  <Slides>103</Slides>
  <Notes>5</Notes>
  <HiddenSlides>38</HiddenSlides>
  <MMClips>0</MMClips>
  <ScaleCrop>false</ScaleCrop>
  <HeadingPairs>
    <vt:vector size="4" baseType="variant">
      <vt:variant>
        <vt:lpstr>Thème</vt:lpstr>
      </vt:variant>
      <vt:variant>
        <vt:i4>1</vt:i4>
      </vt:variant>
      <vt:variant>
        <vt:lpstr>Titres des diapositives</vt:lpstr>
      </vt:variant>
      <vt:variant>
        <vt:i4>103</vt:i4>
      </vt:variant>
    </vt:vector>
  </HeadingPairs>
  <TitlesOfParts>
    <vt:vector size="104" baseType="lpstr">
      <vt:lpstr>PPT - CRMA</vt:lpstr>
      <vt:lpstr>Lancer son entreprise artisanale</vt:lpstr>
      <vt:lpstr>Menu </vt:lpstr>
      <vt:lpstr>Les formes juridiques de l’entreprise artisanale</vt:lpstr>
      <vt:lpstr>Les critères de choix</vt:lpstr>
      <vt:lpstr>Les différentes formes juridiques</vt:lpstr>
      <vt:lpstr>Les différentes formes juridiques</vt:lpstr>
      <vt:lpstr>Statut des Conjoint(e)s</vt:lpstr>
      <vt:lpstr>Entreprise Individuelle</vt:lpstr>
      <vt:lpstr> EIRL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EURL/SARL</vt:lpstr>
      <vt:lpstr>SAS - SASU</vt:lpstr>
      <vt:lpstr>Le régime fiscal de l'entreprise  artisanale</vt:lpstr>
      <vt:lpstr>Régime fiscal : les seuils</vt:lpstr>
      <vt:lpstr>Micro-entreprise</vt:lpstr>
      <vt:lpstr>IMPOTS ET TAXES</vt:lpstr>
      <vt:lpstr>TVA (taxe sur la Valeur Ajoutée)</vt:lpstr>
      <vt:lpstr>Autres Impôts et Taxes</vt:lpstr>
      <vt:lpstr>Autres Impôts et Taxes</vt:lpstr>
      <vt:lpstr>Les exonérations fiscales</vt:lpstr>
      <vt:lpstr>Imposition selon formes juridiques </vt:lpstr>
      <vt:lpstr>Imposition : Base de Calcul au réel </vt:lpstr>
      <vt:lpstr>Imposition : cas des sociétés </vt:lpstr>
      <vt:lpstr>Imposition : Dividendes</vt:lpstr>
      <vt:lpstr>Imposition : exemple de barème</vt:lpstr>
      <vt:lpstr>Le régime social de l’entreprise artisanale</vt:lpstr>
      <vt:lpstr>Le régime social :</vt:lpstr>
      <vt:lpstr>A savoir</vt:lpstr>
      <vt:lpstr>Taux de cotisation </vt:lpstr>
      <vt:lpstr>Déclaration </vt:lpstr>
      <vt:lpstr>Comparaisons juridique, fiscale et sociale</vt:lpstr>
      <vt:lpstr>Les formes juridiques </vt:lpstr>
      <vt:lpstr>Les régimes fiscaux  </vt:lpstr>
      <vt:lpstr>Présentation PowerPoint</vt:lpstr>
      <vt:lpstr>Les régimes sociaux – Taux de cotisation </vt:lpstr>
      <vt:lpstr>La gestion de l'entreprise artisanale</vt:lpstr>
      <vt:lpstr>Obligations administratives</vt:lpstr>
      <vt:lpstr>Centres de Gestion Agréés</vt:lpstr>
      <vt:lpstr>DEVIS</vt:lpstr>
      <vt:lpstr>Présentation PowerPoint</vt:lpstr>
      <vt:lpstr>Présentation PowerPoint</vt:lpstr>
      <vt:lpstr>La facture</vt:lpstr>
      <vt:lpstr>Présentation PowerPoint</vt:lpstr>
      <vt:lpstr>Présentation PowerPoint</vt:lpstr>
      <vt:lpstr>Présentation PowerPoint</vt:lpstr>
      <vt:lpstr>NOTE ou ticket de caisse </vt:lpstr>
      <vt:lpstr>Tableaux de bord de suivi</vt:lpstr>
      <vt:lpstr>Tableaux de bord de suivi</vt:lpstr>
      <vt:lpstr>Tableaux de bord de suivi</vt:lpstr>
      <vt:lpstr>Exemple</vt:lpstr>
      <vt:lpstr>Les formalités d’immatriculation </vt:lpstr>
      <vt:lpstr>Présentation PowerPoint</vt:lpstr>
      <vt:lpstr>Supports SPI régionalisés</vt:lpstr>
      <vt:lpstr>A compléter par les CMA</vt:lpstr>
      <vt:lpstr>Les Ressources Humaines</vt:lpstr>
      <vt:lpstr>Le Recrutement et l’Embauche</vt:lpstr>
      <vt:lpstr>Le Recrutement et l’Embauche</vt:lpstr>
      <vt:lpstr>Plateforme régionale « Emploi »</vt:lpstr>
      <vt:lpstr>Le Recrutement et l’Embauche</vt:lpstr>
      <vt:lpstr>Le Recrutement et l’Embauche</vt:lpstr>
      <vt:lpstr>Le Recrutement et l’Embauche</vt:lpstr>
      <vt:lpstr>Le Recrutement et l’Embauche</vt:lpstr>
      <vt:lpstr>L’Apprentissage</vt:lpstr>
      <vt:lpstr>L’Apprentissage</vt:lpstr>
      <vt:lpstr>L’Apprentissage</vt:lpstr>
      <vt:lpstr>L’Apprentissage</vt:lpstr>
      <vt:lpstr>Le Management</vt:lpstr>
      <vt:lpstr>Le Management</vt:lpstr>
      <vt:lpstr>La Formation</vt:lpstr>
      <vt:lpstr>La Formation</vt:lpstr>
      <vt:lpstr>La Formation</vt:lpstr>
      <vt:lpstr>EXERCICES</vt:lpstr>
      <vt:lpstr>Cas pratique – Enoncé (1/2)</vt:lpstr>
      <vt:lpstr>Cas pratique – Enoncé (2/2)</vt:lpstr>
      <vt:lpstr>Questions </vt:lpstr>
      <vt:lpstr>Questions </vt:lpstr>
      <vt:lpstr>Questions </vt:lpstr>
      <vt:lpstr>Questions </vt:lpstr>
      <vt:lpstr>Questions </vt:lpstr>
      <vt:lpstr>Questions </vt:lpstr>
      <vt:lpstr>Questions </vt:lpstr>
      <vt:lpstr>Questions </vt:lpstr>
      <vt:lpstr>Présentation PowerPoint</vt:lpstr>
      <vt:lpstr>Réponses (1/2)</vt:lpstr>
      <vt:lpstr>Réponses (2/2)</vt:lpstr>
      <vt:lpstr>Réponses</vt:lpstr>
      <vt:lpstr>Réponses</vt:lpstr>
      <vt:lpstr>Réponses</vt:lpstr>
      <vt:lpstr>Réponses</vt:lpstr>
      <vt:lpstr>Réponses</vt:lpstr>
      <vt:lpstr>Réponses</vt:lpstr>
      <vt:lpstr>Autres EXERCICES</vt:lpstr>
      <vt:lpstr>Présentation PowerPoint</vt:lpstr>
      <vt:lpstr>Présentation PowerPoint</vt:lpstr>
      <vt:lpstr>Présentation PowerPoint</vt:lpstr>
      <vt:lpstr>Présentation PowerPoint</vt:lpstr>
      <vt:lpstr>Exemples de Bulletins de salaire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Préparer son installation</dc:title>
  <dc:creator>im</dc:creator>
  <cp:lastModifiedBy>Claire JACONELLI</cp:lastModifiedBy>
  <cp:revision>656</cp:revision>
  <cp:lastPrinted>2018-01-31T09:24:33Z</cp:lastPrinted>
  <dcterms:created xsi:type="dcterms:W3CDTF">2016-03-29T13:38:16Z</dcterms:created>
  <dcterms:modified xsi:type="dcterms:W3CDTF">2018-01-31T10:36:30Z</dcterms:modified>
</cp:coreProperties>
</file>