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31"/>
  </p:notesMasterIdLst>
  <p:handoutMasterIdLst>
    <p:handoutMasterId r:id="rId32"/>
  </p:handoutMasterIdLst>
  <p:sldIdLst>
    <p:sldId id="267" r:id="rId2"/>
    <p:sldId id="268" r:id="rId3"/>
    <p:sldId id="262" r:id="rId4"/>
    <p:sldId id="306" r:id="rId5"/>
    <p:sldId id="308" r:id="rId6"/>
    <p:sldId id="307" r:id="rId7"/>
    <p:sldId id="330" r:id="rId8"/>
    <p:sldId id="331" r:id="rId9"/>
    <p:sldId id="332" r:id="rId10"/>
    <p:sldId id="309" r:id="rId11"/>
    <p:sldId id="329" r:id="rId12"/>
    <p:sldId id="328" r:id="rId13"/>
    <p:sldId id="333" r:id="rId14"/>
    <p:sldId id="334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8" r:id="rId23"/>
    <p:sldId id="319" r:id="rId24"/>
    <p:sldId id="321" r:id="rId25"/>
    <p:sldId id="322" r:id="rId26"/>
    <p:sldId id="323" r:id="rId27"/>
    <p:sldId id="324" r:id="rId28"/>
    <p:sldId id="325" r:id="rId29"/>
    <p:sldId id="326" r:id="rId30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723B7716-69BF-4BA6-96D6-0D68BAC948E9}">
          <p14:sldIdLst>
            <p14:sldId id="267"/>
            <p14:sldId id="268"/>
            <p14:sldId id="262"/>
            <p14:sldId id="306"/>
            <p14:sldId id="308"/>
            <p14:sldId id="307"/>
            <p14:sldId id="330"/>
            <p14:sldId id="331"/>
            <p14:sldId id="332"/>
            <p14:sldId id="309"/>
            <p14:sldId id="329"/>
            <p14:sldId id="328"/>
            <p14:sldId id="333"/>
            <p14:sldId id="334"/>
            <p14:sldId id="310"/>
            <p14:sldId id="311"/>
            <p14:sldId id="312"/>
            <p14:sldId id="313"/>
            <p14:sldId id="314"/>
            <p14:sldId id="315"/>
            <p14:sldId id="316"/>
            <p14:sldId id="318"/>
            <p14:sldId id="319"/>
            <p14:sldId id="321"/>
            <p14:sldId id="322"/>
            <p14:sldId id="323"/>
            <p14:sldId id="324"/>
            <p14:sldId id="325"/>
            <p14:sldId id="32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" initials="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9D1D"/>
    <a:srgbClr val="81171E"/>
    <a:srgbClr val="00794C"/>
    <a:srgbClr val="007434"/>
    <a:srgbClr val="E99417"/>
    <a:srgbClr val="F6C30A"/>
    <a:srgbClr val="FFD347"/>
    <a:srgbClr val="EEDC6E"/>
    <a:srgbClr val="E6C91A"/>
    <a:srgbClr val="FCC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22" autoAdjust="0"/>
  </p:normalViewPr>
  <p:slideViewPr>
    <p:cSldViewPr snapToGrid="0" snapToObjects="1">
      <p:cViewPr varScale="1">
        <p:scale>
          <a:sx n="110" d="100"/>
          <a:sy n="110" d="100"/>
        </p:scale>
        <p:origin x="-2112" y="-78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17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309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pied de page 4"/>
          <p:cNvSpPr txBox="1">
            <a:spLocks/>
          </p:cNvSpPr>
          <p:nvPr/>
        </p:nvSpPr>
        <p:spPr>
          <a:xfrm>
            <a:off x="-23576" y="9450882"/>
            <a:ext cx="3850443" cy="2493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502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DA30E68-E565-C842-9E5B-C9DA2B617DCA}" type="datetimeFigureOut">
              <a:rPr lang="fr-FR"/>
              <a:pPr>
                <a:defRPr/>
              </a:pPr>
              <a:t>14/11/2016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03227F5-0DB8-974F-AC6D-BAC5CC1822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175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P-CMA-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7839" y="2200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77837" y="5109845"/>
            <a:ext cx="5912803" cy="914400"/>
          </a:xfrm>
          <a:prstGeom prst="rect">
            <a:avLst/>
          </a:prstGeom>
        </p:spPr>
        <p:txBody>
          <a:bodyPr vert="horz"/>
          <a:lstStyle>
            <a:lvl2pPr marL="0" indent="0">
              <a:defRPr/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1982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927" y="6142039"/>
            <a:ext cx="88900" cy="635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44501" y="494635"/>
            <a:ext cx="7803675" cy="3794147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005E91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005E91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E91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E91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14895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125" y="0"/>
            <a:ext cx="914350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11"/>
          <p:cNvSpPr txBox="1">
            <a:spLocks noChangeArrowheads="1"/>
          </p:cNvSpPr>
          <p:nvPr userDrawn="1"/>
        </p:nvSpPr>
        <p:spPr bwMode="auto">
          <a:xfrm>
            <a:off x="517527" y="6342063"/>
            <a:ext cx="1982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sz="1000" dirty="0" smtClean="0">
              <a:latin typeface="Arial-BoldMT" charset="0"/>
              <a:cs typeface="Arial-BoldMT" charset="0"/>
            </a:endParaRPr>
          </a:p>
          <a:p>
            <a:pPr eaLnBrk="1" hangingPunct="1">
              <a:defRPr/>
            </a:pPr>
            <a:endParaRPr lang="fr-FR" sz="800" dirty="0" smtClean="0">
              <a:solidFill>
                <a:srgbClr val="7F7F7F"/>
              </a:solidFill>
              <a:latin typeface="Arial-BoldMT" charset="0"/>
              <a:cs typeface="Arial-BoldMT" charset="0"/>
            </a:endParaRPr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7839" y="2200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77837" y="5109845"/>
            <a:ext cx="5912803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794C"/>
                </a:solidFill>
              </a:defRPr>
            </a:lvl1pPr>
            <a:lvl2pPr marL="0" indent="0">
              <a:defRPr>
                <a:solidFill>
                  <a:srgbClr val="00794C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951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575" y="441325"/>
            <a:ext cx="850900" cy="901700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44501" y="1572006"/>
            <a:ext cx="7803675" cy="2716774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00794C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00794C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94C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4C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40319" y="290822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lang="fr-FR" sz="3200" kern="1200" dirty="0">
                <a:solidFill>
                  <a:srgbClr val="00794C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6575" y="290826"/>
            <a:ext cx="850900" cy="1142999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N°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175" y="6142039"/>
            <a:ext cx="889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6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175" y="6142039"/>
            <a:ext cx="88900" cy="635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44501" y="494635"/>
            <a:ext cx="7803675" cy="3794147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00794C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00794C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94C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94C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71206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441325"/>
            <a:ext cx="8509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7" y="6142039"/>
            <a:ext cx="889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4501" y="1572006"/>
            <a:ext cx="7803675" cy="2716774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800000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81171E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171E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1171E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319" y="290822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lang="fr-FR" sz="3200" kern="1200" dirty="0">
                <a:solidFill>
                  <a:srgbClr val="81171E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6575" y="290826"/>
            <a:ext cx="850900" cy="1142999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N°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51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7" y="6142039"/>
            <a:ext cx="889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44501" y="494635"/>
            <a:ext cx="7803675" cy="3794147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81171E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81171E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171E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1171E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687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7" y="6142039"/>
            <a:ext cx="889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" y="0"/>
            <a:ext cx="914350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7839" y="2200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77837" y="5109845"/>
            <a:ext cx="5912803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D69D1D"/>
                </a:solidFill>
              </a:defRPr>
            </a:lvl1pPr>
            <a:lvl2pPr marL="0" indent="0">
              <a:defRPr>
                <a:solidFill>
                  <a:srgbClr val="D69D1D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1583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575" y="441325"/>
            <a:ext cx="850900" cy="901700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44501" y="1572006"/>
            <a:ext cx="7803675" cy="2716774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D69D1D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D69D1D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69D1D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69D1D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40319" y="290822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lang="fr-FR" sz="3200" kern="1200" dirty="0">
                <a:solidFill>
                  <a:srgbClr val="D69D1D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6575" y="290826"/>
            <a:ext cx="850900" cy="1142999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N°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927" y="6142039"/>
            <a:ext cx="889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9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ite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927" y="6142039"/>
            <a:ext cx="88900" cy="635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44501" y="494635"/>
            <a:ext cx="7803675" cy="3794147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D69D1D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D69D1D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69D1D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D69D1D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56445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" y="0"/>
            <a:ext cx="914350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77839" y="2200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77837" y="5109845"/>
            <a:ext cx="5912803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5E91"/>
                </a:solidFill>
              </a:defRPr>
            </a:lvl1pPr>
            <a:lvl2pPr marL="0" indent="0">
              <a:defRPr>
                <a:solidFill>
                  <a:srgbClr val="005E9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0529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575" y="441325"/>
            <a:ext cx="850900" cy="901700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>
            <a:off x="8077200" y="5876927"/>
            <a:ext cx="0" cy="9810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44501" y="1572006"/>
            <a:ext cx="7803675" cy="2716774"/>
          </a:xfrm>
          <a:prstGeom prst="rect">
            <a:avLst/>
          </a:prstGeom>
        </p:spPr>
        <p:txBody>
          <a:bodyPr/>
          <a:lstStyle>
            <a:lvl1pPr marL="0" indent="-360000">
              <a:buClr>
                <a:srgbClr val="005E91"/>
              </a:buClr>
              <a:buFont typeface="Wingdings" charset="2"/>
              <a:buChar char=""/>
              <a:defRPr 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>
              <a:buClr>
                <a:srgbClr val="005E91"/>
              </a:buClr>
              <a:buFont typeface="Arial Black"/>
              <a:buChar char="➔"/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E91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E91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40319" y="290822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lang="fr-FR" sz="3200" kern="1200" dirty="0">
                <a:solidFill>
                  <a:srgbClr val="005E9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536575" y="290826"/>
            <a:ext cx="850900" cy="1142999"/>
          </a:xfrm>
          <a:prstGeom prst="rect">
            <a:avLst/>
          </a:prstGeom>
        </p:spPr>
        <p:txBody>
          <a:bodyPr vert="horz" anchor="ctr"/>
          <a:lstStyle>
            <a:lvl1pPr algn="ctr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 smtClean="0"/>
              <a:t>N°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444503" y="6356353"/>
            <a:ext cx="5575300" cy="365125"/>
          </a:xfrm>
          <a:prstGeom prst="rect">
            <a:avLst/>
          </a:prstGeom>
        </p:spPr>
        <p:txBody>
          <a:bodyPr/>
          <a:lstStyle>
            <a:lvl1pPr algn="l">
              <a:defRPr lang="fr-FR"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-BoldMT"/>
                <a:ea typeface="+mn-ea"/>
                <a:cs typeface="Arial-BoldMT"/>
              </a:defRPr>
            </a:lvl1pPr>
          </a:lstStyle>
          <a:p>
            <a:pPr>
              <a:defRPr/>
            </a:pPr>
            <a:r>
              <a:rPr sz="1000" dirty="0">
                <a:solidFill>
                  <a:schemeClr val="tx1"/>
                </a:solidFill>
              </a:rPr>
              <a:t>Titre du document</a:t>
            </a:r>
          </a:p>
          <a:p>
            <a:pPr>
              <a:defRPr/>
            </a:pPr>
            <a:r>
              <a:rPr dirty="0"/>
              <a:t>JJ Mois AAAA (date de création)</a:t>
            </a:r>
          </a:p>
          <a:p>
            <a:pPr>
              <a:defRPr/>
            </a:pPr>
            <a:endParaRPr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fld id="{6FB1357B-4ECE-594C-B396-EDD440BB5D6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927" y="6142039"/>
            <a:ext cx="889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9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ZoneTexte 11"/>
          <p:cNvSpPr txBox="1">
            <a:spLocks noChangeArrowheads="1"/>
          </p:cNvSpPr>
          <p:nvPr/>
        </p:nvSpPr>
        <p:spPr bwMode="auto">
          <a:xfrm>
            <a:off x="517527" y="6342063"/>
            <a:ext cx="1982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FR" sz="1000" dirty="0" smtClean="0">
              <a:latin typeface="Arial-BoldMT" charset="0"/>
              <a:cs typeface="Arial-BoldMT" charset="0"/>
            </a:endParaRPr>
          </a:p>
          <a:p>
            <a:pPr eaLnBrk="1" hangingPunct="1">
              <a:defRPr/>
            </a:pPr>
            <a:endParaRPr lang="fr-FR" sz="800" dirty="0" smtClean="0">
              <a:solidFill>
                <a:srgbClr val="7F7F7F"/>
              </a:solidFill>
              <a:latin typeface="Arial-BoldMT" charset="0"/>
              <a:cs typeface="Arial-BoldM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4" r:id="rId3"/>
    <p:sldLayoutId id="2147483856" r:id="rId4"/>
    <p:sldLayoutId id="2147483854" r:id="rId5"/>
    <p:sldLayoutId id="2147483847" r:id="rId6"/>
    <p:sldLayoutId id="2147483848" r:id="rId7"/>
    <p:sldLayoutId id="2147483853" r:id="rId8"/>
    <p:sldLayoutId id="2147483849" r:id="rId9"/>
    <p:sldLayoutId id="2147483850" r:id="rId10"/>
    <p:sldLayoutId id="2147483855" r:id="rId11"/>
    <p:sldLayoutId id="2147483851" r:id="rId12"/>
    <p:sldLayoutId id="214748385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fr-FR" altLang="fr-FR" sz="2800" kern="1200" dirty="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lang="fr-FR" altLang="fr-FR" sz="1400" kern="1200" dirty="0">
          <a:solidFill>
            <a:srgbClr val="81171E"/>
          </a:solidFill>
          <a:latin typeface="Arial Black" pitchFamily="34" charset="0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defRPr lang="fr-FR" altLang="fr-FR" sz="1400" kern="1200" dirty="0">
          <a:solidFill>
            <a:srgbClr val="81171E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slide" Target="slide18.xml"/><Relationship Id="rId3" Type="http://schemas.openxmlformats.org/officeDocument/2006/relationships/slide" Target="slide13.xml"/><Relationship Id="rId7" Type="http://schemas.openxmlformats.org/officeDocument/2006/relationships/image" Target="../media/image22.png"/><Relationship Id="rId12" Type="http://schemas.openxmlformats.org/officeDocument/2006/relationships/slide" Target="slide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11" Type="http://schemas.openxmlformats.org/officeDocument/2006/relationships/slide" Target="slide3.xml"/><Relationship Id="rId5" Type="http://schemas.openxmlformats.org/officeDocument/2006/relationships/image" Target="../media/image19.png"/><Relationship Id="rId15" Type="http://schemas.openxmlformats.org/officeDocument/2006/relationships/slide" Target="slide21.xml"/><Relationship Id="rId10" Type="http://schemas.openxmlformats.org/officeDocument/2006/relationships/image" Target="../media/image16.png"/><Relationship Id="rId4" Type="http://schemas.openxmlformats.org/officeDocument/2006/relationships/hyperlink" Target="liste%20m&#233;tiers%20d'art%20-%20nov%202016.pdf" TargetMode="External"/><Relationship Id="rId9" Type="http://schemas.openxmlformats.org/officeDocument/2006/relationships/slide" Target="slide2.xml"/><Relationship Id="rId1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4.jpeg"/><Relationship Id="rId7" Type="http://schemas.openxmlformats.org/officeDocument/2006/relationships/image" Target="../media/image16.png"/><Relationship Id="rId12" Type="http://schemas.openxmlformats.org/officeDocument/2006/relationships/slide" Target="slide2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slide" Target="slide15.xml"/><Relationship Id="rId5" Type="http://schemas.openxmlformats.org/officeDocument/2006/relationships/image" Target="../media/image15.jpeg"/><Relationship Id="rId10" Type="http://schemas.openxmlformats.org/officeDocument/2006/relationships/slide" Target="slide18.xml"/><Relationship Id="rId4" Type="http://schemas.openxmlformats.org/officeDocument/2006/relationships/image" Target="../media/image17.jpeg"/><Relationship Id="rId9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16.png"/><Relationship Id="rId9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5.xml"/><Relationship Id="rId3" Type="http://schemas.openxmlformats.org/officeDocument/2006/relationships/hyperlink" Target="http://www.impots.gouv.fr/" TargetMode="External"/><Relationship Id="rId7" Type="http://schemas.openxmlformats.org/officeDocument/2006/relationships/hyperlink" Target="http://direccte.gouv.fr/" TargetMode="External"/><Relationship Id="rId12" Type="http://schemas.openxmlformats.org/officeDocument/2006/relationships/slide" Target="slide3.xml"/><Relationship Id="rId2" Type="http://schemas.openxmlformats.org/officeDocument/2006/relationships/hyperlink" Target="http://www.fbf.fr/fr/la-federation-bancaire-francaise/missions/roles-et-missions-de-la-fbf" TargetMode="External"/><Relationship Id="rId16" Type="http://schemas.openxmlformats.org/officeDocument/2006/relationships/slide" Target="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fsa.fr/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24.jpeg"/><Relationship Id="rId15" Type="http://schemas.openxmlformats.org/officeDocument/2006/relationships/slide" Target="slide15.xml"/><Relationship Id="rId10" Type="http://schemas.openxmlformats.org/officeDocument/2006/relationships/slide" Target="slide2.xml"/><Relationship Id="rId4" Type="http://schemas.openxmlformats.org/officeDocument/2006/relationships/hyperlink" Target="http://www.rsi.fr/" TargetMode="External"/><Relationship Id="rId9" Type="http://schemas.openxmlformats.org/officeDocument/2006/relationships/image" Target="../media/image15.jpeg"/><Relationship Id="rId1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8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capeb.fr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ffbatiment.fr/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" Target="slide19.xml"/><Relationship Id="rId5" Type="http://schemas.openxmlformats.org/officeDocument/2006/relationships/hyperlink" Target="http://www.cnams.fr/" TargetMode="External"/><Relationship Id="rId4" Type="http://schemas.openxmlformats.org/officeDocument/2006/relationships/hyperlink" Target="http://www.cgad.f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7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12" Type="http://schemas.openxmlformats.org/officeDocument/2006/relationships/slide" Target="slide25.xml"/><Relationship Id="rId17" Type="http://schemas.openxmlformats.org/officeDocument/2006/relationships/image" Target="../media/image25.png"/><Relationship Id="rId2" Type="http://schemas.openxmlformats.org/officeDocument/2006/relationships/image" Target="../media/image15.jpeg"/><Relationship Id="rId16" Type="http://schemas.openxmlformats.org/officeDocument/2006/relationships/hyperlink" Target="http://www.crm-rhonealpes.fr/creer/parcours-du-createur/les-etapes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24.xml"/><Relationship Id="rId5" Type="http://schemas.openxmlformats.org/officeDocument/2006/relationships/slide" Target="slide3.xml"/><Relationship Id="rId15" Type="http://schemas.openxmlformats.org/officeDocument/2006/relationships/slide" Target="slide28.xml"/><Relationship Id="rId10" Type="http://schemas.openxmlformats.org/officeDocument/2006/relationships/slide" Target="slide23.xml"/><Relationship Id="rId4" Type="http://schemas.openxmlformats.org/officeDocument/2006/relationships/image" Target="../media/image16.png"/><Relationship Id="rId9" Type="http://schemas.openxmlformats.org/officeDocument/2006/relationships/slide" Target="slide21.xml"/><Relationship Id="rId1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slide" Target="slide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slide" Target="slide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5.jpeg"/><Relationship Id="rId7" Type="http://schemas.openxmlformats.org/officeDocument/2006/relationships/slide" Target="slide5.xml"/><Relationship Id="rId2" Type="http://schemas.openxmlformats.org/officeDocument/2006/relationships/hyperlink" Target="http://www.crm-rhonealpes.fr/creer/parcours-du-createur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6.png"/><Relationship Id="rId10" Type="http://schemas.openxmlformats.org/officeDocument/2006/relationships/slide" Target="slide21.xml"/><Relationship Id="rId4" Type="http://schemas.openxmlformats.org/officeDocument/2006/relationships/slide" Target="slide2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5.jpeg"/><Relationship Id="rId7" Type="http://schemas.openxmlformats.org/officeDocument/2006/relationships/slide" Target="slid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6.png"/><Relationship Id="rId10" Type="http://schemas.openxmlformats.org/officeDocument/2006/relationships/slide" Target="slide21.xml"/><Relationship Id="rId4" Type="http://schemas.openxmlformats.org/officeDocument/2006/relationships/slide" Target="slide2.xml"/><Relationship Id="rId9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slide" Target="slide21.xml"/><Relationship Id="rId5" Type="http://schemas.openxmlformats.org/officeDocument/2006/relationships/slide" Target="slide2.xml"/><Relationship Id="rId10" Type="http://schemas.openxmlformats.org/officeDocument/2006/relationships/slide" Target="slide15.xml"/><Relationship Id="rId4" Type="http://schemas.openxmlformats.org/officeDocument/2006/relationships/image" Target="../media/image15.jpeg"/><Relationship Id="rId9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slide" Target="slide10.xml"/><Relationship Id="rId4" Type="http://schemas.openxmlformats.org/officeDocument/2006/relationships/image" Target="../media/image16.png"/><Relationship Id="rId9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6387" y="2207497"/>
            <a:ext cx="8229600" cy="1143000"/>
          </a:xfrm>
        </p:spPr>
        <p:txBody>
          <a:bodyPr/>
          <a:lstStyle/>
          <a:p>
            <a:r>
              <a:rPr lang="fr-FR" dirty="0" smtClean="0"/>
              <a:t>De porteur de projet à … 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176389" y="5109845"/>
            <a:ext cx="5912803" cy="914400"/>
          </a:xfrm>
        </p:spPr>
        <p:txBody>
          <a:bodyPr/>
          <a:lstStyle/>
          <a:p>
            <a:r>
              <a:rPr dirty="0" smtClean="0"/>
              <a:t>Tronc commun</a:t>
            </a:r>
          </a:p>
          <a:p>
            <a:r>
              <a:rPr lang="fr-FR" dirty="0" smtClean="0"/>
              <a:t>Version n°3 – au 14/11/2016</a:t>
            </a:r>
            <a:r>
              <a:rPr dirty="0" smtClean="0"/>
              <a:t> </a:t>
            </a:r>
            <a:endParaRPr lang="fr-FR" dirty="0"/>
          </a:p>
        </p:txBody>
      </p:sp>
      <p:pic>
        <p:nvPicPr>
          <p:cNvPr id="9" name="Image 8" descr="Logo-provisoire-Auvergne-Rhone-Alpes-sans-contour-800p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419" y="160774"/>
            <a:ext cx="1409924" cy="134647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778163" y="5109845"/>
            <a:ext cx="352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 chef d’entreprise artisanale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09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73525" y="621102"/>
            <a:ext cx="8275252" cy="456345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dirty="0">
                <a:latin typeface="+mn-lt"/>
              </a:rPr>
              <a:t>Qualifications professionnelles nécessaires </a:t>
            </a:r>
            <a:r>
              <a:rPr lang="fr-FR" b="1" dirty="0">
                <a:latin typeface="+mn-lt"/>
              </a:rPr>
              <a:t>quelque soit la forme juridique de </a:t>
            </a:r>
            <a:r>
              <a:rPr lang="fr-FR" b="1" dirty="0" smtClean="0">
                <a:latin typeface="+mn-lt"/>
              </a:rPr>
              <a:t>l’entreprise - une </a:t>
            </a:r>
            <a:r>
              <a:rPr lang="fr-FR" b="1" dirty="0">
                <a:latin typeface="+mn-lt"/>
              </a:rPr>
              <a:t>personne qualifiée professionnellement ou sous le contrôle effectif et permanent de celle-ci, pour les activités suivantes</a:t>
            </a:r>
            <a:r>
              <a:rPr lang="fr-FR" dirty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:</a:t>
            </a:r>
          </a:p>
          <a:p>
            <a:pPr indent="0">
              <a:buNone/>
            </a:pPr>
            <a:endParaRPr lang="fr-FR" sz="1400" dirty="0">
              <a:latin typeface="+mn-lt"/>
            </a:endParaRPr>
          </a:p>
          <a:p>
            <a:pPr marL="358775" lvl="1" indent="-358775" algn="just">
              <a:buFont typeface="Arial" pitchFamily="34" charset="0"/>
              <a:buChar char="•"/>
            </a:pPr>
            <a:r>
              <a:rPr lang="fr-FR" dirty="0" smtClean="0">
                <a:latin typeface="+mn-lt"/>
              </a:rPr>
              <a:t>Entretien et réparation des véhicules à moteur et du matériel agricole, forestier, TP et des machines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>
                <a:latin typeface="+mn-lt"/>
              </a:rPr>
              <a:t>Construction, entretien et réparation dans le bâtiment 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>
                <a:latin typeface="+mn-lt"/>
              </a:rPr>
              <a:t>Mise en place, entretien et réparation des réseaux et des équipements utilisant les fluides ainsi que </a:t>
            </a:r>
          </a:p>
          <a:p>
            <a:pPr lvl="1" indent="0" algn="just">
              <a:buNone/>
            </a:pPr>
            <a:r>
              <a:rPr lang="fr-FR" dirty="0" smtClean="0">
                <a:latin typeface="+mn-lt"/>
              </a:rPr>
              <a:t>         des matériels et équipements destinés à l'alimentation en gaz, au chauffage des immeubles et aux </a:t>
            </a:r>
          </a:p>
          <a:p>
            <a:pPr lvl="1" indent="0" algn="just">
              <a:buNone/>
            </a:pPr>
            <a:r>
              <a:rPr lang="fr-FR" dirty="0" smtClean="0">
                <a:latin typeface="+mn-lt"/>
              </a:rPr>
              <a:t>         installations électriques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>
                <a:latin typeface="+mn-lt"/>
              </a:rPr>
              <a:t>Ramonage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>
                <a:latin typeface="+mn-lt"/>
              </a:rPr>
              <a:t>Soins esthétiques à la personne autres que médicaux , paramédicaux  et Esthéticien(ne)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>
                <a:latin typeface="+mn-lt"/>
              </a:rPr>
              <a:t>Réalisation de prothèses dentaires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>
                <a:latin typeface="+mn-lt"/>
              </a:rPr>
              <a:t>Préparation ou fabrication de produits frais de type boulangerie, pâtisserie, boucherie, charcuterie </a:t>
            </a:r>
          </a:p>
          <a:p>
            <a:pPr lvl="1" indent="0" algn="just">
              <a:buNone/>
            </a:pPr>
            <a:r>
              <a:rPr lang="fr-FR" dirty="0" smtClean="0">
                <a:latin typeface="+mn-lt"/>
              </a:rPr>
              <a:t>         et poissonnerie, préparation ou fabrication de glaces alimentaires artisanales.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>
                <a:latin typeface="+mn-lt"/>
              </a:rPr>
              <a:t>Activité de Maréchal Ferrant 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>
                <a:latin typeface="+mn-lt"/>
              </a:rPr>
              <a:t>Coiffure (BP « en salon » et CAP « à domicile » , pas de qualification par expérience possible) </a:t>
            </a:r>
            <a:endParaRPr lang="fr-FR" dirty="0" smtClean="0"/>
          </a:p>
          <a:p>
            <a:endParaRPr lang="fr-FR" sz="1400" dirty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99538" y="4955958"/>
            <a:ext cx="683580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lvl="1">
              <a:defRPr sz="1400"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E</a:t>
            </a:r>
            <a:r>
              <a:rPr lang="fr-FR" dirty="0" smtClean="0"/>
              <a:t>n </a:t>
            </a:r>
            <a:r>
              <a:rPr lang="fr-FR" dirty="0"/>
              <a:t>cas de doute, vérifier auprès </a:t>
            </a:r>
            <a:r>
              <a:rPr lang="fr-FR" dirty="0" smtClean="0"/>
              <a:t>du Centre </a:t>
            </a:r>
            <a:r>
              <a:rPr lang="fr-FR" dirty="0"/>
              <a:t>de Formalités </a:t>
            </a:r>
            <a:endParaRPr lang="fr-FR" dirty="0" smtClean="0"/>
          </a:p>
          <a:p>
            <a:pPr algn="ctr"/>
            <a:r>
              <a:rPr lang="fr-FR" dirty="0" smtClean="0"/>
              <a:t>de votre Chambre </a:t>
            </a:r>
            <a:r>
              <a:rPr lang="fr-FR" dirty="0"/>
              <a:t>de Métiers </a:t>
            </a:r>
            <a:r>
              <a:rPr lang="fr-FR" dirty="0" smtClean="0"/>
              <a:t>et de l’Artisanat</a:t>
            </a:r>
            <a:endParaRPr lang="fr-FR" dirty="0"/>
          </a:p>
        </p:txBody>
      </p:sp>
      <p:pic>
        <p:nvPicPr>
          <p:cNvPr id="8" name="Picture 2" descr="C:\Users\fd.CMA69\AppData\Local\Microsoft\Windows\INetCache\IE\6P5U141P\attention-icon-2332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832">
            <a:off x="7554217" y="4305930"/>
            <a:ext cx="700279" cy="7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Franck\AppData\Local\Microsoft\Windows\INetCache\IE\RF6AJJUF\view-refresh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58" y="5540733"/>
            <a:ext cx="1223528" cy="12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893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Réglementations Spécifiques</a:t>
            </a:r>
            <a:endParaRPr lang="fr-FR" dirty="0"/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475697" y="1140792"/>
            <a:ext cx="8668303" cy="4684405"/>
          </a:xfrm>
          <a:prstGeom prst="rect">
            <a:avLst/>
          </a:prstGeom>
        </p:spPr>
        <p:txBody>
          <a:bodyPr/>
          <a:lstStyle>
            <a:lvl1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2"/>
              <a:buChar char=""/>
              <a:defRPr lang="fr-FR" alt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1171E"/>
              </a:buClr>
              <a:buFont typeface="Arial Black"/>
              <a:buChar char="➔"/>
              <a:defRPr lang="fr-FR" alt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171E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1171E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Clr>
                <a:srgbClr val="D69D1D"/>
              </a:buClr>
              <a:buFont typeface="Wingdings" panose="05000000000000000000" pitchFamily="2" charset="2"/>
              <a:buChar char="§"/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r>
              <a:rPr lang="fr-FR" dirty="0"/>
              <a:t>Activité funéraire : Habilitation délivrée par la préfecture </a:t>
            </a:r>
            <a:endParaRPr lang="fr-FR" sz="800" dirty="0"/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endParaRPr lang="fr-FR" sz="800" dirty="0"/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r>
              <a:rPr lang="fr-FR" dirty="0"/>
              <a:t>Ambulanciers : Certificat de Capacité d’Ambulancier (C.C.A.)</a:t>
            </a:r>
            <a:endParaRPr lang="fr-FR" sz="800" dirty="0"/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endParaRPr lang="fr-FR" altLang="fr-FR" sz="800" dirty="0"/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r>
              <a:rPr lang="fr-FR" dirty="0"/>
              <a:t>Artisans forains </a:t>
            </a:r>
            <a:r>
              <a:rPr lang="fr-FR" dirty="0" smtClean="0"/>
              <a:t>: Carte </a:t>
            </a:r>
            <a:r>
              <a:rPr lang="fr-FR" dirty="0"/>
              <a:t>artisan ambulant </a:t>
            </a:r>
            <a:r>
              <a:rPr lang="fr-FR" dirty="0">
                <a:sym typeface="Wingdings" pitchFamily="2" charset="2"/>
              </a:rPr>
              <a:t> (formalités</a:t>
            </a:r>
            <a:r>
              <a:rPr lang="fr-FR" dirty="0"/>
              <a:t> Chambre de Métiers </a:t>
            </a:r>
            <a:r>
              <a:rPr lang="fr-FR" dirty="0" smtClean="0"/>
              <a:t>et </a:t>
            </a:r>
            <a:r>
              <a:rPr lang="fr-FR" dirty="0"/>
              <a:t>de l’Artisanat</a:t>
            </a:r>
            <a:r>
              <a:rPr lang="fr-FR" dirty="0" smtClean="0"/>
              <a:t>)</a:t>
            </a:r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endParaRPr lang="fr-FR" sz="800" dirty="0"/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r>
              <a:rPr lang="fr-FR" dirty="0"/>
              <a:t>Automobile : </a:t>
            </a:r>
            <a:r>
              <a:rPr lang="fr-FR" dirty="0" smtClean="0"/>
              <a:t>Tenir </a:t>
            </a:r>
            <a:r>
              <a:rPr lang="fr-FR" dirty="0"/>
              <a:t>un livre de police</a:t>
            </a:r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endParaRPr lang="fr-FR" sz="800" dirty="0" smtClean="0"/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Bijouterie </a:t>
            </a:r>
            <a:r>
              <a:rPr lang="fr-FR" dirty="0"/>
              <a:t>: Autorisation par les services </a:t>
            </a:r>
            <a:r>
              <a:rPr lang="fr-FR" dirty="0" smtClean="0"/>
              <a:t>fiscaux, tenir un livre de police</a:t>
            </a:r>
            <a:endParaRPr lang="fr-FR" sz="800" dirty="0"/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endParaRPr lang="fr-FR" sz="800" dirty="0"/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r>
              <a:rPr lang="fr-FR" dirty="0">
                <a:sym typeface="Wingdings"/>
              </a:rPr>
              <a:t>Boissons alcoolisées : Autorisation municipale et stage de permis </a:t>
            </a:r>
            <a:r>
              <a:rPr lang="fr-FR" dirty="0" smtClean="0">
                <a:sym typeface="Wingdings"/>
              </a:rPr>
              <a:t>d’exploitation</a:t>
            </a:r>
            <a:endParaRPr lang="fr-FR" sz="800" dirty="0">
              <a:sym typeface="Wingdings"/>
            </a:endParaRPr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endParaRPr lang="fr-FR" altLang="fr-FR" sz="800" dirty="0"/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r>
              <a:rPr lang="fr-FR" dirty="0"/>
              <a:t>Contrôle technique automobile : Demande d’agrément auprès de la </a:t>
            </a:r>
            <a:r>
              <a:rPr lang="fr-FR" dirty="0" smtClean="0"/>
              <a:t>préfecture</a:t>
            </a:r>
            <a:endParaRPr lang="fr-FR" sz="800" dirty="0"/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endParaRPr lang="fr-FR" altLang="fr-FR" sz="800" dirty="0"/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r>
              <a:rPr lang="fr-FR" altLang="fr-FR" dirty="0" smtClean="0"/>
              <a:t>Fabrication </a:t>
            </a:r>
            <a:r>
              <a:rPr lang="fr-FR" altLang="fr-FR" dirty="0"/>
              <a:t>de plats cuisinés à </a:t>
            </a:r>
            <a:r>
              <a:rPr lang="fr-FR" altLang="fr-FR" dirty="0" smtClean="0"/>
              <a:t>emporter (formation réglementaire hygiène et sécurité alimentaire </a:t>
            </a:r>
          </a:p>
          <a:p>
            <a:pPr lvl="1" indent="0" algn="just">
              <a:lnSpc>
                <a:spcPct val="80000"/>
              </a:lnSpc>
              <a:buClr>
                <a:srgbClr val="D69D1D"/>
              </a:buClr>
              <a:buNone/>
            </a:pPr>
            <a:r>
              <a:rPr lang="fr-FR" altLang="fr-FR" dirty="0" smtClean="0"/>
              <a:t>       sauf si diplôme correspondant) et les métiers </a:t>
            </a:r>
            <a:r>
              <a:rPr lang="fr-FR" altLang="fr-FR" dirty="0"/>
              <a:t>de l’Alimentaire </a:t>
            </a:r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endParaRPr lang="fr-FR" altLang="fr-FR" sz="800" dirty="0"/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Récupération des recyclables </a:t>
            </a:r>
            <a:r>
              <a:rPr lang="fr-FR" dirty="0"/>
              <a:t>: </a:t>
            </a:r>
            <a:r>
              <a:rPr lang="fr-FR" dirty="0" smtClean="0"/>
              <a:t> Autorisation </a:t>
            </a:r>
            <a:r>
              <a:rPr lang="fr-FR" dirty="0"/>
              <a:t>préfectorale</a:t>
            </a:r>
            <a:endParaRPr lang="fr-FR" sz="800" dirty="0"/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endParaRPr lang="fr-FR" sz="800" dirty="0"/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r>
              <a:rPr lang="fr-FR" dirty="0"/>
              <a:t>Services à la personne </a:t>
            </a:r>
            <a:r>
              <a:rPr lang="fr-FR" dirty="0" smtClean="0"/>
              <a:t>: Dossier </a:t>
            </a:r>
            <a:r>
              <a:rPr lang="fr-FR" dirty="0"/>
              <a:t>de Déclaration ou Agrément (DIRECCTE) </a:t>
            </a:r>
          </a:p>
          <a:p>
            <a:pPr lvl="1" indent="0" algn="just">
              <a:lnSpc>
                <a:spcPct val="80000"/>
              </a:lnSpc>
              <a:buClr>
                <a:srgbClr val="D69D1D"/>
              </a:buClr>
              <a:buNone/>
            </a:pPr>
            <a:endParaRPr lang="fr-FR" sz="800" dirty="0"/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r>
              <a:rPr lang="fr-FR" altLang="fr-FR" dirty="0"/>
              <a:t>Taxis </a:t>
            </a:r>
            <a:r>
              <a:rPr lang="fr-FR" altLang="fr-FR" dirty="0" smtClean="0"/>
              <a:t>: </a:t>
            </a:r>
            <a:r>
              <a:rPr lang="fr-FR" dirty="0"/>
              <a:t>Autorisation de stationner (licence)  et Certificat de Capacité </a:t>
            </a:r>
            <a:r>
              <a:rPr lang="fr-FR" dirty="0" smtClean="0"/>
              <a:t>Professionnelle </a:t>
            </a:r>
            <a:r>
              <a:rPr lang="fr-FR" dirty="0"/>
              <a:t>de </a:t>
            </a:r>
            <a:endParaRPr lang="fr-FR" dirty="0" smtClean="0"/>
          </a:p>
          <a:p>
            <a:pPr lvl="1" indent="0" algn="just">
              <a:lnSpc>
                <a:spcPct val="80000"/>
              </a:lnSpc>
              <a:buClr>
                <a:srgbClr val="D69D1D"/>
              </a:buClr>
              <a:buNone/>
            </a:pPr>
            <a:r>
              <a:rPr lang="fr-FR" dirty="0"/>
              <a:t> </a:t>
            </a:r>
            <a:r>
              <a:rPr lang="fr-FR" dirty="0" smtClean="0"/>
              <a:t>       Conducteur </a:t>
            </a:r>
            <a:r>
              <a:rPr lang="fr-FR" dirty="0"/>
              <a:t>de </a:t>
            </a:r>
            <a:r>
              <a:rPr lang="fr-FR" dirty="0" smtClean="0"/>
              <a:t>Taxi</a:t>
            </a:r>
          </a:p>
          <a:p>
            <a:pPr marL="171450" lvl="1" indent="-171450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endParaRPr lang="fr-FR" sz="800" dirty="0"/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Toilettage d’animaux : </a:t>
            </a:r>
            <a:r>
              <a:rPr lang="fr-FR" dirty="0"/>
              <a:t>R</a:t>
            </a:r>
            <a:r>
              <a:rPr lang="fr-FR" dirty="0" smtClean="0"/>
              <a:t>ègles sur la protection animale (règles sanitaires)</a:t>
            </a:r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endParaRPr lang="fr-FR" sz="800" dirty="0" smtClean="0"/>
          </a:p>
          <a:p>
            <a:pPr marL="285750" indent="-285750">
              <a:buClr>
                <a:srgbClr val="D69D1D"/>
              </a:buClr>
              <a:buFont typeface="Wingdings" panose="05000000000000000000" pitchFamily="2" charset="2"/>
              <a:buChar char="o"/>
            </a:pPr>
            <a:endParaRPr lang="fr-FR" dirty="0" smtClean="0">
              <a:latin typeface="+mn-lt"/>
            </a:endParaRPr>
          </a:p>
        </p:txBody>
      </p:sp>
      <p:grpSp>
        <p:nvGrpSpPr>
          <p:cNvPr id="19" name="Group 39"/>
          <p:cNvGrpSpPr>
            <a:grpSpLocks/>
          </p:cNvGrpSpPr>
          <p:nvPr/>
        </p:nvGrpSpPr>
        <p:grpSpPr bwMode="auto">
          <a:xfrm>
            <a:off x="5857816" y="1192522"/>
            <a:ext cx="3154134" cy="647700"/>
            <a:chOff x="6334" y="1693"/>
            <a:chExt cx="1607" cy="408"/>
          </a:xfrm>
        </p:grpSpPr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 rot="820211">
              <a:off x="6334" y="1888"/>
              <a:ext cx="1607" cy="213"/>
            </a:xfrm>
            <a:prstGeom prst="rect">
              <a:avLst/>
            </a:prstGeom>
            <a:noFill/>
            <a:ln w="9525">
              <a:solidFill>
                <a:srgbClr val="D69D1D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D69D1D"/>
                  </a:solidFill>
                  <a:latin typeface="Arial" pitchFamily="34" charset="0"/>
                  <a:cs typeface="Arial" pitchFamily="34" charset="0"/>
                </a:rPr>
                <a:t>Liste non exhaustive </a:t>
              </a:r>
            </a:p>
          </p:txBody>
        </p:sp>
        <p:pic>
          <p:nvPicPr>
            <p:cNvPr id="21" name="Picture 36" descr="MC900433883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49" y="1693"/>
              <a:ext cx="304" cy="304"/>
            </a:xfrm>
            <a:prstGeom prst="rect">
              <a:avLst/>
            </a:prstGeom>
            <a:noFill/>
          </p:spPr>
        </p:pic>
      </p:grpSp>
      <p:pic>
        <p:nvPicPr>
          <p:cNvPr id="17" name="Picture 3" descr="C:\Users\Franck\AppData\Local\Microsoft\Windows\INetCache\IE\RF6AJJUF\view-refresh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58" y="5584579"/>
            <a:ext cx="1223528" cy="12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35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15" y="1344579"/>
            <a:ext cx="1312234" cy="85799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Qualité d’Artisan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470396" y="1344580"/>
            <a:ext cx="8000743" cy="2594189"/>
          </a:xfrm>
          <a:prstGeom prst="rect">
            <a:avLst/>
          </a:prstGeom>
        </p:spPr>
        <p:txBody>
          <a:bodyPr/>
          <a:lstStyle>
            <a:lvl1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2"/>
              <a:buChar char=""/>
              <a:defRPr lang="fr-FR" alt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1171E"/>
              </a:buClr>
              <a:buFont typeface="Arial Black"/>
              <a:buChar char="➔"/>
              <a:defRPr lang="fr-FR" alt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171E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1171E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69D1D"/>
              </a:buClr>
              <a:buFont typeface="Wingdings" panose="05000000000000000000" pitchFamily="2" charset="2"/>
              <a:buChar char="o"/>
            </a:pPr>
            <a:r>
              <a:rPr lang="fr-FR" sz="3600" dirty="0" smtClean="0">
                <a:latin typeface="+mn-lt"/>
              </a:rPr>
              <a:t>Qualité d’</a:t>
            </a:r>
            <a:r>
              <a:rPr lang="fr-FR" sz="3600" dirty="0" smtClean="0">
                <a:latin typeface="+mn-lt"/>
                <a:hlinkClick r:id="rId3" action="ppaction://hlinksldjump"/>
              </a:rPr>
              <a:t>Artisan</a:t>
            </a:r>
            <a:r>
              <a:rPr lang="fr-FR" sz="3600" dirty="0" smtClean="0">
                <a:latin typeface="+mn-lt"/>
              </a:rPr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457173" y="2807037"/>
            <a:ext cx="5262908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ysClr val="windowText" lastClr="000000"/>
                </a:solidFill>
              </a:defRPr>
            </a:lvl1pPr>
          </a:lstStyle>
          <a:p>
            <a:pPr lvl="1"/>
            <a:r>
              <a:rPr lang="fr-FR" sz="1400" dirty="0">
                <a:solidFill>
                  <a:schemeClr val="tx1"/>
                </a:solidFill>
              </a:rPr>
              <a:t>Si métier mentionné dans la </a:t>
            </a:r>
            <a:r>
              <a:rPr lang="fr-FR" sz="1400" dirty="0">
                <a:solidFill>
                  <a:schemeClr val="tx1"/>
                </a:solidFill>
                <a:hlinkClick r:id="rId4" action="ppaction://hlinkfile"/>
              </a:rPr>
              <a:t>liste des métiers d'Art  </a:t>
            </a:r>
            <a:r>
              <a:rPr lang="fr-FR" sz="1400" dirty="0">
                <a:solidFill>
                  <a:schemeClr val="tx1"/>
                </a:solidFill>
              </a:rPr>
              <a:t>possibilité de se prévaloir de la qualité </a:t>
            </a:r>
            <a:r>
              <a:rPr lang="fr-FR" sz="1400" dirty="0" smtClean="0">
                <a:solidFill>
                  <a:schemeClr val="tx1"/>
                </a:solidFill>
              </a:rPr>
              <a:t>Artisan d'Art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fd.CMA69\AppData\Local\Microsoft\Windows\INetCache\IE\6P5U141P\attention-icon-2332-larg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832">
            <a:off x="8240088" y="2082348"/>
            <a:ext cx="700279" cy="70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65781" y="3955733"/>
            <a:ext cx="7011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69D1D"/>
              </a:buClr>
              <a:buFont typeface="Wingdings" panose="05000000000000000000" pitchFamily="2" charset="2"/>
              <a:buChar char="o"/>
            </a:pPr>
            <a:r>
              <a:rPr lang="fr-FR" altLang="fr-FR" sz="3600" dirty="0">
                <a:latin typeface="+mn-lt"/>
                <a:ea typeface="+mn-ea"/>
                <a:cs typeface="Arial Black"/>
              </a:rPr>
              <a:t>Titre de </a:t>
            </a:r>
            <a:r>
              <a:rPr lang="fr-FR" altLang="fr-FR" sz="3600" dirty="0">
                <a:latin typeface="+mn-lt"/>
                <a:ea typeface="+mn-ea"/>
                <a:cs typeface="Arial Black"/>
                <a:hlinkClick r:id="rId6" action="ppaction://hlinksldjump"/>
              </a:rPr>
              <a:t>Maître Artisan </a:t>
            </a:r>
            <a:endParaRPr lang="fr-FR" altLang="fr-FR" sz="3600" dirty="0">
              <a:latin typeface="+mn-lt"/>
              <a:ea typeface="+mn-ea"/>
              <a:cs typeface="Arial" pitchFamily="34" charset="0"/>
            </a:endParaRPr>
          </a:p>
          <a:p>
            <a:pPr marL="742950" lvl="1" indent="-285750">
              <a:buClr>
                <a:srgbClr val="D69D1D"/>
              </a:buClr>
              <a:buFont typeface="Wingdings" pitchFamily="2" charset="2"/>
              <a:buChar char="§"/>
            </a:pPr>
            <a:endParaRPr lang="fr-FR" sz="600" dirty="0" smtClean="0">
              <a:latin typeface="Calibri" pitchFamily="34" charset="0"/>
            </a:endParaRPr>
          </a:p>
          <a:p>
            <a:pPr marL="742950" lvl="1" indent="-381000">
              <a:buClr>
                <a:srgbClr val="D69D1D"/>
              </a:buClr>
              <a:buFont typeface="Wingdings" panose="05000000000000000000" pitchFamily="2" charset="2"/>
              <a:buChar char="§"/>
            </a:pPr>
            <a:endParaRPr lang="fr-FR" altLang="fr-FR" sz="1400" dirty="0"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35" y="3933414"/>
            <a:ext cx="1547065" cy="976426"/>
          </a:xfrm>
          <a:prstGeom prst="rect">
            <a:avLst/>
          </a:prstGeom>
        </p:spPr>
      </p:pic>
      <p:pic>
        <p:nvPicPr>
          <p:cNvPr id="27" name="Image 26" descr="LigneSeparationLongu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1485628" y="5871506"/>
            <a:ext cx="6463066" cy="981075"/>
            <a:chOff x="1485628" y="5871506"/>
            <a:chExt cx="6463066" cy="981075"/>
          </a:xfrm>
        </p:grpSpPr>
        <p:grpSp>
          <p:nvGrpSpPr>
            <p:cNvPr id="29" name="Groupe 28"/>
            <p:cNvGrpSpPr/>
            <p:nvPr/>
          </p:nvGrpSpPr>
          <p:grpSpPr>
            <a:xfrm>
              <a:off x="1485628" y="5871506"/>
              <a:ext cx="6463066" cy="981075"/>
              <a:chOff x="1483504" y="5876925"/>
              <a:chExt cx="6463066" cy="981075"/>
            </a:xfrm>
          </p:grpSpPr>
          <p:pic>
            <p:nvPicPr>
              <p:cNvPr id="31" name="Image 30" descr="Logo-provisoire-Auvergne-Rhone-Alpes-160px.png">
                <a:hlinkClick r:id="rId9" action="ppaction://hlinksldjump"/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12213" y="5876925"/>
                <a:ext cx="934357" cy="981075"/>
              </a:xfrm>
              <a:prstGeom prst="rect">
                <a:avLst/>
              </a:prstGeom>
            </p:spPr>
          </p:pic>
          <p:sp>
            <p:nvSpPr>
              <p:cNvPr id="32" name="ZoneTexte 31"/>
              <p:cNvSpPr txBox="1"/>
              <p:nvPr/>
            </p:nvSpPr>
            <p:spPr>
              <a:xfrm rot="20135948">
                <a:off x="1483504" y="5928585"/>
                <a:ext cx="7457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altLang="fr-FR" sz="8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  <a:hlinkClick r:id="rId11" action="ppaction://hlinksldjump"/>
                  </a:rPr>
                  <a:t>Préambule </a:t>
                </a:r>
                <a:endPara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 rot="20135948">
                <a:off x="2255656" y="5895687"/>
                <a:ext cx="65584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12" action="ppaction://hlinksldjump"/>
                  </a:rPr>
                  <a:t>Artisanat</a:t>
                </a:r>
                <a:endParaRPr lang="fr-FR" sz="800" dirty="0"/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 rot="20135948">
                <a:off x="3196780" y="6069231"/>
                <a:ext cx="15448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13" action="ppaction://hlinksldjump"/>
                  </a:rPr>
                  <a:t>Environnement de l’entreprise </a:t>
                </a:r>
                <a:endParaRPr lang="fr-FR" altLang="fr-FR" sz="8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 rot="20135948">
                <a:off x="3220757" y="5905993"/>
                <a:ext cx="4685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14" action="ppaction://hlinksldjump"/>
                  </a:rPr>
                  <a:t>CMA </a:t>
                </a:r>
                <a:endParaRPr lang="fr-FR" sz="800" dirty="0"/>
              </a:p>
            </p:txBody>
          </p:sp>
        </p:grpSp>
        <p:sp>
          <p:nvSpPr>
            <p:cNvPr id="30" name="ZoneTexte 29"/>
            <p:cNvSpPr txBox="1"/>
            <p:nvPr/>
          </p:nvSpPr>
          <p:spPr>
            <a:xfrm rot="20135948">
              <a:off x="4719323" y="5964971"/>
              <a:ext cx="1018570" cy="22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5" action="ppaction://hlinksldjump"/>
                </a:rPr>
                <a:t>Parcours création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49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41" y="1344579"/>
            <a:ext cx="1312234" cy="85799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Qualité d’Artisan</a:t>
            </a:r>
            <a:endParaRPr lang="fr-FR" dirty="0"/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470394" y="1433822"/>
            <a:ext cx="8000743" cy="2594189"/>
          </a:xfrm>
          <a:prstGeom prst="rect">
            <a:avLst/>
          </a:prstGeom>
        </p:spPr>
        <p:txBody>
          <a:bodyPr/>
          <a:lstStyle>
            <a:lvl1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2"/>
              <a:buChar char=""/>
              <a:defRPr lang="fr-FR" alt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1171E"/>
              </a:buClr>
              <a:buFont typeface="Arial Black"/>
              <a:buChar char="➔"/>
              <a:defRPr lang="fr-FR" alt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171E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1171E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69D1D"/>
              </a:buClr>
              <a:buFont typeface="Wingdings" panose="05000000000000000000" pitchFamily="2" charset="2"/>
              <a:buChar char="o"/>
            </a:pPr>
            <a:r>
              <a:rPr lang="fr-FR" sz="2600" dirty="0" smtClean="0">
                <a:latin typeface="+mn-lt"/>
              </a:rPr>
              <a:t>Qualité d’Artisan </a:t>
            </a:r>
          </a:p>
          <a:p>
            <a:pPr marL="363538" lvl="1" indent="0" algn="just">
              <a:buNone/>
            </a:pPr>
            <a:r>
              <a:rPr lang="fr-FR" sz="2600" i="1" dirty="0" smtClean="0">
                <a:latin typeface="+mn-lt"/>
              </a:rPr>
              <a:t>Qui ?</a:t>
            </a:r>
            <a:r>
              <a:rPr lang="fr-FR" sz="2600" dirty="0" smtClean="0">
                <a:latin typeface="+mn-lt"/>
              </a:rPr>
              <a:t> </a:t>
            </a:r>
          </a:p>
          <a:p>
            <a:pPr marL="363538" lvl="1" indent="0" algn="just">
              <a:buNone/>
            </a:pPr>
            <a:r>
              <a:rPr lang="fr-FR" sz="2000" dirty="0" smtClean="0">
                <a:latin typeface="+mn-lt"/>
              </a:rPr>
              <a:t>Dirigeant d'une entreprise artisanale, conjoint collaborateur, conjoint associé, associé prenant part personnellement et habituellement à l'activité de l'entreprise</a:t>
            </a:r>
          </a:p>
          <a:p>
            <a:pPr marL="363538" lvl="1" indent="0" algn="just">
              <a:buNone/>
            </a:pPr>
            <a:endParaRPr lang="fr-FR" sz="2000" dirty="0" smtClean="0">
              <a:latin typeface="+mn-lt"/>
            </a:endParaRPr>
          </a:p>
          <a:p>
            <a:pPr marL="363538" lvl="1" indent="0" algn="just">
              <a:buNone/>
            </a:pPr>
            <a:r>
              <a:rPr lang="fr-FR" sz="2600" i="1" dirty="0" smtClean="0">
                <a:latin typeface="+mn-lt"/>
              </a:rPr>
              <a:t>Conditions </a:t>
            </a:r>
            <a:r>
              <a:rPr lang="fr-FR" sz="2600" i="1" dirty="0">
                <a:latin typeface="+mn-lt"/>
              </a:rPr>
              <a:t>: </a:t>
            </a:r>
          </a:p>
          <a:p>
            <a:pPr marL="715963" lvl="1" indent="-358775" algn="just">
              <a:buClr>
                <a:srgbClr val="D69D1D"/>
              </a:buClr>
              <a:buFont typeface="Wingdings" pitchFamily="2" charset="2"/>
              <a:buChar char="§"/>
            </a:pPr>
            <a:r>
              <a:rPr lang="fr-FR" sz="2000" dirty="0" smtClean="0">
                <a:latin typeface="+mn-lt"/>
              </a:rPr>
              <a:t>Être titulaire d’un CAP </a:t>
            </a:r>
            <a:r>
              <a:rPr lang="fr-FR" sz="2000" dirty="0">
                <a:latin typeface="+mn-lt"/>
              </a:rPr>
              <a:t>ou </a:t>
            </a:r>
            <a:r>
              <a:rPr lang="fr-FR" sz="2000" dirty="0" smtClean="0">
                <a:latin typeface="+mn-lt"/>
              </a:rPr>
              <a:t>BEP </a:t>
            </a:r>
            <a:r>
              <a:rPr lang="fr-FR" sz="2000" dirty="0">
                <a:latin typeface="+mn-lt"/>
              </a:rPr>
              <a:t>dans le métier ou d'un titre homologué d'un niveau au moins équivalent dans le </a:t>
            </a:r>
            <a:r>
              <a:rPr lang="fr-FR" sz="2000" dirty="0" smtClean="0">
                <a:latin typeface="+mn-lt"/>
              </a:rPr>
              <a:t>métier</a:t>
            </a:r>
            <a:endParaRPr lang="fr-FR" sz="2000" dirty="0">
              <a:latin typeface="+mn-lt"/>
            </a:endParaRPr>
          </a:p>
          <a:p>
            <a:pPr marL="715963" lvl="1" indent="-358775" algn="just">
              <a:buClr>
                <a:srgbClr val="D69D1D"/>
              </a:buClr>
              <a:buFont typeface="Wingdings" pitchFamily="2" charset="2"/>
              <a:buChar char="§"/>
            </a:pPr>
            <a:r>
              <a:rPr lang="fr-FR" sz="2000" dirty="0">
                <a:latin typeface="+mn-lt"/>
              </a:rPr>
              <a:t>Ou au moins 3 années d'expérience professionnelle dans le </a:t>
            </a:r>
            <a:r>
              <a:rPr lang="fr-FR" sz="2000" dirty="0" smtClean="0">
                <a:latin typeface="+mn-lt"/>
              </a:rPr>
              <a:t>métier</a:t>
            </a:r>
            <a:endParaRPr lang="fr-FR" sz="2000" dirty="0">
              <a:latin typeface="+mn-lt"/>
            </a:endParaRPr>
          </a:p>
        </p:txBody>
      </p:sp>
      <p:pic>
        <p:nvPicPr>
          <p:cNvPr id="19" name="Picture 3" descr="C:\Users\Franck\AppData\Local\Microsoft\Windows\INetCache\IE\RF6AJJUF\view-refresh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58" y="5437216"/>
            <a:ext cx="1223528" cy="12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781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Qualité d’Artisan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65781" y="1475113"/>
            <a:ext cx="818651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69D1D"/>
              </a:buClr>
              <a:buFont typeface="Wingdings" panose="05000000000000000000" pitchFamily="2" charset="2"/>
              <a:buChar char="o"/>
            </a:pPr>
            <a:r>
              <a:rPr lang="fr-FR" altLang="fr-FR" sz="2600" dirty="0">
                <a:latin typeface="+mn-lt"/>
                <a:ea typeface="+mn-ea"/>
                <a:cs typeface="Arial Black"/>
              </a:rPr>
              <a:t>Titre de Maître Artisan </a:t>
            </a:r>
            <a:endParaRPr lang="fr-FR" altLang="fr-FR" sz="2600" dirty="0" smtClean="0">
              <a:latin typeface="+mn-lt"/>
              <a:ea typeface="+mn-ea"/>
              <a:cs typeface="Arial Black"/>
            </a:endParaRPr>
          </a:p>
          <a:p>
            <a:pPr>
              <a:buClr>
                <a:srgbClr val="D69D1D"/>
              </a:buClr>
            </a:pPr>
            <a:endParaRPr lang="fr-FR" altLang="fr-FR" sz="2600" dirty="0">
              <a:latin typeface="+mn-lt"/>
              <a:ea typeface="+mn-ea"/>
              <a:cs typeface="Arial" pitchFamily="34" charset="0"/>
            </a:endParaRPr>
          </a:p>
          <a:p>
            <a:pPr marL="742950" lvl="1" indent="-285750" algn="just">
              <a:buClr>
                <a:srgbClr val="D69D1D"/>
              </a:buClr>
              <a:buFont typeface="Wingdings" pitchFamily="2" charset="2"/>
              <a:buChar char="§"/>
            </a:pPr>
            <a:r>
              <a:rPr lang="fr-FR" sz="2000" dirty="0">
                <a:latin typeface="Calibri" pitchFamily="34" charset="0"/>
              </a:rPr>
              <a:t>C</a:t>
            </a:r>
            <a:r>
              <a:rPr lang="fr-FR" sz="2000" dirty="0" smtClean="0">
                <a:latin typeface="Calibri" pitchFamily="34" charset="0"/>
              </a:rPr>
              <a:t>hefs d’entreprise titulaires d’un diplôme de niveau au moins équivalent au Brevet de Maîtrise dans le métier exercé ou un métier connexe, après 2 ans de pratique professionnelle et justifiant de connaissances en gestion et en psychopédagogie équivalentes aux modules du Brevet de Maîtrise.</a:t>
            </a:r>
          </a:p>
          <a:p>
            <a:pPr marL="742950" lvl="1" indent="-285750" algn="just">
              <a:buClr>
                <a:srgbClr val="D69D1D"/>
              </a:buClr>
              <a:buFont typeface="Wingdings" pitchFamily="2" charset="2"/>
              <a:buChar char="§"/>
            </a:pPr>
            <a:endParaRPr lang="fr-FR" sz="2000" dirty="0" smtClean="0">
              <a:latin typeface="Calibri" pitchFamily="34" charset="0"/>
            </a:endParaRPr>
          </a:p>
          <a:p>
            <a:pPr marL="742950" lvl="1" indent="-285750" algn="just">
              <a:buClr>
                <a:srgbClr val="D69D1D"/>
              </a:buClr>
              <a:buFont typeface="Wingdings" pitchFamily="2" charset="2"/>
              <a:buChar char="§"/>
            </a:pPr>
            <a:r>
              <a:rPr lang="fr-FR" sz="2000" dirty="0">
                <a:latin typeface="Calibri" pitchFamily="34" charset="0"/>
              </a:rPr>
              <a:t>C</a:t>
            </a:r>
            <a:r>
              <a:rPr lang="fr-FR" sz="2000" dirty="0" smtClean="0">
                <a:latin typeface="Calibri" pitchFamily="34" charset="0"/>
              </a:rPr>
              <a:t>hefs d’entreprise immatriculées au Répertoire des Métiers depuis au moins 10 ans, justifiant, à défaut de diplôme, d’un savoir-faire reconnu au titre de la promotion de l’artisanat ou de leur participation aux actions de formation.</a:t>
            </a:r>
          </a:p>
          <a:p>
            <a:pPr marL="742950" lvl="1" indent="-381000">
              <a:buClr>
                <a:srgbClr val="D69D1D"/>
              </a:buClr>
              <a:buFont typeface="Wingdings" panose="05000000000000000000" pitchFamily="2" charset="2"/>
              <a:buChar char="§"/>
            </a:pPr>
            <a:endParaRPr lang="fr-FR" altLang="fr-FR" sz="1400" dirty="0"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29" y="874461"/>
            <a:ext cx="1547065" cy="976426"/>
          </a:xfrm>
          <a:prstGeom prst="rect">
            <a:avLst/>
          </a:prstGeom>
        </p:spPr>
      </p:pic>
      <p:pic>
        <p:nvPicPr>
          <p:cNvPr id="19" name="Picture 3" descr="C:\Users\Franck\AppData\Local\Microsoft\Windows\INetCache\IE\RF6AJJUF\view-refresh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58" y="5437216"/>
            <a:ext cx="1223528" cy="12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781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73653" y="2200275"/>
            <a:ext cx="8229600" cy="1143000"/>
          </a:xfrm>
        </p:spPr>
        <p:txBody>
          <a:bodyPr/>
          <a:lstStyle/>
          <a:p>
            <a:r>
              <a:rPr lang="fr-FR" dirty="0" smtClean="0"/>
              <a:t>La Chambre de Métiers et de l’Artisanat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2386536" y="4962525"/>
            <a:ext cx="5912803" cy="914400"/>
          </a:xfrm>
        </p:spPr>
        <p:txBody>
          <a:bodyPr/>
          <a:lstStyle/>
          <a:p>
            <a:pPr algn="r"/>
            <a:r>
              <a:rPr lang="fr-FR" dirty="0" smtClean="0"/>
              <a:t>C.M.A</a:t>
            </a:r>
            <a:endParaRPr lang="fr-FR" dirty="0"/>
          </a:p>
        </p:txBody>
      </p:sp>
      <p:pic>
        <p:nvPicPr>
          <p:cNvPr id="7" name="Image 6" descr="Logo-provisoire-Auvergne-Rhone-Alpes-sans-contour-80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19" y="160774"/>
            <a:ext cx="1409924" cy="13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Rôle de la Chambre de Métiers et</a:t>
            </a:r>
            <a:br>
              <a:rPr lang="fr-FR" dirty="0" smtClean="0"/>
            </a:br>
            <a:r>
              <a:rPr lang="fr-FR" dirty="0" smtClean="0"/>
              <a:t>de l’Artisanat </a:t>
            </a:r>
            <a:endParaRPr lang="fr-FR" dirty="0"/>
          </a:p>
        </p:txBody>
      </p:sp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948" y="2142146"/>
            <a:ext cx="1618528" cy="100811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359532" y="2934234"/>
            <a:ext cx="25202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i="1" dirty="0" smtClean="0"/>
              <a:t>Chefs d’entreprise artisanale votent tous les 5 ans </a:t>
            </a:r>
            <a:endParaRPr lang="fr-FR" sz="1050" b="1" i="1" dirty="0"/>
          </a:p>
        </p:txBody>
      </p:sp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252" y="1782106"/>
            <a:ext cx="1579527" cy="1219772"/>
          </a:xfrm>
          <a:prstGeom prst="rect">
            <a:avLst/>
          </a:prstGeom>
          <a:noFill/>
        </p:spPr>
      </p:pic>
      <p:cxnSp>
        <p:nvCxnSpPr>
          <p:cNvPr id="12" name="Connecteur droit avec flèche 11"/>
          <p:cNvCxnSpPr/>
          <p:nvPr/>
        </p:nvCxnSpPr>
        <p:spPr>
          <a:xfrm>
            <a:off x="2519772" y="264620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904148" y="264620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527884" y="3222266"/>
            <a:ext cx="2520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i="1" dirty="0" smtClean="0"/>
              <a:t>25 élus / un Bureau </a:t>
            </a:r>
            <a:endParaRPr lang="fr-FR" sz="1050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75556" y="3510298"/>
            <a:ext cx="8064896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0070C0"/>
                </a:solidFill>
              </a:rPr>
              <a:t>Des élus qui fixent des priorités et objectifs en faveur de la défense des intérêts et du développement de l’Artisanat</a:t>
            </a:r>
            <a:endParaRPr lang="fr-FR" sz="1050" b="1" dirty="0">
              <a:solidFill>
                <a:srgbClr val="0070C0"/>
              </a:solidFill>
            </a:endParaRPr>
          </a:p>
        </p:txBody>
      </p:sp>
      <p:pic>
        <p:nvPicPr>
          <p:cNvPr id="16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010" y="1572272"/>
            <a:ext cx="1287254" cy="1287255"/>
          </a:xfrm>
          <a:prstGeom prst="rect">
            <a:avLst/>
          </a:prstGeom>
          <a:noFill/>
        </p:spPr>
      </p:pic>
      <p:cxnSp>
        <p:nvCxnSpPr>
          <p:cNvPr id="17" name="Connecteur droit avec flèche 16"/>
          <p:cNvCxnSpPr/>
          <p:nvPr/>
        </p:nvCxnSpPr>
        <p:spPr>
          <a:xfrm>
            <a:off x="4103948" y="379833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07604" y="4230378"/>
            <a:ext cx="6840760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>
                <a:solidFill>
                  <a:srgbClr val="0070C0"/>
                </a:solidFill>
              </a:rPr>
              <a:t>Mis en œuvre par des collaborateurs – services concernés</a:t>
            </a:r>
            <a:endParaRPr lang="fr-FR" sz="1050" b="1" dirty="0">
              <a:solidFill>
                <a:srgbClr val="0070C0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1655676" y="451841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239852" y="451841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5400092" y="451841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7056276" y="451841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007604" y="5022466"/>
            <a:ext cx="1578096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Répertoire des Métiers </a:t>
            </a:r>
          </a:p>
          <a:p>
            <a:pPr algn="ctr"/>
            <a:r>
              <a:rPr lang="fr-FR" sz="1050" b="1" dirty="0" smtClean="0"/>
              <a:t>Centre de formalités des entreprises</a:t>
            </a:r>
          </a:p>
          <a:p>
            <a:pPr algn="ctr"/>
            <a:endParaRPr lang="fr-FR" sz="1050" dirty="0"/>
          </a:p>
        </p:txBody>
      </p:sp>
      <p:sp>
        <p:nvSpPr>
          <p:cNvPr id="24" name="ZoneTexte 23"/>
          <p:cNvSpPr txBox="1"/>
          <p:nvPr/>
        </p:nvSpPr>
        <p:spPr>
          <a:xfrm>
            <a:off x="2777706" y="5022467"/>
            <a:ext cx="183029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Apprentissage</a:t>
            </a:r>
          </a:p>
          <a:p>
            <a:pPr algn="ctr"/>
            <a:r>
              <a:rPr lang="fr-FR" sz="1050" b="1" dirty="0" smtClean="0"/>
              <a:t>Orientation </a:t>
            </a:r>
          </a:p>
          <a:p>
            <a:pPr algn="ctr"/>
            <a:r>
              <a:rPr lang="fr-FR" sz="1050" b="1" dirty="0" smtClean="0"/>
              <a:t>(Centres d’Aide à la Décision)</a:t>
            </a:r>
          </a:p>
          <a:p>
            <a:pPr algn="ctr"/>
            <a:endParaRPr lang="fr-FR" sz="1050" dirty="0"/>
          </a:p>
        </p:txBody>
      </p:sp>
      <p:sp>
        <p:nvSpPr>
          <p:cNvPr id="25" name="ZoneTexte 24"/>
          <p:cNvSpPr txBox="1"/>
          <p:nvPr/>
        </p:nvSpPr>
        <p:spPr>
          <a:xfrm>
            <a:off x="4719284" y="5022467"/>
            <a:ext cx="161691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050" dirty="0" smtClean="0"/>
          </a:p>
          <a:p>
            <a:pPr algn="ctr"/>
            <a:r>
              <a:rPr lang="fr-FR" sz="1050" b="1" dirty="0" smtClean="0"/>
              <a:t>Formation Continue </a:t>
            </a:r>
          </a:p>
          <a:p>
            <a:pPr algn="ctr"/>
            <a:r>
              <a:rPr lang="fr-FR" sz="1050" b="1" dirty="0" smtClean="0"/>
              <a:t>Emploi</a:t>
            </a:r>
          </a:p>
          <a:p>
            <a:pPr algn="ctr"/>
            <a:endParaRPr lang="fr-FR" sz="1050" dirty="0"/>
          </a:p>
        </p:txBody>
      </p:sp>
      <p:sp>
        <p:nvSpPr>
          <p:cNvPr id="26" name="ZoneTexte 25"/>
          <p:cNvSpPr txBox="1"/>
          <p:nvPr/>
        </p:nvSpPr>
        <p:spPr>
          <a:xfrm>
            <a:off x="6552220" y="5022466"/>
            <a:ext cx="129614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050" dirty="0" smtClean="0"/>
          </a:p>
          <a:p>
            <a:pPr algn="ctr"/>
            <a:r>
              <a:rPr lang="fr-FR" sz="1050" b="1" dirty="0" smtClean="0"/>
              <a:t>Développement</a:t>
            </a:r>
          </a:p>
          <a:p>
            <a:pPr algn="ctr"/>
            <a:r>
              <a:rPr lang="fr-FR" sz="1050" b="1" dirty="0" smtClean="0"/>
              <a:t>Economique</a:t>
            </a:r>
          </a:p>
          <a:p>
            <a:pPr algn="ctr"/>
            <a:endParaRPr lang="fr-FR" sz="1050" dirty="0"/>
          </a:p>
        </p:txBody>
      </p:sp>
      <p:pic>
        <p:nvPicPr>
          <p:cNvPr id="27" name="Image 26" descr="LigneSeparationLongu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1485628" y="5871506"/>
            <a:ext cx="6463066" cy="981075"/>
            <a:chOff x="1485628" y="5871506"/>
            <a:chExt cx="6463066" cy="981075"/>
          </a:xfrm>
        </p:grpSpPr>
        <p:grpSp>
          <p:nvGrpSpPr>
            <p:cNvPr id="29" name="Groupe 28"/>
            <p:cNvGrpSpPr/>
            <p:nvPr/>
          </p:nvGrpSpPr>
          <p:grpSpPr>
            <a:xfrm>
              <a:off x="1485628" y="5871506"/>
              <a:ext cx="6463066" cy="981075"/>
              <a:chOff x="1483504" y="5876925"/>
              <a:chExt cx="6463066" cy="981075"/>
            </a:xfrm>
          </p:grpSpPr>
          <p:pic>
            <p:nvPicPr>
              <p:cNvPr id="31" name="Image 30" descr="Logo-provisoire-Auvergne-Rhone-Alpes-160px.png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12213" y="5876925"/>
                <a:ext cx="934357" cy="981075"/>
              </a:xfrm>
              <a:prstGeom prst="rect">
                <a:avLst/>
              </a:prstGeom>
            </p:spPr>
          </p:pic>
          <p:sp>
            <p:nvSpPr>
              <p:cNvPr id="32" name="ZoneTexte 31"/>
              <p:cNvSpPr txBox="1"/>
              <p:nvPr/>
            </p:nvSpPr>
            <p:spPr>
              <a:xfrm rot="20135948">
                <a:off x="1483504" y="5928585"/>
                <a:ext cx="7457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altLang="fr-FR" sz="8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  <a:hlinkClick r:id="rId8" action="ppaction://hlinksldjump"/>
                  </a:rPr>
                  <a:t>Préambule </a:t>
                </a:r>
                <a:endPara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 rot="20135948">
                <a:off x="2255656" y="5895687"/>
                <a:ext cx="65584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9" action="ppaction://hlinksldjump"/>
                  </a:rPr>
                  <a:t>Artisanat</a:t>
                </a:r>
                <a:endParaRPr lang="fr-FR" sz="800" dirty="0"/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 rot="20135948">
                <a:off x="3196780" y="6069231"/>
                <a:ext cx="15448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10" action="ppaction://hlinksldjump"/>
                  </a:rPr>
                  <a:t>Environnement de l’entreprise </a:t>
                </a:r>
                <a:endParaRPr lang="fr-FR" altLang="fr-FR" sz="8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 rot="20135948">
                <a:off x="3220757" y="5905993"/>
                <a:ext cx="4685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11" action="ppaction://hlinksldjump"/>
                  </a:rPr>
                  <a:t>CMA </a:t>
                </a:r>
                <a:endParaRPr lang="fr-FR" sz="800" dirty="0"/>
              </a:p>
            </p:txBody>
          </p:sp>
        </p:grpSp>
        <p:sp>
          <p:nvSpPr>
            <p:cNvPr id="30" name="ZoneTexte 29"/>
            <p:cNvSpPr txBox="1"/>
            <p:nvPr/>
          </p:nvSpPr>
          <p:spPr>
            <a:xfrm rot="20135948">
              <a:off x="4719323" y="5964971"/>
              <a:ext cx="1018570" cy="22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2" action="ppaction://hlinksldjump"/>
                </a:rPr>
                <a:t>Parcours création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6221375" y="3084406"/>
            <a:ext cx="2520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i="1" dirty="0" smtClean="0"/>
              <a:t>1 Président Artisan</a:t>
            </a:r>
            <a:endParaRPr lang="fr-FR" sz="1050" b="1" i="1" dirty="0"/>
          </a:p>
        </p:txBody>
      </p:sp>
    </p:spTree>
    <p:extLst>
      <p:ext uri="{BB962C8B-B14F-4D97-AF65-F5344CB8AC3E}">
        <p14:creationId xmlns:p14="http://schemas.microsoft.com/office/powerpoint/2010/main" val="38450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Président : ......</a:t>
            </a:r>
          </a:p>
          <a:p>
            <a:r>
              <a:rPr lang="fr-FR" dirty="0" smtClean="0">
                <a:latin typeface="+mn-lt"/>
              </a:rPr>
              <a:t>Organisation des services :  ………………..</a:t>
            </a:r>
          </a:p>
          <a:p>
            <a:endParaRPr lang="fr-FR" dirty="0">
              <a:latin typeface="+mn-lt"/>
            </a:endParaRPr>
          </a:p>
          <a:p>
            <a:endParaRPr lang="fr-FR" dirty="0" smtClean="0">
              <a:latin typeface="+mn-lt"/>
            </a:endParaRPr>
          </a:p>
          <a:p>
            <a:endParaRPr lang="fr-FR" dirty="0">
              <a:latin typeface="+mn-lt"/>
            </a:endParaRPr>
          </a:p>
          <a:p>
            <a:r>
              <a:rPr lang="fr-FR" dirty="0" smtClean="0">
                <a:latin typeface="+mn-lt"/>
              </a:rPr>
              <a:t>…. Nombres d’entreprises artisanales sur le territoire </a:t>
            </a:r>
          </a:p>
          <a:p>
            <a:r>
              <a:rPr lang="fr-FR" dirty="0" smtClean="0">
                <a:latin typeface="+mn-lt"/>
              </a:rPr>
              <a:t>….. Immatriculations</a:t>
            </a:r>
          </a:p>
          <a:p>
            <a:r>
              <a:rPr lang="fr-FR" dirty="0" smtClean="0">
                <a:latin typeface="+mn-lt"/>
              </a:rPr>
              <a:t>Répartition par activité </a:t>
            </a:r>
          </a:p>
          <a:p>
            <a:endParaRPr lang="fr-FR" dirty="0"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 la CMA </a:t>
            </a:r>
            <a:r>
              <a:rPr lang="fr-FR" dirty="0"/>
              <a:t>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7" name="Image 6" descr="LigneSeparationLong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1485628" y="5871506"/>
            <a:ext cx="6463066" cy="981075"/>
            <a:chOff x="1485628" y="5871506"/>
            <a:chExt cx="6463066" cy="981075"/>
          </a:xfrm>
        </p:grpSpPr>
        <p:grpSp>
          <p:nvGrpSpPr>
            <p:cNvPr id="9" name="Groupe 8"/>
            <p:cNvGrpSpPr/>
            <p:nvPr/>
          </p:nvGrpSpPr>
          <p:grpSpPr>
            <a:xfrm>
              <a:off x="1485628" y="5871506"/>
              <a:ext cx="6463066" cy="981075"/>
              <a:chOff x="1483504" y="5876925"/>
              <a:chExt cx="6463066" cy="981075"/>
            </a:xfrm>
          </p:grpSpPr>
          <p:pic>
            <p:nvPicPr>
              <p:cNvPr id="11" name="Image 10" descr="Logo-provisoire-Auvergne-Rhone-Alpes-160px.png">
                <a:hlinkClick r:id="rId3" action="ppaction://hlinksldjump"/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2213" y="5876925"/>
                <a:ext cx="934357" cy="981075"/>
              </a:xfrm>
              <a:prstGeom prst="rect">
                <a:avLst/>
              </a:prstGeom>
            </p:spPr>
          </p:pic>
          <p:sp>
            <p:nvSpPr>
              <p:cNvPr id="12" name="ZoneTexte 11"/>
              <p:cNvSpPr txBox="1"/>
              <p:nvPr/>
            </p:nvSpPr>
            <p:spPr>
              <a:xfrm rot="20135948">
                <a:off x="1483504" y="5928585"/>
                <a:ext cx="7457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altLang="fr-FR" sz="8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  <a:hlinkClick r:id="rId5" action="ppaction://hlinksldjump"/>
                  </a:rPr>
                  <a:t>Préambule </a:t>
                </a:r>
                <a:endPara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 rot="20135948">
                <a:off x="2255656" y="5895687"/>
                <a:ext cx="65584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6" action="ppaction://hlinksldjump"/>
                  </a:rPr>
                  <a:t>Artisanat</a:t>
                </a:r>
                <a:endParaRPr lang="fr-FR" sz="800" dirty="0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 rot="20135948">
                <a:off x="3196780" y="6069231"/>
                <a:ext cx="15448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7" action="ppaction://hlinksldjump"/>
                  </a:rPr>
                  <a:t>Environnement de l’entreprise </a:t>
                </a:r>
                <a:endParaRPr lang="fr-FR" altLang="fr-FR" sz="8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 rot="20135948">
                <a:off x="3220757" y="5905993"/>
                <a:ext cx="4685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8" action="ppaction://hlinksldjump"/>
                  </a:rPr>
                  <a:t>CMA </a:t>
                </a:r>
                <a:endParaRPr lang="fr-FR" sz="800" dirty="0"/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 rot="20135948">
              <a:off x="4719323" y="5964971"/>
              <a:ext cx="1018570" cy="22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9" action="ppaction://hlinksldjump"/>
                </a:rPr>
                <a:t>Parcours création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0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8343" y="2187791"/>
            <a:ext cx="8524119" cy="1143000"/>
          </a:xfrm>
        </p:spPr>
        <p:txBody>
          <a:bodyPr/>
          <a:lstStyle/>
          <a:p>
            <a:r>
              <a:rPr lang="fr-FR" dirty="0" smtClean="0"/>
              <a:t>L’environnement de l’entreprise artisanale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036816" y="213064"/>
            <a:ext cx="1340528" cy="12783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Logo-provisoire-Auvergne-Rhone-Alpes-sans-contour-80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420" y="160774"/>
            <a:ext cx="1409924" cy="13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Environnement de l’entreprise</a:t>
            </a:r>
            <a:endParaRPr lang="fr-FR" dirty="0"/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3657528" y="1403993"/>
            <a:ext cx="2185267" cy="47029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00880" tIns="200880" rIns="200880" bIns="200880" anchor="ctr"/>
          <a:lstStyle/>
          <a:p>
            <a:pPr algn="ctr" defTabSz="449263">
              <a:lnSpc>
                <a:spcPct val="90000"/>
              </a:lnSpc>
              <a:spcAft>
                <a:spcPts val="525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Chambre de Métiers de son département</a:t>
            </a: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4677827" y="4431511"/>
            <a:ext cx="1224136" cy="47029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00880" tIns="200880" rIns="200880" bIns="200880" anchor="ctr"/>
          <a:lstStyle/>
          <a:p>
            <a:pPr algn="ctr" defTabSz="449263">
              <a:lnSpc>
                <a:spcPct val="90000"/>
              </a:lnSpc>
              <a:spcAft>
                <a:spcPts val="525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  <a:hlinkClick r:id="rId2"/>
              </a:rPr>
              <a:t>Banques</a:t>
            </a:r>
            <a:endParaRPr lang="fr-FR" sz="1400" dirty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845289" y="2731402"/>
            <a:ext cx="1547813" cy="47029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00880" tIns="200880" rIns="200880" bIns="200880" anchor="ctr"/>
          <a:lstStyle/>
          <a:p>
            <a:pPr algn="ctr" defTabSz="449263">
              <a:lnSpc>
                <a:spcPct val="90000"/>
              </a:lnSpc>
              <a:spcAft>
                <a:spcPts val="525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  <a:hlinkClick r:id="rId3"/>
              </a:rPr>
              <a:t>Trésor Public</a:t>
            </a:r>
            <a:endParaRPr lang="fr-FR" sz="1400" dirty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1675585" y="1619566"/>
            <a:ext cx="1547813" cy="47029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00880" tIns="200880" rIns="200880" bIns="200880" anchor="ctr"/>
          <a:lstStyle/>
          <a:p>
            <a:pPr algn="ctr" defTabSz="449263">
              <a:lnSpc>
                <a:spcPct val="90000"/>
              </a:lnSpc>
              <a:spcAft>
                <a:spcPts val="525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RSI</a:t>
            </a:r>
            <a:endParaRPr lang="fr-FR" sz="1400" dirty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Freeform 19"/>
          <p:cNvSpPr>
            <a:spLocks noChangeArrowheads="1"/>
          </p:cNvSpPr>
          <p:nvPr/>
        </p:nvSpPr>
        <p:spPr bwMode="auto">
          <a:xfrm rot="16470969" flipV="1">
            <a:off x="4177945" y="2166049"/>
            <a:ext cx="775760" cy="384501"/>
          </a:xfrm>
          <a:custGeom>
            <a:avLst/>
            <a:gdLst>
              <a:gd name="T0" fmla="*/ 0 w 237640"/>
              <a:gd name="T1" fmla="*/ 23019 h 35332"/>
              <a:gd name="T2" fmla="*/ 635000 w 237640"/>
              <a:gd name="T3" fmla="*/ 23019 h 353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7640" h="35332">
                <a:moveTo>
                  <a:pt x="0" y="17666"/>
                </a:moveTo>
                <a:lnTo>
                  <a:pt x="237640" y="17666"/>
                </a:lnTo>
              </a:path>
            </a:pathLst>
          </a:custGeom>
          <a:noFill/>
          <a:ln w="9360">
            <a:solidFill>
              <a:srgbClr val="E46C0A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Freeform 21"/>
          <p:cNvSpPr>
            <a:spLocks noChangeArrowheads="1"/>
          </p:cNvSpPr>
          <p:nvPr/>
        </p:nvSpPr>
        <p:spPr bwMode="auto">
          <a:xfrm rot="19192800">
            <a:off x="4914834" y="2879903"/>
            <a:ext cx="799514" cy="45719"/>
          </a:xfrm>
          <a:custGeom>
            <a:avLst/>
            <a:gdLst>
              <a:gd name="T0" fmla="*/ 0 w 137578"/>
              <a:gd name="T1" fmla="*/ 23019 h 35332"/>
              <a:gd name="T2" fmla="*/ 573087 w 137578"/>
              <a:gd name="T3" fmla="*/ 23019 h 353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7578" h="35332">
                <a:moveTo>
                  <a:pt x="0" y="17666"/>
                </a:moveTo>
                <a:lnTo>
                  <a:pt x="137578" y="17666"/>
                </a:lnTo>
              </a:path>
            </a:pathLst>
          </a:custGeom>
          <a:noFill/>
          <a:ln w="9360">
            <a:solidFill>
              <a:srgbClr val="E46C0A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Freeform 23"/>
          <p:cNvSpPr>
            <a:spLocks noChangeArrowheads="1"/>
          </p:cNvSpPr>
          <p:nvPr/>
        </p:nvSpPr>
        <p:spPr bwMode="auto">
          <a:xfrm rot="4381704">
            <a:off x="4505451" y="4138368"/>
            <a:ext cx="551228" cy="45719"/>
          </a:xfrm>
          <a:custGeom>
            <a:avLst/>
            <a:gdLst>
              <a:gd name="T0" fmla="*/ 0 w 237640"/>
              <a:gd name="T1" fmla="*/ 23019 h 35332"/>
              <a:gd name="T2" fmla="*/ 595313 w 237640"/>
              <a:gd name="T3" fmla="*/ 23019 h 353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7640" h="35332">
                <a:moveTo>
                  <a:pt x="0" y="17666"/>
                </a:moveTo>
                <a:lnTo>
                  <a:pt x="237640" y="17666"/>
                </a:lnTo>
              </a:path>
            </a:pathLst>
          </a:custGeom>
          <a:noFill/>
          <a:ln w="9360">
            <a:solidFill>
              <a:srgbClr val="E46C0A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Freeform 25"/>
          <p:cNvSpPr>
            <a:spLocks noChangeArrowheads="1"/>
          </p:cNvSpPr>
          <p:nvPr/>
        </p:nvSpPr>
        <p:spPr bwMode="auto">
          <a:xfrm rot="3676968">
            <a:off x="3042811" y="2356882"/>
            <a:ext cx="751120" cy="338364"/>
          </a:xfrm>
          <a:custGeom>
            <a:avLst/>
            <a:gdLst>
              <a:gd name="T0" fmla="*/ 0 w 237640"/>
              <a:gd name="T1" fmla="*/ 23019 h 35332"/>
              <a:gd name="T2" fmla="*/ 520700 w 237640"/>
              <a:gd name="T3" fmla="*/ 23019 h 353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7640" h="35332">
                <a:moveTo>
                  <a:pt x="237640" y="17666"/>
                </a:moveTo>
                <a:lnTo>
                  <a:pt x="0" y="17666"/>
                </a:lnTo>
              </a:path>
            </a:pathLst>
          </a:custGeom>
          <a:noFill/>
          <a:ln w="9360">
            <a:solidFill>
              <a:srgbClr val="E46C0A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3457173" y="2744639"/>
            <a:ext cx="1638300" cy="1188417"/>
            <a:chOff x="3457173" y="2744639"/>
            <a:chExt cx="1638300" cy="1188417"/>
          </a:xfrm>
        </p:grpSpPr>
        <p:sp>
          <p:nvSpPr>
            <p:cNvPr id="7" name="Freeform 15"/>
            <p:cNvSpPr>
              <a:spLocks noChangeArrowheads="1"/>
            </p:cNvSpPr>
            <p:nvPr/>
          </p:nvSpPr>
          <p:spPr bwMode="auto">
            <a:xfrm>
              <a:off x="3457173" y="2744639"/>
              <a:ext cx="1638300" cy="1188417"/>
            </a:xfrm>
            <a:custGeom>
              <a:avLst/>
              <a:gdLst>
                <a:gd name="T0" fmla="*/ 0 w 1637719"/>
                <a:gd name="T1" fmla="*/ 818356 h 1637719"/>
                <a:gd name="T2" fmla="*/ 819151 w 1637719"/>
                <a:gd name="T3" fmla="*/ 0 h 1637719"/>
                <a:gd name="T4" fmla="*/ 1638301 w 1637719"/>
                <a:gd name="T5" fmla="*/ 818356 h 1637719"/>
                <a:gd name="T6" fmla="*/ 819151 w 1637719"/>
                <a:gd name="T7" fmla="*/ 1636713 h 1637719"/>
                <a:gd name="T8" fmla="*/ 0 w 1637719"/>
                <a:gd name="T9" fmla="*/ 818356 h 1637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7719" h="1637719">
                  <a:moveTo>
                    <a:pt x="0" y="818860"/>
                  </a:moveTo>
                  <a:cubicBezTo>
                    <a:pt x="0" y="366616"/>
                    <a:pt x="366616" y="0"/>
                    <a:pt x="818860" y="0"/>
                  </a:cubicBezTo>
                  <a:cubicBezTo>
                    <a:pt x="1271104" y="0"/>
                    <a:pt x="1637720" y="366616"/>
                    <a:pt x="1637720" y="818860"/>
                  </a:cubicBezTo>
                  <a:cubicBezTo>
                    <a:pt x="1637720" y="1271104"/>
                    <a:pt x="1271104" y="1637720"/>
                    <a:pt x="818860" y="1637720"/>
                  </a:cubicBezTo>
                  <a:cubicBezTo>
                    <a:pt x="366616" y="1637720"/>
                    <a:pt x="0" y="1271104"/>
                    <a:pt x="0" y="81886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E4EABC"/>
                </a:gs>
                <a:gs pos="0">
                  <a:schemeClr val="accent6">
                    <a:lumMod val="40000"/>
                    <a:lumOff val="60000"/>
                  </a:schemeClr>
                </a:gs>
                <a:gs pos="72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dist="38160" dir="5400000" algn="ctr" rotWithShape="0">
                <a:srgbClr val="000000">
                  <a:alpha val="40033"/>
                </a:srgb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Oval 16"/>
            <p:cNvSpPr>
              <a:spLocks noChangeArrowheads="1"/>
            </p:cNvSpPr>
            <p:nvPr/>
          </p:nvSpPr>
          <p:spPr bwMode="auto">
            <a:xfrm>
              <a:off x="3803879" y="2869157"/>
              <a:ext cx="1079500" cy="784977"/>
            </a:xfrm>
            <a:prstGeom prst="ellipse">
              <a:avLst/>
            </a:prstGeom>
            <a:solidFill>
              <a:schemeClr val="bg1"/>
            </a:solidFill>
            <a:ln w="28440">
              <a:solidFill>
                <a:schemeClr val="bg2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lIns="90000" tIns="46800" rIns="90000" bIns="46800" anchor="ctr"/>
            <a:lstStyle/>
            <a:p>
              <a:pPr defTabSz="449263" eaLnBrk="1" hangingPunct="1">
                <a:lnSpc>
                  <a:spcPct val="90000"/>
                </a:lnSpc>
                <a:spcAft>
                  <a:spcPts val="315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fr-FR" sz="7200" dirty="0">
                <a:solidFill>
                  <a:srgbClr val="0070C0"/>
                </a:solidFill>
                <a:latin typeface="Verdana" pitchFamily="34" charset="0"/>
              </a:endParaRPr>
            </a:p>
          </p:txBody>
        </p:sp>
        <p:pic>
          <p:nvPicPr>
            <p:cNvPr id="21" name="Picture 4" descr="Afficher l'image d'origi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66564" y="3009617"/>
              <a:ext cx="652720" cy="504056"/>
            </a:xfrm>
            <a:prstGeom prst="rect">
              <a:avLst/>
            </a:prstGeom>
            <a:noFill/>
          </p:spPr>
        </p:pic>
      </p:grp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2393102" y="4431512"/>
            <a:ext cx="1547812" cy="47029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00880" tIns="200880" rIns="200880" bIns="200880" anchor="ctr"/>
          <a:lstStyle/>
          <a:p>
            <a:pPr algn="ctr" defTabSz="449263">
              <a:lnSpc>
                <a:spcPct val="90000"/>
              </a:lnSpc>
              <a:spcAft>
                <a:spcPts val="525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  <a:hlinkClick r:id="rId6"/>
              </a:rPr>
              <a:t>Assurances</a:t>
            </a:r>
            <a:endParaRPr lang="fr-FR" sz="1400" dirty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Freeform 23"/>
          <p:cNvSpPr>
            <a:spLocks noChangeArrowheads="1"/>
          </p:cNvSpPr>
          <p:nvPr/>
        </p:nvSpPr>
        <p:spPr bwMode="auto">
          <a:xfrm rot="981187">
            <a:off x="5002677" y="3559925"/>
            <a:ext cx="574436" cy="346890"/>
          </a:xfrm>
          <a:custGeom>
            <a:avLst/>
            <a:gdLst>
              <a:gd name="T0" fmla="*/ 0 w 237640"/>
              <a:gd name="T1" fmla="*/ 23019 h 35332"/>
              <a:gd name="T2" fmla="*/ 595313 w 237640"/>
              <a:gd name="T3" fmla="*/ 23019 h 353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7640" h="35332">
                <a:moveTo>
                  <a:pt x="0" y="17666"/>
                </a:moveTo>
                <a:lnTo>
                  <a:pt x="237640" y="17666"/>
                </a:lnTo>
              </a:path>
            </a:pathLst>
          </a:custGeom>
          <a:noFill/>
          <a:ln w="9360">
            <a:solidFill>
              <a:srgbClr val="E46C0A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5629920" y="3268264"/>
            <a:ext cx="2952328" cy="720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00880" tIns="200880" rIns="200880" bIns="200880" anchor="ctr"/>
          <a:lstStyle/>
          <a:p>
            <a:pPr algn="ctr" defTabSz="449263">
              <a:lnSpc>
                <a:spcPct val="90000"/>
              </a:lnSpc>
              <a:spcAft>
                <a:spcPts val="525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Conseils : juridique et comptable (avocats, expert-comptable)</a:t>
            </a:r>
          </a:p>
        </p:txBody>
      </p:sp>
      <p:sp>
        <p:nvSpPr>
          <p:cNvPr id="25" name="Freeform 23"/>
          <p:cNvSpPr>
            <a:spLocks noChangeArrowheads="1"/>
          </p:cNvSpPr>
          <p:nvPr/>
        </p:nvSpPr>
        <p:spPr bwMode="auto">
          <a:xfrm rot="8477336" flipV="1">
            <a:off x="3060987" y="4129704"/>
            <a:ext cx="835024" cy="45719"/>
          </a:xfrm>
          <a:custGeom>
            <a:avLst/>
            <a:gdLst>
              <a:gd name="T0" fmla="*/ 0 w 237640"/>
              <a:gd name="T1" fmla="*/ 23019 h 35332"/>
              <a:gd name="T2" fmla="*/ 595313 w 237640"/>
              <a:gd name="T3" fmla="*/ 23019 h 353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7640" h="35332">
                <a:moveTo>
                  <a:pt x="0" y="17666"/>
                </a:moveTo>
                <a:lnTo>
                  <a:pt x="237640" y="17666"/>
                </a:lnTo>
              </a:path>
            </a:pathLst>
          </a:custGeom>
          <a:noFill/>
          <a:ln w="9360">
            <a:solidFill>
              <a:srgbClr val="E46C0A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250166" y="3558760"/>
            <a:ext cx="2611102" cy="59380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00880" tIns="200880" rIns="200880" bIns="200880" anchor="ctr"/>
          <a:lstStyle/>
          <a:p>
            <a:pPr algn="ctr" defTabSz="449263">
              <a:lnSpc>
                <a:spcPct val="90000"/>
              </a:lnSpc>
              <a:spcAft>
                <a:spcPts val="525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  <a:hlinkClick r:id="rId7"/>
              </a:rPr>
              <a:t>Etat - DIRECCTE </a:t>
            </a:r>
            <a:r>
              <a:rPr lang="fr-FR" sz="14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(normes, réglementation, …)</a:t>
            </a:r>
          </a:p>
        </p:txBody>
      </p:sp>
      <p:sp>
        <p:nvSpPr>
          <p:cNvPr id="27" name="Freeform 23"/>
          <p:cNvSpPr>
            <a:spLocks noChangeArrowheads="1"/>
          </p:cNvSpPr>
          <p:nvPr/>
        </p:nvSpPr>
        <p:spPr bwMode="auto">
          <a:xfrm rot="10128860">
            <a:off x="2897731" y="3699700"/>
            <a:ext cx="651333" cy="93676"/>
          </a:xfrm>
          <a:custGeom>
            <a:avLst/>
            <a:gdLst>
              <a:gd name="T0" fmla="*/ 0 w 237640"/>
              <a:gd name="T1" fmla="*/ 23019 h 35332"/>
              <a:gd name="T2" fmla="*/ 595313 w 237640"/>
              <a:gd name="T3" fmla="*/ 23019 h 353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7640" h="35332">
                <a:moveTo>
                  <a:pt x="0" y="17666"/>
                </a:moveTo>
                <a:lnTo>
                  <a:pt x="237640" y="17666"/>
                </a:lnTo>
              </a:path>
            </a:pathLst>
          </a:custGeom>
          <a:noFill/>
          <a:ln w="9360">
            <a:solidFill>
              <a:srgbClr val="E46C0A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5614329" y="2285886"/>
            <a:ext cx="2736304" cy="4320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00880" tIns="200880" rIns="200880" bIns="200880" anchor="ctr"/>
          <a:lstStyle/>
          <a:p>
            <a:pPr algn="ctr" defTabSz="449263">
              <a:lnSpc>
                <a:spcPct val="90000"/>
              </a:lnSpc>
              <a:spcAft>
                <a:spcPts val="525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  <a:hlinkClick r:id="rId8" action="ppaction://hlinksldjump"/>
              </a:rPr>
              <a:t>Organisations professionnelles</a:t>
            </a:r>
            <a:endParaRPr lang="fr-FR" sz="1400" dirty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pic>
        <p:nvPicPr>
          <p:cNvPr id="30" name="Image 29" descr="LigneSeparationLongu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31" name="Groupe 30"/>
          <p:cNvGrpSpPr/>
          <p:nvPr/>
        </p:nvGrpSpPr>
        <p:grpSpPr>
          <a:xfrm>
            <a:off x="1485628" y="5871506"/>
            <a:ext cx="6463066" cy="981075"/>
            <a:chOff x="1485628" y="5871506"/>
            <a:chExt cx="6463066" cy="981075"/>
          </a:xfrm>
        </p:grpSpPr>
        <p:grpSp>
          <p:nvGrpSpPr>
            <p:cNvPr id="32" name="Groupe 31"/>
            <p:cNvGrpSpPr/>
            <p:nvPr/>
          </p:nvGrpSpPr>
          <p:grpSpPr>
            <a:xfrm>
              <a:off x="1485628" y="5871506"/>
              <a:ext cx="6463066" cy="981075"/>
              <a:chOff x="1483504" y="5876925"/>
              <a:chExt cx="6463066" cy="981075"/>
            </a:xfrm>
          </p:grpSpPr>
          <p:pic>
            <p:nvPicPr>
              <p:cNvPr id="34" name="Image 33" descr="Logo-provisoire-Auvergne-Rhone-Alpes-160px.png">
                <a:hlinkClick r:id="rId10" action="ppaction://hlinksldjump"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12213" y="5876925"/>
                <a:ext cx="934357" cy="981075"/>
              </a:xfrm>
              <a:prstGeom prst="rect">
                <a:avLst/>
              </a:prstGeom>
            </p:spPr>
          </p:pic>
          <p:sp>
            <p:nvSpPr>
              <p:cNvPr id="35" name="ZoneTexte 34"/>
              <p:cNvSpPr txBox="1"/>
              <p:nvPr/>
            </p:nvSpPr>
            <p:spPr>
              <a:xfrm rot="20135948">
                <a:off x="1483504" y="5928585"/>
                <a:ext cx="7457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altLang="fr-FR" sz="8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  <a:hlinkClick r:id="rId12" action="ppaction://hlinksldjump"/>
                  </a:rPr>
                  <a:t>Préambule </a:t>
                </a:r>
                <a:endPara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 rot="20135948">
                <a:off x="2255656" y="5895687"/>
                <a:ext cx="65584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13" action="ppaction://hlinksldjump"/>
                  </a:rPr>
                  <a:t>Artisanat</a:t>
                </a:r>
                <a:endParaRPr lang="fr-FR" sz="800" dirty="0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 rot="20135948">
                <a:off x="3196780" y="6069231"/>
                <a:ext cx="15448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14" action="ppaction://hlinksldjump"/>
                  </a:rPr>
                  <a:t>Environnement de l’entreprise </a:t>
                </a:r>
                <a:endParaRPr lang="fr-FR" altLang="fr-FR" sz="8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 rot="20135948">
                <a:off x="3220757" y="5905993"/>
                <a:ext cx="4685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15" action="ppaction://hlinksldjump"/>
                  </a:rPr>
                  <a:t>CMA </a:t>
                </a:r>
                <a:endParaRPr lang="fr-FR" sz="800" dirty="0"/>
              </a:p>
            </p:txBody>
          </p:sp>
        </p:grpSp>
        <p:sp>
          <p:nvSpPr>
            <p:cNvPr id="33" name="ZoneTexte 32"/>
            <p:cNvSpPr txBox="1"/>
            <p:nvPr/>
          </p:nvSpPr>
          <p:spPr>
            <a:xfrm rot="20135948">
              <a:off x="4719323" y="5964971"/>
              <a:ext cx="1018570" cy="22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6" action="ppaction://hlinksldjump"/>
                </a:rPr>
                <a:t>Parcours création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Freeform 23"/>
          <p:cNvSpPr>
            <a:spLocks noChangeArrowheads="1"/>
          </p:cNvSpPr>
          <p:nvPr/>
        </p:nvSpPr>
        <p:spPr bwMode="auto">
          <a:xfrm rot="11495639">
            <a:off x="2498937" y="3178478"/>
            <a:ext cx="974516" cy="63085"/>
          </a:xfrm>
          <a:custGeom>
            <a:avLst/>
            <a:gdLst>
              <a:gd name="T0" fmla="*/ 0 w 237640"/>
              <a:gd name="T1" fmla="*/ 23019 h 35332"/>
              <a:gd name="T2" fmla="*/ 595313 w 237640"/>
              <a:gd name="T3" fmla="*/ 23019 h 353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7640" h="35332">
                <a:moveTo>
                  <a:pt x="0" y="17666"/>
                </a:moveTo>
                <a:lnTo>
                  <a:pt x="237640" y="17666"/>
                </a:lnTo>
              </a:path>
            </a:pathLst>
          </a:custGeom>
          <a:noFill/>
          <a:ln w="9360">
            <a:solidFill>
              <a:srgbClr val="E46C0A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35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1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4501" y="1433825"/>
            <a:ext cx="7803675" cy="39219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  <a:hlinkClick r:id="rId2" action="ppaction://hlinksldjump"/>
              </a:rPr>
              <a:t>Préambule </a:t>
            </a:r>
            <a:endParaRPr lang="fr-FR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  <a:hlinkClick r:id="rId3" action="ppaction://hlinksldjump"/>
              </a:rPr>
              <a:t>Artisanat et Qualité d’Artisan</a:t>
            </a:r>
            <a:endParaRPr lang="fr-FR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dirty="0" smtClean="0">
                <a:latin typeface="+mn-lt"/>
                <a:hlinkClick r:id="rId4" action="ppaction://hlinksldjump"/>
              </a:rPr>
              <a:t>La Chambre de Métiers et de l'Artisanat (CMA)</a:t>
            </a:r>
            <a:endParaRPr lang="fr-FR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  <a:hlinkClick r:id="rId5" action="ppaction://hlinksldjump"/>
              </a:rPr>
              <a:t>L’environnement de l’entreprise artisanale</a:t>
            </a:r>
            <a:endParaRPr lang="fr-FR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+mn-lt"/>
                <a:hlinkClick r:id="rId6" action="ppaction://hlinksldjump"/>
              </a:rPr>
              <a:t>Le parcours création </a:t>
            </a:r>
            <a:endParaRPr lang="fr-FR" dirty="0" smtClean="0"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Menu 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20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15155" y="1025341"/>
            <a:ext cx="845598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Les organisations professionnelles </a:t>
            </a:r>
          </a:p>
          <a:p>
            <a:endParaRPr lang="fr-FR" sz="1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fr-FR" sz="1400" dirty="0" smtClean="0"/>
              <a:t>Les Chambres </a:t>
            </a:r>
            <a:r>
              <a:rPr lang="fr-FR" sz="1400" dirty="0"/>
              <a:t>de Métiers et de l'Artisanat </a:t>
            </a:r>
            <a:r>
              <a:rPr lang="fr-FR" sz="1400" dirty="0" smtClean="0"/>
              <a:t>travaillent </a:t>
            </a:r>
            <a:r>
              <a:rPr lang="fr-FR" sz="1400" dirty="0"/>
              <a:t>en concertation avec </a:t>
            </a:r>
            <a:r>
              <a:rPr lang="fr-FR" sz="1400" dirty="0" smtClean="0"/>
              <a:t>les Organisations </a:t>
            </a:r>
            <a:r>
              <a:rPr lang="fr-FR" sz="1400" dirty="0"/>
              <a:t>Professionnelles de </a:t>
            </a:r>
            <a:r>
              <a:rPr lang="fr-FR" sz="1400" dirty="0" smtClean="0"/>
              <a:t>l‘Artisanat.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fr-FR" sz="1400" dirty="0" smtClean="0"/>
              <a:t>Organisation </a:t>
            </a:r>
            <a:r>
              <a:rPr lang="fr-FR" sz="1400" dirty="0"/>
              <a:t>Professionnelle </a:t>
            </a:r>
            <a:r>
              <a:rPr lang="fr-FR" sz="1400" dirty="0" smtClean="0"/>
              <a:t>: défend </a:t>
            </a:r>
            <a:r>
              <a:rPr lang="fr-FR" sz="1400" dirty="0"/>
              <a:t>les intérêts de ses adhérents au sein de la </a:t>
            </a:r>
            <a:r>
              <a:rPr lang="fr-FR" sz="1400" dirty="0" smtClean="0"/>
              <a:t>société. Chaque </a:t>
            </a:r>
            <a:r>
              <a:rPr lang="fr-FR" sz="1400" dirty="0"/>
              <a:t>organisation a son identité propre et définit comme elle l'entend ses objectifs et ses actions. </a:t>
            </a:r>
            <a:endParaRPr lang="fr-FR" sz="1400" dirty="0" smtClean="0"/>
          </a:p>
          <a:p>
            <a:pPr marL="285750" indent="-285750">
              <a:buFont typeface="Wingdings" pitchFamily="2" charset="2"/>
              <a:buChar char="§"/>
            </a:pPr>
            <a:endParaRPr lang="fr-FR" sz="1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fr-FR" sz="1400" dirty="0" smtClean="0"/>
              <a:t>Les </a:t>
            </a:r>
            <a:r>
              <a:rPr lang="fr-FR" sz="1400" dirty="0"/>
              <a:t>artisans y adhèrent de façon </a:t>
            </a:r>
            <a:r>
              <a:rPr lang="fr-FR" sz="1400" dirty="0" smtClean="0"/>
              <a:t>volontaire.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400" dirty="0"/>
          </a:p>
          <a:p>
            <a:r>
              <a:rPr lang="fr-FR" sz="1400" dirty="0" smtClean="0"/>
              <a:t>Du fait de la multiplicité </a:t>
            </a:r>
            <a:r>
              <a:rPr lang="fr-FR" sz="1400" dirty="0"/>
              <a:t>des métiers artisanaux et de leur disparité, les Organisations Professionnelles se sont regroupées </a:t>
            </a:r>
            <a:r>
              <a:rPr lang="fr-FR" sz="1400" dirty="0" smtClean="0"/>
              <a:t>en quatre </a:t>
            </a:r>
            <a:r>
              <a:rPr lang="fr-FR" sz="1400" dirty="0"/>
              <a:t>grandes confédérations 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1400" dirty="0"/>
              <a:t>la </a:t>
            </a:r>
            <a:r>
              <a:rPr lang="fr-FR" sz="1400" u="sng" dirty="0">
                <a:hlinkClick r:id="rId2"/>
              </a:rPr>
              <a:t>FFB</a:t>
            </a:r>
            <a:r>
              <a:rPr lang="fr-FR" sz="1400" dirty="0"/>
              <a:t> (Fédération Française du Bâtiment</a:t>
            </a:r>
            <a:r>
              <a:rPr lang="fr-FR" sz="1400" dirty="0" smtClean="0"/>
              <a:t>)</a:t>
            </a:r>
            <a:endParaRPr lang="fr-FR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fr-FR" sz="1400" dirty="0"/>
              <a:t>la </a:t>
            </a:r>
            <a:r>
              <a:rPr lang="fr-FR" sz="1400" u="sng" dirty="0">
                <a:hlinkClick r:id="rId3"/>
              </a:rPr>
              <a:t>CAPEB</a:t>
            </a:r>
            <a:r>
              <a:rPr lang="fr-FR" sz="1400" dirty="0"/>
              <a:t> (Confédération de l'Artisanat et des Petites Entreprises du Bâtiment</a:t>
            </a:r>
            <a:r>
              <a:rPr lang="fr-FR" sz="1400" dirty="0" smtClean="0"/>
              <a:t>)</a:t>
            </a:r>
            <a:endParaRPr lang="fr-FR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fr-FR" sz="1400" dirty="0"/>
              <a:t>la </a:t>
            </a:r>
            <a:r>
              <a:rPr lang="fr-FR" sz="1400" u="sng" dirty="0">
                <a:hlinkClick r:id="rId4"/>
              </a:rPr>
              <a:t>CGAD</a:t>
            </a:r>
            <a:r>
              <a:rPr lang="fr-FR" sz="1400" dirty="0"/>
              <a:t> (Confédération Générale de l'Alimentation de Détail</a:t>
            </a:r>
            <a:r>
              <a:rPr lang="fr-FR" sz="1400" dirty="0" smtClean="0"/>
              <a:t>)</a:t>
            </a:r>
            <a:endParaRPr lang="fr-FR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fr-FR" sz="1400" dirty="0"/>
              <a:t>la </a:t>
            </a:r>
            <a:r>
              <a:rPr lang="fr-FR" sz="1400" u="sng" dirty="0">
                <a:hlinkClick r:id="rId5"/>
              </a:rPr>
              <a:t>CNAMS</a:t>
            </a:r>
            <a:r>
              <a:rPr lang="fr-FR" sz="1400" dirty="0"/>
              <a:t> (Confédération Nationale de l'Artisanat des Métiers et des Services</a:t>
            </a:r>
            <a:r>
              <a:rPr lang="fr-FR" sz="1400" dirty="0" smtClean="0"/>
              <a:t>)</a:t>
            </a:r>
            <a:endParaRPr lang="fr-FR" sz="1400" dirty="0"/>
          </a:p>
          <a:p>
            <a:endParaRPr lang="fr-FR" sz="1400" dirty="0" smtClean="0"/>
          </a:p>
          <a:p>
            <a:r>
              <a:rPr lang="fr-FR" sz="1400" b="1" dirty="0" smtClean="0"/>
              <a:t>Par </a:t>
            </a:r>
            <a:r>
              <a:rPr lang="fr-FR" sz="1400" b="1" dirty="0"/>
              <a:t>ailleurs, trois de ces quatre confédérations (la CAPEB, la CGAD et la CNAMS) ont créé, en 1975, l'UPA, Union Professionnelle </a:t>
            </a:r>
            <a:r>
              <a:rPr lang="fr-FR" sz="1400" b="1" dirty="0" smtClean="0"/>
              <a:t>Artisanale.</a:t>
            </a:r>
            <a:endParaRPr lang="fr-FR" sz="1400" dirty="0"/>
          </a:p>
        </p:txBody>
      </p:sp>
      <p:pic>
        <p:nvPicPr>
          <p:cNvPr id="9" name="Picture 3" descr="C:\Users\Franck\AppData\Local\Microsoft\Windows\INetCache\IE\RF6AJJUF\view-refresh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57" y="5211102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fficher l'image d'origi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9653" y="108587"/>
            <a:ext cx="1095884" cy="1095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6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parcours création </a:t>
            </a:r>
            <a:endParaRPr lang="fr-FR" dirty="0"/>
          </a:p>
        </p:txBody>
      </p:sp>
      <p:pic>
        <p:nvPicPr>
          <p:cNvPr id="7" name="Image 6" descr="Logo-provisoire-Auvergne-Rhone-Alpes-sans-contour-80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500" y="160774"/>
            <a:ext cx="1409924" cy="13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1440319" y="290822"/>
            <a:ext cx="7517250" cy="1143000"/>
          </a:xfrm>
        </p:spPr>
        <p:txBody>
          <a:bodyPr/>
          <a:lstStyle/>
          <a:p>
            <a:r>
              <a:rPr lang="fr-FR" dirty="0" smtClean="0"/>
              <a:t>Le parcours création reprise d’une entreprise artisanale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pic>
        <p:nvPicPr>
          <p:cNvPr id="6" name="Image 5" descr="LigneSeparationLong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1485628" y="5871506"/>
            <a:ext cx="6463066" cy="981075"/>
            <a:chOff x="1485628" y="5871506"/>
            <a:chExt cx="6463066" cy="981075"/>
          </a:xfrm>
        </p:grpSpPr>
        <p:grpSp>
          <p:nvGrpSpPr>
            <p:cNvPr id="8" name="Groupe 7"/>
            <p:cNvGrpSpPr/>
            <p:nvPr/>
          </p:nvGrpSpPr>
          <p:grpSpPr>
            <a:xfrm>
              <a:off x="1485628" y="5871506"/>
              <a:ext cx="6463066" cy="981075"/>
              <a:chOff x="1483504" y="5876925"/>
              <a:chExt cx="6463066" cy="981075"/>
            </a:xfrm>
          </p:grpSpPr>
          <p:pic>
            <p:nvPicPr>
              <p:cNvPr id="10" name="Image 9" descr="Logo-provisoire-Auvergne-Rhone-Alpes-160px.png">
                <a:hlinkClick r:id="rId3" action="ppaction://hlinksldjump"/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2213" y="5876925"/>
                <a:ext cx="934357" cy="981075"/>
              </a:xfrm>
              <a:prstGeom prst="rect">
                <a:avLst/>
              </a:prstGeom>
            </p:spPr>
          </p:pic>
          <p:sp>
            <p:nvSpPr>
              <p:cNvPr id="11" name="ZoneTexte 10"/>
              <p:cNvSpPr txBox="1"/>
              <p:nvPr/>
            </p:nvSpPr>
            <p:spPr>
              <a:xfrm rot="20135948">
                <a:off x="1483504" y="5928585"/>
                <a:ext cx="7457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altLang="fr-FR" sz="8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  <a:hlinkClick r:id="rId5" action="ppaction://hlinksldjump"/>
                  </a:rPr>
                  <a:t>Préambule </a:t>
                </a:r>
                <a:endPara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 rot="20135948">
                <a:off x="2255656" y="5895687"/>
                <a:ext cx="65584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6" action="ppaction://hlinksldjump"/>
                  </a:rPr>
                  <a:t>Artisanat</a:t>
                </a:r>
                <a:endParaRPr lang="fr-FR" sz="800" dirty="0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 rot="20135948">
                <a:off x="3196780" y="6069231"/>
                <a:ext cx="15448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7" action="ppaction://hlinksldjump"/>
                  </a:rPr>
                  <a:t>Environnement de l’entreprise </a:t>
                </a:r>
                <a:endParaRPr lang="fr-FR" altLang="fr-FR" sz="8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 rot="20135948">
                <a:off x="3220757" y="5905993"/>
                <a:ext cx="4685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8" action="ppaction://hlinksldjump"/>
                  </a:rPr>
                  <a:t>CMA </a:t>
                </a:r>
                <a:endParaRPr lang="fr-FR" sz="800" dirty="0"/>
              </a:p>
            </p:txBody>
          </p:sp>
        </p:grpSp>
        <p:sp>
          <p:nvSpPr>
            <p:cNvPr id="9" name="ZoneTexte 8"/>
            <p:cNvSpPr txBox="1"/>
            <p:nvPr/>
          </p:nvSpPr>
          <p:spPr>
            <a:xfrm rot="20135948">
              <a:off x="4719323" y="5964971"/>
              <a:ext cx="1018570" cy="22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9" action="ppaction://hlinksldjump"/>
                </a:rPr>
                <a:t>Parcours création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959329" y="1451726"/>
            <a:ext cx="1819382" cy="1811033"/>
            <a:chOff x="412764" y="740"/>
            <a:chExt cx="1806335" cy="1806335"/>
          </a:xfrm>
          <a:scene3d>
            <a:camera prst="orthographicFront"/>
            <a:lightRig rig="flat" dir="t"/>
          </a:scene3d>
        </p:grpSpPr>
        <p:sp>
          <p:nvSpPr>
            <p:cNvPr id="37" name="Ellipse 36"/>
            <p:cNvSpPr/>
            <p:nvPr/>
          </p:nvSpPr>
          <p:spPr>
            <a:xfrm>
              <a:off x="412764" y="740"/>
              <a:ext cx="1806335" cy="1806335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Ellipse 4"/>
            <p:cNvSpPr/>
            <p:nvPr/>
          </p:nvSpPr>
          <p:spPr>
            <a:xfrm>
              <a:off x="677296" y="265272"/>
              <a:ext cx="1277271" cy="12772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>
                  <a:hlinkClick r:id="rId10" action="ppaction://hlinksldjump"/>
                </a:rPr>
                <a:t>Idée</a:t>
              </a:r>
              <a:endParaRPr lang="fr-FR" sz="1800" kern="1200" dirty="0"/>
            </a:p>
          </p:txBody>
        </p:sp>
      </p:grpSp>
      <p:sp>
        <p:nvSpPr>
          <p:cNvPr id="17" name="Triangle isocèle 16"/>
          <p:cNvSpPr/>
          <p:nvPr/>
        </p:nvSpPr>
        <p:spPr>
          <a:xfrm rot="10800000">
            <a:off x="1546388" y="3385031"/>
            <a:ext cx="632217" cy="412015"/>
          </a:xfrm>
          <a:prstGeom prst="triangle">
            <a:avLst/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e 17"/>
          <p:cNvGrpSpPr/>
          <p:nvPr/>
        </p:nvGrpSpPr>
        <p:grpSpPr>
          <a:xfrm>
            <a:off x="1090308" y="3890284"/>
            <a:ext cx="1759423" cy="1764791"/>
            <a:chOff x="713519" y="2740048"/>
            <a:chExt cx="1204825" cy="1204825"/>
          </a:xfrm>
          <a:scene3d>
            <a:camera prst="orthographicFront"/>
            <a:lightRig rig="flat" dir="t"/>
          </a:scene3d>
        </p:grpSpPr>
        <p:sp>
          <p:nvSpPr>
            <p:cNvPr id="35" name="Ellipse 34"/>
            <p:cNvSpPr/>
            <p:nvPr/>
          </p:nvSpPr>
          <p:spPr>
            <a:xfrm>
              <a:off x="713519" y="2740048"/>
              <a:ext cx="1204825" cy="1204825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Ellipse 7"/>
            <p:cNvSpPr/>
            <p:nvPr/>
          </p:nvSpPr>
          <p:spPr>
            <a:xfrm>
              <a:off x="889962" y="2916491"/>
              <a:ext cx="851939" cy="8519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>
                  <a:hlinkClick r:id="rId11" action="ppaction://hlinksldjump"/>
                </a:rPr>
                <a:t>Approche du marché </a:t>
              </a:r>
              <a:endParaRPr lang="fr-FR" sz="1600" kern="1200" dirty="0"/>
            </a:p>
          </p:txBody>
        </p:sp>
      </p:grpSp>
      <p:sp>
        <p:nvSpPr>
          <p:cNvPr id="19" name="Triangle isocèle 18"/>
          <p:cNvSpPr/>
          <p:nvPr/>
        </p:nvSpPr>
        <p:spPr>
          <a:xfrm rot="5400000">
            <a:off x="2855547" y="4442269"/>
            <a:ext cx="632217" cy="412015"/>
          </a:xfrm>
          <a:prstGeom prst="triangle">
            <a:avLst/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Groupe 19"/>
          <p:cNvGrpSpPr/>
          <p:nvPr/>
        </p:nvGrpSpPr>
        <p:grpSpPr>
          <a:xfrm>
            <a:off x="3829824" y="3928656"/>
            <a:ext cx="1778920" cy="1764791"/>
            <a:chOff x="3308515" y="2584469"/>
            <a:chExt cx="1433838" cy="1515983"/>
          </a:xfrm>
          <a:scene3d>
            <a:camera prst="orthographicFront"/>
            <a:lightRig rig="flat" dir="t"/>
          </a:scene3d>
        </p:grpSpPr>
        <p:sp>
          <p:nvSpPr>
            <p:cNvPr id="33" name="Ellipse 32"/>
            <p:cNvSpPr/>
            <p:nvPr/>
          </p:nvSpPr>
          <p:spPr>
            <a:xfrm>
              <a:off x="3308515" y="2584469"/>
              <a:ext cx="1433838" cy="1515983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Ellipse 10"/>
            <p:cNvSpPr/>
            <p:nvPr/>
          </p:nvSpPr>
          <p:spPr>
            <a:xfrm>
              <a:off x="3518496" y="2806480"/>
              <a:ext cx="1013876" cy="10719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>
                  <a:hlinkClick r:id="rId12" action="ppaction://hlinksldjump"/>
                </a:rPr>
                <a:t>Prévisions financières</a:t>
              </a:r>
              <a:endParaRPr lang="fr-FR" sz="1600" kern="1200" dirty="0"/>
            </a:p>
          </p:txBody>
        </p:sp>
      </p:grpSp>
      <p:sp>
        <p:nvSpPr>
          <p:cNvPr id="21" name="Triangle isocèle 20"/>
          <p:cNvSpPr/>
          <p:nvPr/>
        </p:nvSpPr>
        <p:spPr>
          <a:xfrm>
            <a:off x="4403175" y="3386872"/>
            <a:ext cx="632217" cy="412015"/>
          </a:xfrm>
          <a:prstGeom prst="triangle">
            <a:avLst/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" name="Groupe 21"/>
          <p:cNvGrpSpPr/>
          <p:nvPr/>
        </p:nvGrpSpPr>
        <p:grpSpPr>
          <a:xfrm>
            <a:off x="3701154" y="1433822"/>
            <a:ext cx="1836749" cy="2052333"/>
            <a:chOff x="3423022" y="301495"/>
            <a:chExt cx="1204825" cy="1344335"/>
          </a:xfrm>
          <a:scene3d>
            <a:camera prst="orthographicFront"/>
            <a:lightRig rig="flat" dir="t"/>
          </a:scene3d>
        </p:grpSpPr>
        <p:sp>
          <p:nvSpPr>
            <p:cNvPr id="31" name="Ellipse 30"/>
            <p:cNvSpPr/>
            <p:nvPr/>
          </p:nvSpPr>
          <p:spPr>
            <a:xfrm>
              <a:off x="3423022" y="301495"/>
              <a:ext cx="1204825" cy="1204825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Ellipse 13"/>
            <p:cNvSpPr/>
            <p:nvPr/>
          </p:nvSpPr>
          <p:spPr>
            <a:xfrm>
              <a:off x="3634606" y="793891"/>
              <a:ext cx="851939" cy="8519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dirty="0" smtClean="0">
                  <a:hlinkClick r:id="rId13" action="ppaction://hlinksldjump"/>
                </a:rPr>
                <a:t>Montage</a:t>
              </a:r>
              <a:r>
                <a:rPr lang="fr-FR" sz="1600" kern="1200" dirty="0" smtClean="0">
                  <a:hlinkClick r:id="rId13" action="ppaction://hlinksldjump"/>
                </a:rPr>
                <a:t> juridique fiscal et social</a:t>
              </a:r>
              <a:endParaRPr lang="fr-FR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kern="1200" dirty="0"/>
            </a:p>
          </p:txBody>
        </p:sp>
      </p:grpSp>
      <p:sp>
        <p:nvSpPr>
          <p:cNvPr id="23" name="Triangle isocèle 22"/>
          <p:cNvSpPr/>
          <p:nvPr/>
        </p:nvSpPr>
        <p:spPr>
          <a:xfrm rot="5400000">
            <a:off x="5661842" y="2013509"/>
            <a:ext cx="632217" cy="412015"/>
          </a:xfrm>
          <a:prstGeom prst="triangle">
            <a:avLst/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4" name="Groupe 23"/>
          <p:cNvGrpSpPr/>
          <p:nvPr/>
        </p:nvGrpSpPr>
        <p:grpSpPr>
          <a:xfrm>
            <a:off x="6482281" y="1451726"/>
            <a:ext cx="1842404" cy="1839350"/>
            <a:chOff x="5935716" y="145910"/>
            <a:chExt cx="1598442" cy="1515995"/>
          </a:xfrm>
          <a:scene3d>
            <a:camera prst="orthographicFront"/>
            <a:lightRig rig="flat" dir="t"/>
          </a:scene3d>
        </p:grpSpPr>
        <p:sp>
          <p:nvSpPr>
            <p:cNvPr id="29" name="Ellipse 28"/>
            <p:cNvSpPr/>
            <p:nvPr/>
          </p:nvSpPr>
          <p:spPr>
            <a:xfrm>
              <a:off x="5935716" y="145910"/>
              <a:ext cx="1598442" cy="1515995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llipse 16"/>
            <p:cNvSpPr/>
            <p:nvPr/>
          </p:nvSpPr>
          <p:spPr>
            <a:xfrm>
              <a:off x="6169802" y="367922"/>
              <a:ext cx="1130270" cy="10719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>
                  <a:hlinkClick r:id="rId14" action="ppaction://hlinksldjump"/>
                </a:rPr>
                <a:t>Recherche de Financement</a:t>
              </a:r>
              <a:endParaRPr lang="fr-FR" sz="1600" kern="1200" dirty="0"/>
            </a:p>
          </p:txBody>
        </p:sp>
      </p:grpSp>
      <p:sp>
        <p:nvSpPr>
          <p:cNvPr id="25" name="Triangle isocèle 24"/>
          <p:cNvSpPr/>
          <p:nvPr/>
        </p:nvSpPr>
        <p:spPr>
          <a:xfrm rot="10800000">
            <a:off x="7165406" y="3417942"/>
            <a:ext cx="632217" cy="412015"/>
          </a:xfrm>
          <a:prstGeom prst="triangle">
            <a:avLst/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6" name="Groupe 25"/>
          <p:cNvGrpSpPr/>
          <p:nvPr/>
        </p:nvGrpSpPr>
        <p:grpSpPr>
          <a:xfrm>
            <a:off x="6384626" y="3936440"/>
            <a:ext cx="1842404" cy="1764791"/>
            <a:chOff x="5831770" y="2439293"/>
            <a:chExt cx="1806335" cy="1806335"/>
          </a:xfrm>
          <a:scene3d>
            <a:camera prst="orthographicFront"/>
            <a:lightRig rig="flat" dir="t"/>
          </a:scene3d>
        </p:grpSpPr>
        <p:sp>
          <p:nvSpPr>
            <p:cNvPr id="27" name="Ellipse 26"/>
            <p:cNvSpPr/>
            <p:nvPr/>
          </p:nvSpPr>
          <p:spPr>
            <a:xfrm>
              <a:off x="5831770" y="2439293"/>
              <a:ext cx="1806335" cy="1806335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Ellipse 19"/>
            <p:cNvSpPr/>
            <p:nvPr/>
          </p:nvSpPr>
          <p:spPr>
            <a:xfrm>
              <a:off x="6096302" y="2703825"/>
              <a:ext cx="1277271" cy="12772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>
                  <a:hlinkClick r:id="rId15" action="ppaction://hlinksldjump"/>
                </a:rPr>
                <a:t>Formalités d’installation </a:t>
              </a:r>
              <a:endParaRPr lang="fr-FR" sz="1800" kern="1200" dirty="0"/>
            </a:p>
          </p:txBody>
        </p:sp>
      </p:grpSp>
      <p:pic>
        <p:nvPicPr>
          <p:cNvPr id="42" name="Picture 3" descr="C:\Users\Franck\AppData\Local\Microsoft\Windows\INetCache\IE\FXYCKBOF\Idea[1].pn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38" y="417098"/>
            <a:ext cx="336295" cy="35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70011" y="1931122"/>
            <a:ext cx="7761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fr-FR" sz="2000" dirty="0"/>
              <a:t>Tout projet de création </a:t>
            </a:r>
            <a:r>
              <a:rPr lang="fr-FR" sz="2000" dirty="0" smtClean="0"/>
              <a:t>ou </a:t>
            </a:r>
            <a:r>
              <a:rPr lang="fr-FR" sz="2000" dirty="0"/>
              <a:t>reprise d'entreprise commence par une idée qui peut être inspirée de </a:t>
            </a:r>
            <a:r>
              <a:rPr lang="fr-FR" sz="2000" dirty="0" smtClean="0"/>
              <a:t>son </a:t>
            </a:r>
            <a:r>
              <a:rPr lang="fr-FR" sz="2000" dirty="0"/>
              <a:t>expérience ou de </a:t>
            </a:r>
            <a:r>
              <a:rPr lang="fr-FR" sz="2000" dirty="0" smtClean="0"/>
              <a:t>son </a:t>
            </a:r>
            <a:r>
              <a:rPr lang="fr-FR" sz="2000" dirty="0"/>
              <a:t>savoir-faire. Il est donc important de réfléchir à </a:t>
            </a:r>
            <a:r>
              <a:rPr lang="fr-FR" sz="2000" dirty="0" smtClean="0"/>
              <a:t>sa situation </a:t>
            </a:r>
            <a:r>
              <a:rPr lang="fr-FR" sz="2000" dirty="0"/>
              <a:t>et à </a:t>
            </a:r>
            <a:r>
              <a:rPr lang="fr-FR" sz="2000" dirty="0" smtClean="0"/>
              <a:t>son </a:t>
            </a:r>
            <a:r>
              <a:rPr lang="fr-FR" sz="2000" dirty="0"/>
              <a:t>projet</a:t>
            </a:r>
            <a:r>
              <a:rPr lang="fr-FR" sz="2000" dirty="0" smtClean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/>
              <a:t>Pour </a:t>
            </a:r>
            <a:r>
              <a:rPr lang="fr-FR" sz="2000" dirty="0"/>
              <a:t>donner un maximum de chances de réussite, il est indispensable de :</a:t>
            </a:r>
            <a:br>
              <a:rPr lang="fr-FR" sz="2000" dirty="0"/>
            </a:br>
            <a:r>
              <a:rPr lang="fr-FR" sz="2000" dirty="0"/>
              <a:t>	</a:t>
            </a:r>
            <a:r>
              <a:rPr lang="fr-FR" sz="2000" dirty="0" smtClean="0"/>
              <a:t>- Définir</a:t>
            </a:r>
            <a:r>
              <a:rPr lang="fr-FR" sz="2000" dirty="0"/>
              <a:t> le projet personnel </a:t>
            </a:r>
            <a:br>
              <a:rPr lang="fr-FR" sz="2000" dirty="0"/>
            </a:br>
            <a:r>
              <a:rPr lang="fr-FR" sz="2000" dirty="0"/>
              <a:t>	</a:t>
            </a:r>
            <a:r>
              <a:rPr lang="fr-FR" sz="2000" dirty="0" smtClean="0"/>
              <a:t>- Analyser </a:t>
            </a:r>
            <a:r>
              <a:rPr lang="fr-FR" sz="2000" dirty="0"/>
              <a:t>les contraintes et les exigences inhérentes </a:t>
            </a:r>
            <a:r>
              <a:rPr lang="fr-FR" sz="2000" dirty="0" smtClean="0"/>
              <a:t>au </a:t>
            </a:r>
            <a:r>
              <a:rPr lang="fr-FR" sz="2000" dirty="0"/>
              <a:t> projet </a:t>
            </a:r>
            <a:r>
              <a:rPr lang="fr-FR" sz="2000" dirty="0" smtClean="0"/>
              <a:t>  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     économique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	</a:t>
            </a:r>
            <a:r>
              <a:rPr lang="fr-FR" sz="2000" dirty="0" smtClean="0"/>
              <a:t>- Vérifier </a:t>
            </a:r>
            <a:r>
              <a:rPr lang="fr-FR" sz="2000" dirty="0"/>
              <a:t>qu'il n'y a pas de </a:t>
            </a:r>
            <a:r>
              <a:rPr lang="fr-FR" sz="2000" dirty="0" smtClean="0"/>
              <a:t>contradiction </a:t>
            </a:r>
            <a:r>
              <a:rPr lang="fr-FR" sz="2000" dirty="0"/>
              <a:t>entre les </a:t>
            </a:r>
            <a:r>
              <a:rPr lang="fr-FR" sz="2000" dirty="0" smtClean="0"/>
              <a:t>projets </a:t>
            </a:r>
          </a:p>
          <a:p>
            <a:r>
              <a:rPr lang="fr-FR" sz="2000" dirty="0" smtClean="0"/>
              <a:t>           personnels </a:t>
            </a:r>
            <a:r>
              <a:rPr lang="fr-FR" sz="2000" dirty="0"/>
              <a:t>et </a:t>
            </a:r>
            <a:r>
              <a:rPr lang="fr-FR" sz="2000" dirty="0" smtClean="0"/>
              <a:t>économiques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8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98" y="5378195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38" y="5369330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 rot="20640957">
            <a:off x="855975" y="316576"/>
            <a:ext cx="1778997" cy="1649279"/>
            <a:chOff x="0" y="86169"/>
            <a:chExt cx="2132860" cy="2132860"/>
          </a:xfrm>
          <a:scene3d>
            <a:camera prst="orthographicFront"/>
            <a:lightRig rig="flat" dir="t"/>
          </a:scene3d>
        </p:grpSpPr>
        <p:sp>
          <p:nvSpPr>
            <p:cNvPr id="11" name="Ellipse 10"/>
            <p:cNvSpPr/>
            <p:nvPr/>
          </p:nvSpPr>
          <p:spPr>
            <a:xfrm>
              <a:off x="0" y="86169"/>
              <a:ext cx="2132860" cy="213286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e 4"/>
            <p:cNvSpPr/>
            <p:nvPr/>
          </p:nvSpPr>
          <p:spPr>
            <a:xfrm>
              <a:off x="312350" y="398519"/>
              <a:ext cx="1508160" cy="15081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100" kern="1200" dirty="0" smtClean="0"/>
                <a:t>Idée</a:t>
              </a:r>
              <a:endParaRPr lang="fr-FR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311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41900" y="2984726"/>
            <a:ext cx="7235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2000" dirty="0"/>
              <a:t>Etape fondamentale </a:t>
            </a:r>
            <a:r>
              <a:rPr lang="fr-FR" sz="2000" dirty="0" smtClean="0"/>
              <a:t>pour </a:t>
            </a:r>
            <a:r>
              <a:rPr lang="fr-FR" sz="2000" dirty="0"/>
              <a:t>tout futur chef </a:t>
            </a:r>
            <a:r>
              <a:rPr lang="fr-FR" sz="2000" dirty="0" smtClean="0"/>
              <a:t>d’entreprise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/>
              <a:t>Pourquoi 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 smtClean="0"/>
              <a:t>Valider l’opportunité d’installation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2000" dirty="0" smtClean="0"/>
              <a:t>Etablir un plan d’actions commerciales et de communication 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11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98" y="5378195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38" y="5369330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/>
          <p:cNvGrpSpPr/>
          <p:nvPr/>
        </p:nvGrpSpPr>
        <p:grpSpPr>
          <a:xfrm rot="21219210">
            <a:off x="925024" y="957226"/>
            <a:ext cx="1803936" cy="1671321"/>
            <a:chOff x="355121" y="3320652"/>
            <a:chExt cx="1422617" cy="1422617"/>
          </a:xfrm>
          <a:scene3d>
            <a:camera prst="orthographicFront"/>
            <a:lightRig rig="flat" dir="t"/>
          </a:scene3d>
        </p:grpSpPr>
        <p:sp>
          <p:nvSpPr>
            <p:cNvPr id="14" name="Ellipse 13"/>
            <p:cNvSpPr/>
            <p:nvPr/>
          </p:nvSpPr>
          <p:spPr>
            <a:xfrm>
              <a:off x="355121" y="3320652"/>
              <a:ext cx="1422617" cy="142261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lipse 4"/>
            <p:cNvSpPr/>
            <p:nvPr/>
          </p:nvSpPr>
          <p:spPr>
            <a:xfrm>
              <a:off x="563458" y="3528989"/>
              <a:ext cx="1005943" cy="10059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kern="1200" dirty="0" smtClean="0"/>
                <a:t>Approche du marché </a:t>
              </a:r>
              <a:endParaRPr lang="fr-FR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50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18273" y="2805344"/>
            <a:ext cx="6188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/>
              <a:t>Vérifier </a:t>
            </a:r>
            <a:r>
              <a:rPr lang="fr-FR" sz="2000" dirty="0"/>
              <a:t>la viabilité </a:t>
            </a:r>
            <a:r>
              <a:rPr lang="fr-FR" sz="2000" dirty="0" smtClean="0"/>
              <a:t>du projet </a:t>
            </a:r>
            <a:r>
              <a:rPr lang="fr-FR" sz="2000" dirty="0"/>
              <a:t>de création </a:t>
            </a:r>
            <a:r>
              <a:rPr lang="fr-FR" sz="2000" dirty="0" smtClean="0"/>
              <a:t>d’entreprise (résultat, financement, trésorerie, …)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14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98" y="5378195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38" y="5369330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e 18"/>
          <p:cNvGrpSpPr/>
          <p:nvPr/>
        </p:nvGrpSpPr>
        <p:grpSpPr>
          <a:xfrm rot="20679837">
            <a:off x="1068256" y="923452"/>
            <a:ext cx="1806182" cy="1763050"/>
            <a:chOff x="3419206" y="3136949"/>
            <a:chExt cx="1693028" cy="1790023"/>
          </a:xfrm>
          <a:scene3d>
            <a:camera prst="orthographicFront"/>
            <a:lightRig rig="flat" dir="t"/>
          </a:scene3d>
        </p:grpSpPr>
        <p:sp>
          <p:nvSpPr>
            <p:cNvPr id="20" name="Ellipse 19"/>
            <p:cNvSpPr/>
            <p:nvPr/>
          </p:nvSpPr>
          <p:spPr>
            <a:xfrm>
              <a:off x="3419206" y="3136949"/>
              <a:ext cx="1693028" cy="1790023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lipse 4"/>
            <p:cNvSpPr/>
            <p:nvPr/>
          </p:nvSpPr>
          <p:spPr>
            <a:xfrm>
              <a:off x="3667144" y="3399092"/>
              <a:ext cx="1197152" cy="12657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kern="1200" dirty="0" smtClean="0"/>
                <a:t>Prévisions financières</a:t>
              </a:r>
              <a:endParaRPr lang="fr-FR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377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18272" y="2805344"/>
            <a:ext cx="7013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2000" dirty="0"/>
              <a:t>Selon la taille et l’activité de la future entreprise, </a:t>
            </a:r>
            <a:r>
              <a:rPr lang="fr-FR" sz="2000" dirty="0" smtClean="0"/>
              <a:t>il existe </a:t>
            </a:r>
            <a:r>
              <a:rPr lang="fr-FR" sz="2000" dirty="0"/>
              <a:t>plusieurs solutions en termes de financement (prêts, aides, </a:t>
            </a:r>
            <a:r>
              <a:rPr lang="fr-FR" sz="2000" dirty="0" smtClean="0"/>
              <a:t>...).</a:t>
            </a:r>
            <a:endParaRPr lang="fr-FR" sz="2000" dirty="0"/>
          </a:p>
        </p:txBody>
      </p:sp>
      <p:pic>
        <p:nvPicPr>
          <p:cNvPr id="15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98" y="5378195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38" y="5369330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/>
          <p:cNvGrpSpPr/>
          <p:nvPr/>
        </p:nvGrpSpPr>
        <p:grpSpPr>
          <a:xfrm rot="21062736">
            <a:off x="1186948" y="743944"/>
            <a:ext cx="1887387" cy="1790037"/>
            <a:chOff x="6521317" y="257581"/>
            <a:chExt cx="1887387" cy="1790037"/>
          </a:xfrm>
          <a:scene3d>
            <a:camera prst="orthographicFront"/>
            <a:lightRig rig="flat" dir="t"/>
          </a:scene3d>
        </p:grpSpPr>
        <p:sp>
          <p:nvSpPr>
            <p:cNvPr id="18" name="Ellipse 17"/>
            <p:cNvSpPr/>
            <p:nvPr/>
          </p:nvSpPr>
          <p:spPr>
            <a:xfrm>
              <a:off x="6521317" y="257581"/>
              <a:ext cx="1887387" cy="179003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lipse 4"/>
            <p:cNvSpPr/>
            <p:nvPr/>
          </p:nvSpPr>
          <p:spPr>
            <a:xfrm>
              <a:off x="6797718" y="519726"/>
              <a:ext cx="1440067" cy="12657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kern="1200" dirty="0" smtClean="0"/>
                <a:t>Recherche de Financements</a:t>
              </a:r>
              <a:endParaRPr lang="fr-FR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672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246373" y="2911876"/>
            <a:ext cx="719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/>
              <a:t>Donner </a:t>
            </a:r>
            <a:r>
              <a:rPr lang="fr-FR" sz="2000" dirty="0"/>
              <a:t>au projet un cadre </a:t>
            </a:r>
            <a:r>
              <a:rPr lang="fr-FR" sz="2000" dirty="0" smtClean="0"/>
              <a:t>juridique, </a:t>
            </a:r>
            <a:r>
              <a:rPr lang="fr-FR" sz="2000" dirty="0"/>
              <a:t>fiscal et social adapté à la dimension et aux perspectives de développement de l’entreprise</a:t>
            </a:r>
          </a:p>
        </p:txBody>
      </p:sp>
      <p:pic>
        <p:nvPicPr>
          <p:cNvPr id="9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98" y="5378195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38" y="5369330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/>
          <p:cNvGrpSpPr/>
          <p:nvPr/>
        </p:nvGrpSpPr>
        <p:grpSpPr>
          <a:xfrm rot="20766104">
            <a:off x="803606" y="710177"/>
            <a:ext cx="1819558" cy="1771836"/>
            <a:chOff x="3554411" y="441290"/>
            <a:chExt cx="1422617" cy="1422617"/>
          </a:xfrm>
          <a:scene3d>
            <a:camera prst="orthographicFront"/>
            <a:lightRig rig="flat" dir="t"/>
          </a:scene3d>
        </p:grpSpPr>
        <p:sp>
          <p:nvSpPr>
            <p:cNvPr id="13" name="Ellipse 12"/>
            <p:cNvSpPr/>
            <p:nvPr/>
          </p:nvSpPr>
          <p:spPr>
            <a:xfrm>
              <a:off x="3554411" y="441290"/>
              <a:ext cx="1422617" cy="142261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lipse 4"/>
            <p:cNvSpPr/>
            <p:nvPr/>
          </p:nvSpPr>
          <p:spPr>
            <a:xfrm>
              <a:off x="3762748" y="649627"/>
              <a:ext cx="1005943" cy="10059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dirty="0" smtClean="0"/>
                <a:t>Montage</a:t>
              </a:r>
              <a:r>
                <a:rPr lang="fr-FR" sz="1900" kern="1200" dirty="0" smtClean="0"/>
                <a:t> juridique fiscal et social</a:t>
              </a:r>
              <a:endParaRPr lang="fr-FR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560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81235" y="2610035"/>
            <a:ext cx="7113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/>
              <a:t>Immatriculation auprès d’un centre de formalités des entreprises </a:t>
            </a:r>
            <a:r>
              <a:rPr lang="fr-FR" sz="2000" dirty="0"/>
              <a:t>et autres déclarations à faire </a:t>
            </a:r>
            <a:r>
              <a:rPr lang="fr-FR" sz="2000" dirty="0" smtClean="0"/>
              <a:t>selon </a:t>
            </a:r>
            <a:r>
              <a:rPr lang="fr-FR" sz="2000" dirty="0"/>
              <a:t>les </a:t>
            </a:r>
            <a:r>
              <a:rPr lang="fr-FR" sz="2000" dirty="0" smtClean="0"/>
              <a:t>activités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pic>
        <p:nvPicPr>
          <p:cNvPr id="11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98" y="5378195"/>
            <a:ext cx="1449643" cy="14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Franck\AppData\Local\Microsoft\Windows\INetCache\IE\FXYCKBOF\fleche-droite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538" y="5369330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/>
          <p:cNvGrpSpPr/>
          <p:nvPr/>
        </p:nvGrpSpPr>
        <p:grpSpPr>
          <a:xfrm rot="20984269">
            <a:off x="781236" y="510106"/>
            <a:ext cx="2130641" cy="2009682"/>
            <a:chOff x="6398580" y="2965531"/>
            <a:chExt cx="2132860" cy="2132860"/>
          </a:xfrm>
          <a:scene3d>
            <a:camera prst="orthographicFront"/>
            <a:lightRig rig="flat" dir="t"/>
          </a:scene3d>
        </p:grpSpPr>
        <p:sp>
          <p:nvSpPr>
            <p:cNvPr id="14" name="Ellipse 13"/>
            <p:cNvSpPr/>
            <p:nvPr/>
          </p:nvSpPr>
          <p:spPr>
            <a:xfrm>
              <a:off x="6398580" y="2965531"/>
              <a:ext cx="2132860" cy="213286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lipse 4"/>
            <p:cNvSpPr/>
            <p:nvPr/>
          </p:nvSpPr>
          <p:spPr>
            <a:xfrm>
              <a:off x="6710930" y="3277881"/>
              <a:ext cx="1508160" cy="15081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100" kern="1200" dirty="0" smtClean="0"/>
                <a:t>Formalités et installation </a:t>
              </a:r>
              <a:endParaRPr lang="fr-FR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03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 smtClean="0">
                <a:latin typeface="+mn-lt"/>
                <a:hlinkClick r:id="rId2"/>
              </a:rPr>
              <a:t>Témoignage </a:t>
            </a:r>
            <a:r>
              <a:rPr lang="fr-FR" sz="1600" dirty="0" smtClean="0">
                <a:latin typeface="+mn-lt"/>
              </a:rPr>
              <a:t>(personnalisable par la CMA)</a:t>
            </a:r>
          </a:p>
          <a:p>
            <a:endParaRPr lang="fr-FR" sz="1600" dirty="0">
              <a:latin typeface="+mn-lt"/>
            </a:endParaRPr>
          </a:p>
          <a:p>
            <a:r>
              <a:rPr lang="fr-FR" sz="1600" dirty="0" smtClean="0">
                <a:latin typeface="+mn-lt"/>
              </a:rPr>
              <a:t>Accompagnement  de la CMA X – à remplir par la CMA</a:t>
            </a:r>
          </a:p>
          <a:p>
            <a:pPr indent="0">
              <a:buNone/>
            </a:pPr>
            <a:endParaRPr lang="fr-FR" sz="1600" dirty="0" smtClean="0">
              <a:latin typeface="+mn-lt"/>
            </a:endParaRPr>
          </a:p>
          <a:p>
            <a:pPr marL="720725" lvl="2" indent="-365125"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+mn-lt"/>
              </a:rPr>
              <a:t>Collectif </a:t>
            </a:r>
          </a:p>
          <a:p>
            <a:pPr marL="719138" lvl="2" indent="-363538">
              <a:buFont typeface="Wingdings" panose="05000000000000000000" pitchFamily="2" charset="2"/>
              <a:buChar char="§"/>
            </a:pPr>
            <a:r>
              <a:rPr lang="fr-FR" sz="1400" dirty="0" smtClean="0">
                <a:latin typeface="+mn-lt"/>
              </a:rPr>
              <a:t>Individuel </a:t>
            </a:r>
            <a:endParaRPr lang="fr-FR" sz="1000" dirty="0">
              <a:latin typeface="+mn-lt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parcours au sein de la CMA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pic>
        <p:nvPicPr>
          <p:cNvPr id="11" name="Image 10" descr="LigneSeparationLong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1485628" y="5871506"/>
            <a:ext cx="6463066" cy="981075"/>
            <a:chOff x="1485628" y="5871506"/>
            <a:chExt cx="6463066" cy="981075"/>
          </a:xfrm>
        </p:grpSpPr>
        <p:grpSp>
          <p:nvGrpSpPr>
            <p:cNvPr id="13" name="Groupe 12"/>
            <p:cNvGrpSpPr/>
            <p:nvPr/>
          </p:nvGrpSpPr>
          <p:grpSpPr>
            <a:xfrm>
              <a:off x="1485628" y="5871506"/>
              <a:ext cx="6463066" cy="981075"/>
              <a:chOff x="1483504" y="5876925"/>
              <a:chExt cx="6463066" cy="981075"/>
            </a:xfrm>
          </p:grpSpPr>
          <p:pic>
            <p:nvPicPr>
              <p:cNvPr id="15" name="Image 14" descr="Logo-provisoire-Auvergne-Rhone-Alpes-160px.png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2213" y="5876925"/>
                <a:ext cx="934357" cy="981075"/>
              </a:xfrm>
              <a:prstGeom prst="rect">
                <a:avLst/>
              </a:prstGeom>
            </p:spPr>
          </p:pic>
          <p:sp>
            <p:nvSpPr>
              <p:cNvPr id="16" name="ZoneTexte 15"/>
              <p:cNvSpPr txBox="1"/>
              <p:nvPr/>
            </p:nvSpPr>
            <p:spPr>
              <a:xfrm rot="20135948">
                <a:off x="1483504" y="5928585"/>
                <a:ext cx="7457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altLang="fr-FR" sz="8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  <a:hlinkClick r:id="rId6" action="ppaction://hlinksldjump"/>
                  </a:rPr>
                  <a:t>Préambule </a:t>
                </a:r>
                <a:endPara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 rot="20135948">
                <a:off x="2255656" y="5895687"/>
                <a:ext cx="65584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7" action="ppaction://hlinksldjump"/>
                  </a:rPr>
                  <a:t>Artisanat</a:t>
                </a:r>
                <a:endParaRPr lang="fr-FR" sz="800" dirty="0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 rot="20135948">
                <a:off x="3196780" y="6069231"/>
                <a:ext cx="15448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8" action="ppaction://hlinksldjump"/>
                  </a:rPr>
                  <a:t>Environnement de l’entreprise </a:t>
                </a:r>
                <a:endParaRPr lang="fr-FR" altLang="fr-FR" sz="8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 rot="20135948">
                <a:off x="3220757" y="5905993"/>
                <a:ext cx="4685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9" action="ppaction://hlinksldjump"/>
                  </a:rPr>
                  <a:t>CMA </a:t>
                </a:r>
                <a:endParaRPr lang="fr-FR" sz="800" dirty="0"/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 rot="20135948">
              <a:off x="4719323" y="5964971"/>
              <a:ext cx="1018570" cy="22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0" action="ppaction://hlinksldjump"/>
                </a:rPr>
                <a:t>Parcours création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-provisoire-Auvergne-Rhone-Alpes-sans-contour-80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19" y="160774"/>
            <a:ext cx="1409924" cy="134647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Préambule </a:t>
            </a:r>
            <a:endParaRPr lang="fr-FR" dirty="0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2427221" y="4913644"/>
            <a:ext cx="5912803" cy="914400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81171E"/>
              </a:solidFill>
              <a:effectLst/>
              <a:uLnTx/>
              <a:uFillTx/>
              <a:latin typeface="Arial Black" pitchFamily="34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imichon\AppData\Local\Microsoft\Windows\Temporary Internet Files\Content.IE5\B2XDL6KB\3d_character_stock_photo_hello_welcom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28" y="3498168"/>
            <a:ext cx="2090691" cy="209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4501" y="1572006"/>
            <a:ext cx="7803675" cy="1774876"/>
          </a:xfrm>
        </p:spPr>
        <p:txBody>
          <a:bodyPr/>
          <a:lstStyle/>
          <a:p>
            <a:r>
              <a:rPr lang="fr-FR" sz="2600" dirty="0" smtClean="0">
                <a:latin typeface="+mn-lt"/>
              </a:rPr>
              <a:t>Informations pratiques (horaires, salles, pause, …)</a:t>
            </a:r>
          </a:p>
          <a:p>
            <a:endParaRPr lang="fr-FR" sz="2600" dirty="0" smtClean="0">
              <a:latin typeface="+mn-lt"/>
            </a:endParaRPr>
          </a:p>
          <a:p>
            <a:r>
              <a:rPr lang="fr-FR" sz="2600" dirty="0" smtClean="0">
                <a:latin typeface="+mn-lt"/>
              </a:rPr>
              <a:t>Déroulé de la formation (programme, interventions partenaires, …)</a:t>
            </a:r>
          </a:p>
          <a:p>
            <a:pPr indent="0">
              <a:buNone/>
            </a:pPr>
            <a:endParaRPr lang="fr-FR" sz="2600" dirty="0" smtClean="0">
              <a:latin typeface="+mn-lt"/>
            </a:endParaRPr>
          </a:p>
          <a:p>
            <a:r>
              <a:rPr lang="fr-FR" sz="2600" dirty="0" smtClean="0">
                <a:latin typeface="+mn-lt"/>
              </a:rPr>
              <a:t>Tour de table </a:t>
            </a:r>
          </a:p>
          <a:p>
            <a:pPr indent="0">
              <a:buNone/>
            </a:pPr>
            <a:endParaRPr lang="fr-FR" dirty="0"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Préambule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978372" y="4543514"/>
            <a:ext cx="3767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BIENVENUE 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Image 11" descr="LigneSeparationLong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1485628" y="5871506"/>
            <a:ext cx="6463066" cy="981075"/>
            <a:chOff x="1485628" y="5871506"/>
            <a:chExt cx="6463066" cy="981075"/>
          </a:xfrm>
        </p:grpSpPr>
        <p:grpSp>
          <p:nvGrpSpPr>
            <p:cNvPr id="13" name="Groupe 12"/>
            <p:cNvGrpSpPr/>
            <p:nvPr/>
          </p:nvGrpSpPr>
          <p:grpSpPr>
            <a:xfrm>
              <a:off x="1485628" y="5871506"/>
              <a:ext cx="6463066" cy="981075"/>
              <a:chOff x="1483504" y="5876925"/>
              <a:chExt cx="6463066" cy="981075"/>
            </a:xfrm>
          </p:grpSpPr>
          <p:pic>
            <p:nvPicPr>
              <p:cNvPr id="14" name="Image 13" descr="Logo-provisoire-Auvergne-Rhone-Alpes-160px.png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2213" y="5876925"/>
                <a:ext cx="934357" cy="981075"/>
              </a:xfrm>
              <a:prstGeom prst="rect">
                <a:avLst/>
              </a:prstGeom>
            </p:spPr>
          </p:pic>
          <p:sp>
            <p:nvSpPr>
              <p:cNvPr id="15" name="ZoneTexte 14"/>
              <p:cNvSpPr txBox="1"/>
              <p:nvPr/>
            </p:nvSpPr>
            <p:spPr>
              <a:xfrm rot="20135948">
                <a:off x="1483504" y="5928585"/>
                <a:ext cx="7457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altLang="fr-FR" sz="8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  <a:hlinkClick r:id="rId6" action="ppaction://hlinksldjump"/>
                  </a:rPr>
                  <a:t>Préambule</a:t>
                </a:r>
                <a:r>
                  <a:rPr lang="fr-FR" altLang="fr-FR" sz="8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  <a:hlinkClick r:id="rId6" action="ppaction://hlinksldjump"/>
                  </a:rPr>
                  <a:t> </a:t>
                </a:r>
                <a:endParaRPr lang="fr-FR" altLang="fr-FR" sz="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 rot="20135948">
                <a:off x="2255656" y="5895687"/>
                <a:ext cx="65584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7" action="ppaction://hlinksldjump"/>
                  </a:rPr>
                  <a:t>Artisanat</a:t>
                </a:r>
                <a:endParaRPr lang="fr-FR" sz="800" dirty="0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 rot="20135948">
                <a:off x="3196780" y="6069231"/>
                <a:ext cx="15448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8" action="ppaction://hlinksldjump"/>
                  </a:rPr>
                  <a:t>Environnement de l’entreprise </a:t>
                </a:r>
                <a:endParaRPr lang="fr-FR" altLang="fr-FR" sz="8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 rot="20135948">
                <a:off x="3220757" y="5905993"/>
                <a:ext cx="4685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9" action="ppaction://hlinksldjump"/>
                  </a:rPr>
                  <a:t>CMA </a:t>
                </a:r>
                <a:endParaRPr lang="fr-FR" sz="800" dirty="0"/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 rot="20135948">
              <a:off x="4719323" y="5964971"/>
              <a:ext cx="1018570" cy="22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0" action="ppaction://hlinksldjump"/>
                </a:rPr>
                <a:t>Parcours création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98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Artisanat et qualité d’Artisan</a:t>
            </a:r>
            <a:endParaRPr lang="fr-FR" dirty="0"/>
          </a:p>
        </p:txBody>
      </p:sp>
      <p:pic>
        <p:nvPicPr>
          <p:cNvPr id="9" name="Image 8" descr="Logo-provisoire-Auvergne-Rhone-Alpes-sans-contour-800px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19" y="160774"/>
            <a:ext cx="1409924" cy="13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04176" y="1468327"/>
            <a:ext cx="8164473" cy="400316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o"/>
            </a:pPr>
            <a:endParaRPr lang="fr-FR" sz="32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o"/>
            </a:pPr>
            <a:r>
              <a:rPr lang="fr-FR" sz="3600" dirty="0" smtClean="0">
                <a:latin typeface="+mn-lt"/>
              </a:rPr>
              <a:t>Comment définir l’</a:t>
            </a:r>
            <a:r>
              <a:rPr lang="fr-FR" sz="3600" dirty="0" smtClean="0">
                <a:latin typeface="+mn-lt"/>
                <a:hlinkClick r:id="rId2" action="ppaction://hlinksldjump"/>
              </a:rPr>
              <a:t>Artisanat</a:t>
            </a:r>
            <a:r>
              <a:rPr lang="fr-FR" sz="3600" dirty="0" smtClean="0">
                <a:latin typeface="+mn-lt"/>
              </a:rPr>
              <a:t>  </a:t>
            </a:r>
          </a:p>
          <a:p>
            <a:pPr indent="0">
              <a:buNone/>
            </a:pPr>
            <a:endParaRPr lang="fr-FR" sz="3600" dirty="0" smtClean="0">
              <a:latin typeface="+mn-lt"/>
            </a:endParaRPr>
          </a:p>
          <a:p>
            <a:r>
              <a:rPr lang="fr-FR" altLang="fr-FR" sz="3600" dirty="0" smtClean="0">
                <a:latin typeface="+mj-lt"/>
                <a:cs typeface="Arial" pitchFamily="34" charset="0"/>
                <a:hlinkClick r:id="rId3" action="ppaction://hlinksldjump"/>
              </a:rPr>
              <a:t>Compétences</a:t>
            </a:r>
            <a:r>
              <a:rPr lang="fr-FR" altLang="fr-FR" sz="3600" dirty="0" smtClean="0">
                <a:latin typeface="+mj-lt"/>
                <a:cs typeface="Arial" pitchFamily="34" charset="0"/>
              </a:rPr>
              <a:t> Requises  </a:t>
            </a:r>
            <a:endParaRPr lang="fr-FR" altLang="fr-FR" sz="3600" dirty="0">
              <a:latin typeface="+mj-lt"/>
              <a:cs typeface="Arial" pitchFamily="34" charset="0"/>
            </a:endParaRPr>
          </a:p>
          <a:p>
            <a:pPr marL="720725" lvl="3" indent="-365125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fr-FR" altLang="fr-FR" sz="1800" dirty="0" smtClean="0">
              <a:latin typeface="+mj-lt"/>
            </a:endParaRPr>
          </a:p>
          <a:p>
            <a:pPr marL="720725" lvl="3" indent="-365125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fr-FR" altLang="fr-FR" sz="1800" dirty="0">
              <a:latin typeface="+mj-lt"/>
            </a:endParaRPr>
          </a:p>
          <a:p>
            <a:pPr marL="720725" indent="-365125">
              <a:buFont typeface="Wingdings" panose="05000000000000000000" pitchFamily="2" charset="2"/>
              <a:buChar char="§"/>
            </a:pPr>
            <a:endParaRPr lang="fr-FR" sz="1400" dirty="0"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L’Artisanat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27" name="Image 26" descr="LigneSeparationLong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1485628" y="5871506"/>
            <a:ext cx="6463066" cy="981075"/>
            <a:chOff x="1485628" y="5871506"/>
            <a:chExt cx="6463066" cy="981075"/>
          </a:xfrm>
        </p:grpSpPr>
        <p:grpSp>
          <p:nvGrpSpPr>
            <p:cNvPr id="29" name="Groupe 28"/>
            <p:cNvGrpSpPr/>
            <p:nvPr/>
          </p:nvGrpSpPr>
          <p:grpSpPr>
            <a:xfrm>
              <a:off x="1485628" y="5871506"/>
              <a:ext cx="6463066" cy="981075"/>
              <a:chOff x="1483504" y="5876925"/>
              <a:chExt cx="6463066" cy="981075"/>
            </a:xfrm>
          </p:grpSpPr>
          <p:pic>
            <p:nvPicPr>
              <p:cNvPr id="31" name="Image 30" descr="Logo-provisoire-Auvergne-Rhone-Alpes-160px.png">
                <a:hlinkClick r:id="rId5" action="ppaction://hlinksldjump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2213" y="5876925"/>
                <a:ext cx="934357" cy="981075"/>
              </a:xfrm>
              <a:prstGeom prst="rect">
                <a:avLst/>
              </a:prstGeom>
            </p:spPr>
          </p:pic>
          <p:sp>
            <p:nvSpPr>
              <p:cNvPr id="32" name="ZoneTexte 31"/>
              <p:cNvSpPr txBox="1"/>
              <p:nvPr/>
            </p:nvSpPr>
            <p:spPr>
              <a:xfrm rot="20135948">
                <a:off x="1483504" y="5928585"/>
                <a:ext cx="7457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altLang="fr-FR" sz="8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  <a:hlinkClick r:id="rId7" action="ppaction://hlinksldjump"/>
                  </a:rPr>
                  <a:t>Préambule</a:t>
                </a:r>
                <a:r>
                  <a:rPr lang="fr-FR" altLang="fr-FR" sz="8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  <a:hlinkClick r:id="rId7" action="ppaction://hlinksldjump"/>
                  </a:rPr>
                  <a:t> </a:t>
                </a:r>
                <a:endParaRPr lang="fr-FR" altLang="fr-FR" sz="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 rot="20135948">
                <a:off x="2255656" y="5895687"/>
                <a:ext cx="65584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8" action="ppaction://hlinksldjump"/>
                  </a:rPr>
                  <a:t>Artisanat</a:t>
                </a:r>
                <a:endParaRPr lang="fr-FR" sz="800" dirty="0"/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 rot="20135948">
                <a:off x="3196780" y="6069231"/>
                <a:ext cx="15448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9" action="ppaction://hlinksldjump"/>
                  </a:rPr>
                  <a:t>Environnement de l’entreprise </a:t>
                </a:r>
                <a:endParaRPr lang="fr-FR" altLang="fr-FR" sz="8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 rot="20135948">
                <a:off x="3220757" y="5905993"/>
                <a:ext cx="4685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10" action="ppaction://hlinksldjump"/>
                  </a:rPr>
                  <a:t>CMA </a:t>
                </a:r>
                <a:endParaRPr lang="fr-FR" sz="800" dirty="0"/>
              </a:p>
            </p:txBody>
          </p:sp>
        </p:grpSp>
        <p:sp>
          <p:nvSpPr>
            <p:cNvPr id="30" name="ZoneTexte 29"/>
            <p:cNvSpPr txBox="1"/>
            <p:nvPr/>
          </p:nvSpPr>
          <p:spPr>
            <a:xfrm rot="20135948">
              <a:off x="4719323" y="5964971"/>
              <a:ext cx="1018570" cy="22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11" action="ppaction://hlinksldjump"/>
                </a:rPr>
                <a:t>Parcours création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99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04176" y="1468327"/>
            <a:ext cx="8164473" cy="400316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o"/>
            </a:pPr>
            <a:r>
              <a:rPr lang="fr-FR" sz="2600" dirty="0" smtClean="0">
                <a:latin typeface="+mn-lt"/>
              </a:rPr>
              <a:t>Comment définir l’Artisanat  </a:t>
            </a:r>
          </a:p>
          <a:p>
            <a:pPr indent="0">
              <a:buNone/>
            </a:pPr>
            <a:endParaRPr lang="fr-FR" sz="2600" dirty="0" smtClean="0">
              <a:latin typeface="+mn-lt"/>
            </a:endParaRPr>
          </a:p>
          <a:p>
            <a:pPr marL="720725" indent="-365125" algn="just">
              <a:buFont typeface="Wingdings" panose="05000000000000000000" pitchFamily="2" charset="2"/>
              <a:buChar char="§"/>
            </a:pPr>
            <a:r>
              <a:rPr lang="fr-FR" sz="2600" dirty="0" smtClean="0">
                <a:latin typeface="+mj-lt"/>
                <a:cs typeface="Arial" pitchFamily="34" charset="0"/>
              </a:rPr>
              <a:t>Activités répertoriées autour de 4 catégories : </a:t>
            </a:r>
          </a:p>
          <a:p>
            <a:pPr marL="2778125" lvl="4" indent="-365125" algn="just">
              <a:buFont typeface="Wingdings" panose="05000000000000000000" pitchFamily="2" charset="2"/>
              <a:buChar char="§"/>
            </a:pPr>
            <a:r>
              <a:rPr lang="fr-FR" sz="2600" dirty="0" smtClean="0">
                <a:latin typeface="+mj-lt"/>
              </a:rPr>
              <a:t>Fabrication, Service, Alimentation, Bâtiment</a:t>
            </a:r>
          </a:p>
          <a:p>
            <a:pPr marL="2413000" lvl="4" indent="0" algn="just">
              <a:buNone/>
            </a:pPr>
            <a:endParaRPr lang="fr-FR" sz="2600" dirty="0" smtClean="0">
              <a:latin typeface="+mj-lt"/>
            </a:endParaRPr>
          </a:p>
          <a:p>
            <a:pPr marL="720725" indent="-365125" algn="just">
              <a:buFont typeface="Wingdings" panose="05000000000000000000" pitchFamily="2" charset="2"/>
              <a:buChar char="§"/>
            </a:pPr>
            <a:r>
              <a:rPr lang="fr-FR" sz="2600" dirty="0" smtClean="0">
                <a:latin typeface="+mj-lt"/>
                <a:cs typeface="Arial" pitchFamily="34" charset="0"/>
              </a:rPr>
              <a:t>10 salariés maximum au moment de la création ou reprise </a:t>
            </a:r>
          </a:p>
          <a:p>
            <a:pPr marL="355600" indent="0">
              <a:buNone/>
            </a:pPr>
            <a:endParaRPr lang="fr-FR" sz="3600" dirty="0" smtClean="0">
              <a:latin typeface="+mn-lt"/>
            </a:endParaRPr>
          </a:p>
          <a:p>
            <a:pPr marL="355600" indent="0">
              <a:buNone/>
            </a:pPr>
            <a:endParaRPr lang="fr-FR" sz="1400" dirty="0" smtClean="0">
              <a:latin typeface="+mn-lt"/>
            </a:endParaRPr>
          </a:p>
          <a:p>
            <a:pPr marL="355600" lvl="3" indent="0" eaLnBrk="1" hangingPunct="1">
              <a:spcBef>
                <a:spcPct val="20000"/>
              </a:spcBef>
              <a:buNone/>
            </a:pPr>
            <a:endParaRPr lang="fr-FR" altLang="fr-FR" sz="1800" dirty="0" smtClean="0">
              <a:latin typeface="+mj-lt"/>
            </a:endParaRPr>
          </a:p>
          <a:p>
            <a:pPr marL="720725" lvl="3" indent="-365125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fr-FR" altLang="fr-FR" sz="1800" dirty="0">
              <a:latin typeface="+mj-lt"/>
            </a:endParaRPr>
          </a:p>
          <a:p>
            <a:pPr marL="720725" indent="-365125">
              <a:buFont typeface="Wingdings" panose="05000000000000000000" pitchFamily="2" charset="2"/>
              <a:buChar char="§"/>
            </a:pPr>
            <a:endParaRPr lang="fr-FR" sz="1400" dirty="0"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L’Artisanat</a:t>
            </a:r>
            <a:endParaRPr lang="fr-FR" dirty="0"/>
          </a:p>
        </p:txBody>
      </p:sp>
      <p:pic>
        <p:nvPicPr>
          <p:cNvPr id="22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4693" y="1343541"/>
            <a:ext cx="993956" cy="993957"/>
          </a:xfrm>
          <a:prstGeom prst="rect">
            <a:avLst/>
          </a:prstGeom>
          <a:noFill/>
        </p:spPr>
      </p:pic>
      <p:pic>
        <p:nvPicPr>
          <p:cNvPr id="15" name="Picture 3" descr="C:\Users\Franck\AppData\Local\Microsoft\Windows\INetCache\IE\RF6AJJUF\view-refresh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58" y="5437216"/>
            <a:ext cx="1223528" cy="12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04176" y="1468327"/>
            <a:ext cx="8164473" cy="4003164"/>
          </a:xfrm>
        </p:spPr>
        <p:txBody>
          <a:bodyPr/>
          <a:lstStyle/>
          <a:p>
            <a:r>
              <a:rPr lang="fr-FR" altLang="fr-FR" sz="2600" dirty="0" smtClean="0">
                <a:latin typeface="+mj-lt"/>
                <a:cs typeface="Arial" pitchFamily="34" charset="0"/>
              </a:rPr>
              <a:t>Compétences Requises  </a:t>
            </a:r>
            <a:endParaRPr lang="fr-FR" altLang="fr-FR" sz="2600" dirty="0">
              <a:latin typeface="+mj-lt"/>
              <a:cs typeface="Arial" pitchFamily="34" charset="0"/>
            </a:endParaRPr>
          </a:p>
          <a:p>
            <a:pPr marL="720725" lvl="3" indent="-365125" algn="just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FR" altLang="fr-FR" sz="2600" dirty="0" smtClean="0">
                <a:latin typeface="+mj-lt"/>
              </a:rPr>
              <a:t>Titulaire d'un certificat d'aptitude professionnelle ou d'un brevet d'études professionnelles ou d'un diplôme ou d'un titre homologué de niveau égal ou supérieur délivré pour l'exercice du métier pratiqué</a:t>
            </a:r>
          </a:p>
          <a:p>
            <a:pPr marL="720725" lvl="3" indent="-365125" algn="just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FR" altLang="fr-FR" sz="2600" dirty="0" smtClean="0">
                <a:latin typeface="+mj-lt"/>
              </a:rPr>
              <a:t>Ou 3 ans d’expériences professionnelles dans ce métier</a:t>
            </a:r>
          </a:p>
          <a:p>
            <a:pPr marL="720725" lvl="3" indent="-365125" algn="just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FR" altLang="fr-FR" sz="2600" dirty="0" smtClean="0">
                <a:latin typeface="+mn-lt"/>
              </a:rPr>
              <a:t>Loi </a:t>
            </a:r>
            <a:r>
              <a:rPr lang="fr-FR" altLang="fr-FR" sz="2600" dirty="0" smtClean="0">
                <a:latin typeface="+mn-lt"/>
                <a:cs typeface="Arial" pitchFamily="34" charset="0"/>
              </a:rPr>
              <a:t>96-603 </a:t>
            </a:r>
            <a:r>
              <a:rPr lang="fr-FR" altLang="fr-FR" sz="2600" dirty="0">
                <a:latin typeface="+mn-lt"/>
                <a:cs typeface="Arial" pitchFamily="34" charset="0"/>
              </a:rPr>
              <a:t>du 5 juillet 1996 (</a:t>
            </a:r>
            <a:r>
              <a:rPr lang="fr-FR" altLang="fr-FR" sz="2600" dirty="0" smtClean="0">
                <a:latin typeface="+mn-lt"/>
                <a:cs typeface="Arial" pitchFamily="34" charset="0"/>
              </a:rPr>
              <a:t>décret </a:t>
            </a:r>
            <a:r>
              <a:rPr lang="fr-FR" altLang="fr-FR" sz="2600" dirty="0">
                <a:latin typeface="+mn-lt"/>
                <a:cs typeface="Arial" pitchFamily="34" charset="0"/>
              </a:rPr>
              <a:t>d’application 98-246 du 2 </a:t>
            </a:r>
            <a:r>
              <a:rPr lang="fr-FR" altLang="fr-FR" sz="2600" dirty="0" smtClean="0">
                <a:latin typeface="+mn-lt"/>
                <a:cs typeface="Arial" pitchFamily="34" charset="0"/>
              </a:rPr>
              <a:t>Avril 1998) modifiée par la loi du 18 juin 2014</a:t>
            </a:r>
            <a:endParaRPr lang="fr-FR" altLang="fr-FR" sz="2600" dirty="0">
              <a:latin typeface="+mn-lt"/>
              <a:cs typeface="Arial" pitchFamily="34" charset="0"/>
            </a:endParaRPr>
          </a:p>
          <a:p>
            <a:pPr marL="720725" lvl="3" indent="-365125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fr-FR" altLang="fr-FR" sz="1800" dirty="0" smtClean="0">
              <a:latin typeface="+mj-lt"/>
            </a:endParaRPr>
          </a:p>
          <a:p>
            <a:pPr marL="720725" lvl="3" indent="-365125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fr-FR" altLang="fr-FR" sz="1800" dirty="0">
              <a:latin typeface="+mj-lt"/>
            </a:endParaRPr>
          </a:p>
          <a:p>
            <a:pPr marL="720725" indent="-365125">
              <a:buFont typeface="Wingdings" panose="05000000000000000000" pitchFamily="2" charset="2"/>
              <a:buChar char="§"/>
            </a:pPr>
            <a:endParaRPr lang="fr-FR" sz="1400" dirty="0"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L’Artisanat</a:t>
            </a:r>
            <a:endParaRPr lang="fr-FR" dirty="0"/>
          </a:p>
        </p:txBody>
      </p:sp>
      <p:pic>
        <p:nvPicPr>
          <p:cNvPr id="15" name="Picture 3" descr="C:\Users\Franck\AppData\Local\Microsoft\Windows\INetCache\IE\RF6AJJUF\view-refresh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58" y="5437216"/>
            <a:ext cx="1223528" cy="122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5"/>
          <p:cNvSpPr>
            <a:spLocks noGrp="1"/>
          </p:cNvSpPr>
          <p:nvPr>
            <p:ph type="sldNum" sz="quarter" idx="17"/>
          </p:nvPr>
        </p:nvSpPr>
        <p:spPr>
          <a:xfrm>
            <a:off x="8077200" y="5876927"/>
            <a:ext cx="1066800" cy="981075"/>
          </a:xfrm>
        </p:spPr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11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FB1357B-4ECE-594C-B396-EDD440BB5D69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475697" y="1140792"/>
            <a:ext cx="8668303" cy="4684405"/>
          </a:xfrm>
          <a:prstGeom prst="rect">
            <a:avLst/>
          </a:prstGeom>
        </p:spPr>
        <p:txBody>
          <a:bodyPr/>
          <a:lstStyle>
            <a:lvl1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charset="2"/>
              <a:buChar char=""/>
              <a:defRPr lang="fr-FR" altLang="fr-FR" sz="1800" kern="1200" dirty="0" smtClean="0">
                <a:solidFill>
                  <a:schemeClr val="tx1"/>
                </a:solidFill>
                <a:latin typeface="Arial Black"/>
                <a:ea typeface="+mn-ea"/>
                <a:cs typeface="Arial Black"/>
              </a:defRPr>
            </a:lvl1pPr>
            <a:lvl2pPr marL="0" indent="-3600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1171E"/>
              </a:buClr>
              <a:buFont typeface="Arial Black"/>
              <a:buChar char="➔"/>
              <a:defRPr lang="fr-FR" alt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1171E"/>
              </a:buClr>
              <a:buSzTx/>
              <a:buFontTx/>
              <a:buNone/>
              <a:tabLst/>
              <a:defRPr lang="fr-F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-BoldMT"/>
              </a:defRPr>
            </a:lvl3pPr>
            <a:lvl4pPr marL="171450" marR="0" indent="-1714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1171E"/>
              </a:buClr>
              <a:buSzTx/>
              <a:buFont typeface="Wingdings" charset="2"/>
              <a:buChar char="§"/>
              <a:tabLst/>
              <a:defRPr lang="fr-FR" sz="12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Clr>
                <a:srgbClr val="D69D1D"/>
              </a:buClr>
              <a:buFont typeface="Wingdings" panose="05000000000000000000" pitchFamily="2" charset="2"/>
              <a:buChar char="§"/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80000"/>
              </a:lnSpc>
              <a:buClr>
                <a:srgbClr val="D69D1D"/>
              </a:buClr>
              <a:buFont typeface="Wingdings" panose="05000000000000000000" pitchFamily="2" charset="2"/>
              <a:buChar char="§"/>
            </a:pPr>
            <a:endParaRPr lang="fr-FR" sz="800" dirty="0" smtClean="0"/>
          </a:p>
          <a:p>
            <a:pPr marL="285750" indent="-285750">
              <a:buClr>
                <a:srgbClr val="D69D1D"/>
              </a:buClr>
              <a:buFont typeface="Wingdings" panose="05000000000000000000" pitchFamily="2" charset="2"/>
              <a:buChar char="o"/>
            </a:pPr>
            <a:endParaRPr lang="fr-FR" dirty="0" smtClean="0">
              <a:latin typeface="+mn-lt"/>
            </a:endParaRPr>
          </a:p>
        </p:txBody>
      </p:sp>
      <p:pic>
        <p:nvPicPr>
          <p:cNvPr id="27" name="Image 26" descr="LigneSeparationLong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8648"/>
            <a:ext cx="9144000" cy="42858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1485628" y="5871506"/>
            <a:ext cx="6463066" cy="981075"/>
            <a:chOff x="1485628" y="5871506"/>
            <a:chExt cx="6463066" cy="981075"/>
          </a:xfrm>
        </p:grpSpPr>
        <p:grpSp>
          <p:nvGrpSpPr>
            <p:cNvPr id="29" name="Groupe 28"/>
            <p:cNvGrpSpPr/>
            <p:nvPr/>
          </p:nvGrpSpPr>
          <p:grpSpPr>
            <a:xfrm>
              <a:off x="1485628" y="5871506"/>
              <a:ext cx="6463066" cy="981075"/>
              <a:chOff x="1483504" y="5876925"/>
              <a:chExt cx="6463066" cy="981075"/>
            </a:xfrm>
          </p:grpSpPr>
          <p:pic>
            <p:nvPicPr>
              <p:cNvPr id="31" name="Image 30" descr="Logo-provisoire-Auvergne-Rhone-Alpes-160px.png">
                <a:hlinkClick r:id="rId3" action="ppaction://hlinksldjump"/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2213" y="5876925"/>
                <a:ext cx="934357" cy="981075"/>
              </a:xfrm>
              <a:prstGeom prst="rect">
                <a:avLst/>
              </a:prstGeom>
            </p:spPr>
          </p:pic>
          <p:sp>
            <p:nvSpPr>
              <p:cNvPr id="32" name="ZoneTexte 31"/>
              <p:cNvSpPr txBox="1"/>
              <p:nvPr/>
            </p:nvSpPr>
            <p:spPr>
              <a:xfrm rot="20135948">
                <a:off x="1483504" y="5928585"/>
                <a:ext cx="7457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altLang="fr-FR" sz="8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  <a:hlinkClick r:id="rId5" action="ppaction://hlinksldjump"/>
                  </a:rPr>
                  <a:t>Préambule </a:t>
                </a:r>
                <a:endParaRPr lang="fr-FR" altLang="fr-FR" sz="8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 rot="20135948">
                <a:off x="2255656" y="5895687"/>
                <a:ext cx="65584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6" action="ppaction://hlinksldjump"/>
                  </a:rPr>
                  <a:t>Artisanat</a:t>
                </a:r>
                <a:endParaRPr lang="fr-FR" sz="800" dirty="0"/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 rot="20135948">
                <a:off x="3196780" y="6069231"/>
                <a:ext cx="15448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7" action="ppaction://hlinksldjump"/>
                  </a:rPr>
                  <a:t>Environnement de l’entreprise </a:t>
                </a:r>
                <a:endParaRPr lang="fr-FR" altLang="fr-FR" sz="8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 rot="20135948">
                <a:off x="3220757" y="5905993"/>
                <a:ext cx="4685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indent="-360000">
                  <a:spcBef>
                    <a:spcPct val="20000"/>
                  </a:spcBef>
                  <a:buClr>
                    <a:srgbClr val="800000"/>
                  </a:buClr>
                  <a:defRPr/>
                </a:pPr>
                <a:r>
                  <a:rPr lang="fr-FR" altLang="fr-FR" sz="800" dirty="0" smtClean="0">
                    <a:latin typeface="Arial" pitchFamily="34" charset="0"/>
                    <a:cs typeface="Arial" pitchFamily="34" charset="0"/>
                    <a:hlinkClick r:id="rId8" action="ppaction://hlinksldjump"/>
                  </a:rPr>
                  <a:t>CMA </a:t>
                </a:r>
                <a:endParaRPr lang="fr-FR" sz="800" dirty="0"/>
              </a:p>
            </p:txBody>
          </p:sp>
        </p:grpSp>
        <p:sp>
          <p:nvSpPr>
            <p:cNvPr id="30" name="ZoneTexte 29"/>
            <p:cNvSpPr txBox="1"/>
            <p:nvPr/>
          </p:nvSpPr>
          <p:spPr>
            <a:xfrm rot="20135948">
              <a:off x="4719323" y="5964971"/>
              <a:ext cx="1018570" cy="22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-360000">
                <a:spcBef>
                  <a:spcPct val="20000"/>
                </a:spcBef>
                <a:buClr>
                  <a:srgbClr val="800000"/>
                </a:buClr>
                <a:defRPr/>
              </a:pPr>
              <a:r>
                <a:rPr lang="fr-FR" altLang="fr-FR" sz="800" dirty="0" smtClean="0">
                  <a:latin typeface="Arial" pitchFamily="34" charset="0"/>
                  <a:cs typeface="Arial" pitchFamily="34" charset="0"/>
                  <a:hlinkClick r:id="rId9" action="ppaction://hlinksldjump"/>
                </a:rPr>
                <a:t>Parcours création </a:t>
              </a:r>
              <a:endParaRPr lang="fr-FR" altLang="fr-FR" sz="8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Espace réservé du contenu 1"/>
          <p:cNvSpPr>
            <a:spLocks noGrp="1"/>
          </p:cNvSpPr>
          <p:nvPr>
            <p:ph idx="1"/>
          </p:nvPr>
        </p:nvSpPr>
        <p:spPr>
          <a:xfrm>
            <a:off x="495942" y="1433822"/>
            <a:ext cx="8164473" cy="400316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o"/>
            </a:pPr>
            <a:endParaRPr lang="fr-FR" sz="32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o"/>
            </a:pPr>
            <a:r>
              <a:rPr lang="fr-FR" sz="3600" dirty="0" smtClean="0">
                <a:latin typeface="+mn-lt"/>
                <a:hlinkClick r:id="rId10" action="ppaction://hlinksldjump"/>
              </a:rPr>
              <a:t>Qualifications</a:t>
            </a:r>
            <a:r>
              <a:rPr lang="fr-FR" sz="3600" dirty="0" smtClean="0">
                <a:latin typeface="+mn-lt"/>
              </a:rPr>
              <a:t> professionnelles nécessaires</a:t>
            </a:r>
          </a:p>
          <a:p>
            <a:pPr indent="0">
              <a:buNone/>
            </a:pPr>
            <a:endParaRPr lang="fr-FR" sz="3600" dirty="0" smtClean="0">
              <a:latin typeface="+mn-lt"/>
            </a:endParaRPr>
          </a:p>
          <a:p>
            <a:r>
              <a:rPr lang="fr-FR" altLang="fr-FR" sz="3600" dirty="0" smtClean="0">
                <a:latin typeface="+mj-lt"/>
                <a:cs typeface="Arial" pitchFamily="34" charset="0"/>
                <a:hlinkClick r:id="rId11" action="ppaction://hlinksldjump"/>
              </a:rPr>
              <a:t>Réglementations</a:t>
            </a:r>
            <a:r>
              <a:rPr lang="fr-FR" altLang="fr-FR" sz="3600" dirty="0" smtClean="0">
                <a:latin typeface="+mj-lt"/>
                <a:cs typeface="Arial" pitchFamily="34" charset="0"/>
              </a:rPr>
              <a:t> spécifiques</a:t>
            </a:r>
            <a:endParaRPr lang="fr-FR" altLang="fr-FR" sz="3600" dirty="0">
              <a:latin typeface="+mj-lt"/>
              <a:cs typeface="Arial" pitchFamily="34" charset="0"/>
            </a:endParaRPr>
          </a:p>
          <a:p>
            <a:pPr marL="720725" lvl="3" indent="-365125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fr-FR" altLang="fr-FR" sz="1800" dirty="0" smtClean="0">
              <a:latin typeface="+mj-lt"/>
            </a:endParaRPr>
          </a:p>
          <a:p>
            <a:pPr marL="720725" lvl="3" indent="-365125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fr-FR" altLang="fr-FR" sz="1800" dirty="0">
              <a:latin typeface="+mj-lt"/>
            </a:endParaRPr>
          </a:p>
          <a:p>
            <a:pPr marL="720725" indent="-365125">
              <a:buFont typeface="Wingdings" panose="05000000000000000000" pitchFamily="2" charset="2"/>
              <a:buChar char="§"/>
            </a:pPr>
            <a:endParaRPr lang="fr-F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57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- CRMA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4606</TotalTime>
  <Words>1145</Words>
  <Application>Microsoft Office PowerPoint</Application>
  <PresentationFormat>Affichage à l'écran (4:3)</PresentationFormat>
  <Paragraphs>265</Paragraphs>
  <Slides>29</Slides>
  <Notes>0</Notes>
  <HiddenSlides>13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PPT - CRMA</vt:lpstr>
      <vt:lpstr>De porteur de projet à … </vt:lpstr>
      <vt:lpstr>Menu </vt:lpstr>
      <vt:lpstr>Préambule </vt:lpstr>
      <vt:lpstr>Préambule</vt:lpstr>
      <vt:lpstr>Artisanat et qualité d’Artisan</vt:lpstr>
      <vt:lpstr>L’Artisanat</vt:lpstr>
      <vt:lpstr>L’Artisanat</vt:lpstr>
      <vt:lpstr>L’Artisanat</vt:lpstr>
      <vt:lpstr>Exemples</vt:lpstr>
      <vt:lpstr>Présentation PowerPoint</vt:lpstr>
      <vt:lpstr>Réglementations Spécifiques</vt:lpstr>
      <vt:lpstr>Qualité d’Artisan</vt:lpstr>
      <vt:lpstr>Qualité d’Artisan</vt:lpstr>
      <vt:lpstr>Qualité d’Artisan</vt:lpstr>
      <vt:lpstr>La Chambre de Métiers et de l’Artisanat</vt:lpstr>
      <vt:lpstr>Rôle de la Chambre de Métiers et de l’Artisanat </vt:lpstr>
      <vt:lpstr>Présentation de la CMA X</vt:lpstr>
      <vt:lpstr>L’environnement de l’entreprise artisanale </vt:lpstr>
      <vt:lpstr>Environnement de l’entreprise</vt:lpstr>
      <vt:lpstr>Présentation PowerPoint</vt:lpstr>
      <vt:lpstr>Le parcours création </vt:lpstr>
      <vt:lpstr>Le parcours création reprise d’une entreprise artisanale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parcours au sein de la CMA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Préparer son installation</dc:title>
  <dc:creator>im</dc:creator>
  <cp:lastModifiedBy>Claire JACONELLI</cp:lastModifiedBy>
  <cp:revision>513</cp:revision>
  <dcterms:created xsi:type="dcterms:W3CDTF">2016-03-29T13:38:16Z</dcterms:created>
  <dcterms:modified xsi:type="dcterms:W3CDTF">2016-11-14T14:58:12Z</dcterms:modified>
</cp:coreProperties>
</file>